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modernComment_10C_1BD52344.xml" ContentType="application/vnd.ms-powerpoint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7" r:id="rId25"/>
    <p:sldId id="282" r:id="rId26"/>
    <p:sldId id="279" r:id="rId27"/>
    <p:sldId id="283" r:id="rId28"/>
    <p:sldId id="286" r:id="rId29"/>
    <p:sldId id="284" r:id="rId30"/>
    <p:sldId id="285" r:id="rId31"/>
    <p:sldId id="280" r:id="rId32"/>
    <p:sldId id="281" r:id="rId3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C431EA8B-214A-43A9-B53D-C75EC8DA62F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Sekcja bez tytułu" id="{DD5468B3-47B9-42E5-9008-43740613DA4A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87"/>
            <p14:sldId id="282"/>
            <p14:sldId id="279"/>
            <p14:sldId id="283"/>
            <p14:sldId id="286"/>
            <p14:sldId id="284"/>
            <p14:sldId id="285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03CB5F-D68A-1927-E0EA-B9EB701F14FC}" name="Kasia Sz" initials="KS" userId="874fbeb2bffe9d6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ACE2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7449" autoAdjust="0"/>
  </p:normalViewPr>
  <p:slideViewPr>
    <p:cSldViewPr>
      <p:cViewPr varScale="1">
        <p:scale>
          <a:sx n="77" d="100"/>
          <a:sy n="77" d="100"/>
        </p:scale>
        <p:origin x="58" y="1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21" d="100"/>
          <a:sy n="121" d="100"/>
        </p:scale>
        <p:origin x="49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ia Sz" userId="874fbeb2bffe9d64" providerId="LiveId" clId="{29D78466-30B4-4419-AC3E-150161A32DA9}"/>
    <pc:docChg chg="modSld">
      <pc:chgData name="Kasia Sz" userId="874fbeb2bffe9d64" providerId="LiveId" clId="{29D78466-30B4-4419-AC3E-150161A32DA9}" dt="2023-10-25T09:30:51.181" v="1" actId="20577"/>
      <pc:docMkLst>
        <pc:docMk/>
      </pc:docMkLst>
      <pc:sldChg chg="modSp mod">
        <pc:chgData name="Kasia Sz" userId="874fbeb2bffe9d64" providerId="LiveId" clId="{29D78466-30B4-4419-AC3E-150161A32DA9}" dt="2023-10-25T09:30:51.181" v="1" actId="20577"/>
        <pc:sldMkLst>
          <pc:docMk/>
          <pc:sldMk cId="2945916202" sldId="274"/>
        </pc:sldMkLst>
        <pc:spChg chg="mod">
          <ac:chgData name="Kasia Sz" userId="874fbeb2bffe9d64" providerId="LiveId" clId="{29D78466-30B4-4419-AC3E-150161A32DA9}" dt="2023-10-25T09:30:51.181" v="1" actId="20577"/>
          <ac:spMkLst>
            <pc:docMk/>
            <pc:sldMk cId="2945916202" sldId="274"/>
            <ac:spMk id="3" creationId="{1FADFE4B-5AEC-17E7-6127-E479AB2530CC}"/>
          </ac:spMkLst>
        </pc:spChg>
      </pc:sldChg>
    </pc:docChg>
  </pc:docChgLst>
</pc:chgInfo>
</file>

<file path=ppt/comments/modernComment_10C_1BD523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AAB550D-9F19-4677-9E50-8A7A21D8D1E2}" authorId="{2503CB5F-D68A-1927-E0EA-B9EB701F14FC}" created="2023-10-24T22:55:03.9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66953028" sldId="268"/>
      <ac:picMk id="4" creationId="{51A83560-5156-AB9A-9B42-0C0C1ED9CCF7}"/>
    </ac:deMkLst>
    <p188:txBody>
      <a:bodyPr/>
      <a:lstStyle/>
      <a:p>
        <a:r>
          <a:rPr lang="pl-PL"/>
          <a:t>Grafika jest dość niewyraźna, brakuje podanego źródła.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05E2DE-6F71-4E9E-9E9A-3670572E18C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22DB8C-8868-42E1-863F-61ECC52AAD1C}">
      <dgm:prSet custT="1"/>
      <dgm:spPr/>
      <dgm:t>
        <a:bodyPr/>
        <a:lstStyle/>
        <a:p>
          <a:r>
            <a:rPr lang="pl-PL" sz="1600" b="1" dirty="0"/>
            <a:t>Izolacja</a:t>
          </a:r>
          <a:r>
            <a:rPr lang="pl-PL" sz="1600" dirty="0"/>
            <a:t> to sytuacja, w której ktoś celowo ogranicza czyjeś kontakty z innymi ludźmi. W kontekście przemocy może to oznaczać, że sprawca nie pozwala ofierze spotykać się z przyjaciółmi, rodzeństwem czy innymi członkami rodziny. Izolacja sprawia, że osoba czuje się samotna, odcięta od świata, a przez to staje się bardziej zależna od tego, kto ją izoluje.</a:t>
          </a:r>
          <a:endParaRPr lang="en-US" sz="1600" dirty="0"/>
        </a:p>
      </dgm:t>
    </dgm:pt>
    <dgm:pt modelId="{482CA28C-355D-42DB-9136-F8C3BB1F68C0}" type="parTrans" cxnId="{45CA252F-58AF-412D-B46F-4781A4685FBC}">
      <dgm:prSet/>
      <dgm:spPr/>
      <dgm:t>
        <a:bodyPr/>
        <a:lstStyle/>
        <a:p>
          <a:endParaRPr lang="en-US"/>
        </a:p>
      </dgm:t>
    </dgm:pt>
    <dgm:pt modelId="{263650A8-34F8-497C-89BA-5D411A20AF3A}" type="sibTrans" cxnId="{45CA252F-58AF-412D-B46F-4781A4685FBC}">
      <dgm:prSet/>
      <dgm:spPr/>
      <dgm:t>
        <a:bodyPr/>
        <a:lstStyle/>
        <a:p>
          <a:endParaRPr lang="en-US"/>
        </a:p>
      </dgm:t>
    </dgm:pt>
    <dgm:pt modelId="{F91B69D5-ABAC-4119-A792-C9E0760F342A}">
      <dgm:prSet custT="1"/>
      <dgm:spPr/>
      <dgm:t>
        <a:bodyPr/>
        <a:lstStyle/>
        <a:p>
          <a:r>
            <a:rPr lang="pl-PL" sz="1600" b="1" dirty="0"/>
            <a:t>Manipulacja</a:t>
          </a:r>
          <a:r>
            <a:rPr lang="pl-PL" sz="1600" dirty="0"/>
            <a:t> polega na wykorzystywaniu różnych sposobów, by wpłynąć na czyjeś myśli, uczucia i zachowanie bez jego świadomości. Osoba manipulująca potrafi tak pokierować sytuacją, by inna osoba zrobiła to, co ona chce, często wbrew własnemu dobru. W kontekście przemocy, manipulacja może polegać na groźbach, obietnicach czy wprowadzaniu w błąd, by uzyskać kontrolę nad ofiarą.</a:t>
          </a:r>
          <a:endParaRPr lang="en-US" sz="1600" dirty="0"/>
        </a:p>
      </dgm:t>
    </dgm:pt>
    <dgm:pt modelId="{43179549-3BEE-4EDA-ADAA-10D53CD7A891}" type="parTrans" cxnId="{8B26F461-549D-4D41-86F1-5008077966CF}">
      <dgm:prSet/>
      <dgm:spPr/>
      <dgm:t>
        <a:bodyPr/>
        <a:lstStyle/>
        <a:p>
          <a:endParaRPr lang="en-US"/>
        </a:p>
      </dgm:t>
    </dgm:pt>
    <dgm:pt modelId="{4B3EE864-7572-487F-B552-056A133A6BF4}" type="sibTrans" cxnId="{8B26F461-549D-4D41-86F1-5008077966CF}">
      <dgm:prSet/>
      <dgm:spPr/>
      <dgm:t>
        <a:bodyPr/>
        <a:lstStyle/>
        <a:p>
          <a:endParaRPr lang="en-US"/>
        </a:p>
      </dgm:t>
    </dgm:pt>
    <dgm:pt modelId="{69BDD8E8-7B1C-4C43-8170-3F5CF8F22A57}">
      <dgm:prSet custT="1"/>
      <dgm:spPr/>
      <dgm:t>
        <a:bodyPr/>
        <a:lstStyle/>
        <a:p>
          <a:r>
            <a:rPr lang="pl-PL" sz="1600" b="1" dirty="0"/>
            <a:t>Przymus</a:t>
          </a:r>
          <a:r>
            <a:rPr lang="pl-PL" sz="1600" dirty="0"/>
            <a:t> to sytuacja, w której ktoś jest zmuszany do robienia czegoś wbrew swojej woli. W kontekście przemocy może to oznaczać, że ofiara jest zmuszana do określonych czynności przez groźby, przemoc fizyczną lub psychiczną. Przymus sprawia, że osoba czuje się bezsilna i pozbawiona kontroli nad własnym życiem.</a:t>
          </a:r>
          <a:endParaRPr lang="en-US" sz="1600" dirty="0"/>
        </a:p>
      </dgm:t>
    </dgm:pt>
    <dgm:pt modelId="{361C97AA-9193-4D8A-96D2-77E21E2B0DB3}" type="parTrans" cxnId="{970B3F8F-7E54-4472-BE74-3E6BBAC25E6A}">
      <dgm:prSet/>
      <dgm:spPr/>
      <dgm:t>
        <a:bodyPr/>
        <a:lstStyle/>
        <a:p>
          <a:endParaRPr lang="en-US"/>
        </a:p>
      </dgm:t>
    </dgm:pt>
    <dgm:pt modelId="{86114174-5299-412A-9E1C-07BA96702BF5}" type="sibTrans" cxnId="{970B3F8F-7E54-4472-BE74-3E6BBAC25E6A}">
      <dgm:prSet/>
      <dgm:spPr/>
      <dgm:t>
        <a:bodyPr/>
        <a:lstStyle/>
        <a:p>
          <a:endParaRPr lang="en-US"/>
        </a:p>
      </dgm:t>
    </dgm:pt>
    <dgm:pt modelId="{78C2AD0B-BE0B-4E28-AD90-9CF8F54EF6C6}" type="pres">
      <dgm:prSet presAssocID="{6905E2DE-6F71-4E9E-9E9A-3670572E18C5}" presName="root" presStyleCnt="0">
        <dgm:presLayoutVars>
          <dgm:dir/>
          <dgm:resizeHandles val="exact"/>
        </dgm:presLayoutVars>
      </dgm:prSet>
      <dgm:spPr/>
    </dgm:pt>
    <dgm:pt modelId="{A5A73BAE-9AF5-4414-A386-659F1FDD5F5D}" type="pres">
      <dgm:prSet presAssocID="{D422DB8C-8868-42E1-863F-61ECC52AAD1C}" presName="compNode" presStyleCnt="0"/>
      <dgm:spPr/>
    </dgm:pt>
    <dgm:pt modelId="{2A8B5309-CA29-48AF-A3AA-75D11E858806}" type="pres">
      <dgm:prSet presAssocID="{D422DB8C-8868-42E1-863F-61ECC52AAD1C}" presName="bgRect" presStyleLbl="bgShp" presStyleIdx="0" presStyleCnt="3"/>
      <dgm:spPr/>
    </dgm:pt>
    <dgm:pt modelId="{078527A0-B533-4A0D-87EF-AEA679997C08}" type="pres">
      <dgm:prSet presAssocID="{D422DB8C-8868-42E1-863F-61ECC52AAD1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stancja drażniąca"/>
        </a:ext>
      </dgm:extLst>
    </dgm:pt>
    <dgm:pt modelId="{7E1F31DB-5768-47A5-9FFC-F1D669FD9970}" type="pres">
      <dgm:prSet presAssocID="{D422DB8C-8868-42E1-863F-61ECC52AAD1C}" presName="spaceRect" presStyleCnt="0"/>
      <dgm:spPr/>
    </dgm:pt>
    <dgm:pt modelId="{0F88CED4-8DEE-4C5F-948E-D54CFAD2CC64}" type="pres">
      <dgm:prSet presAssocID="{D422DB8C-8868-42E1-863F-61ECC52AAD1C}" presName="parTx" presStyleLbl="revTx" presStyleIdx="0" presStyleCnt="3">
        <dgm:presLayoutVars>
          <dgm:chMax val="0"/>
          <dgm:chPref val="0"/>
        </dgm:presLayoutVars>
      </dgm:prSet>
      <dgm:spPr/>
    </dgm:pt>
    <dgm:pt modelId="{65DB5D13-A396-4B7C-B317-A2894891D1FD}" type="pres">
      <dgm:prSet presAssocID="{263650A8-34F8-497C-89BA-5D411A20AF3A}" presName="sibTrans" presStyleCnt="0"/>
      <dgm:spPr/>
    </dgm:pt>
    <dgm:pt modelId="{778AC4CF-9AEB-469A-A862-964E36EB8156}" type="pres">
      <dgm:prSet presAssocID="{F91B69D5-ABAC-4119-A792-C9E0760F342A}" presName="compNode" presStyleCnt="0"/>
      <dgm:spPr/>
    </dgm:pt>
    <dgm:pt modelId="{0E6668B2-117C-4DA0-BEDF-12609A6CE31B}" type="pres">
      <dgm:prSet presAssocID="{F91B69D5-ABAC-4119-A792-C9E0760F342A}" presName="bgRect" presStyleLbl="bgShp" presStyleIdx="1" presStyleCnt="3"/>
      <dgm:spPr/>
    </dgm:pt>
    <dgm:pt modelId="{33A21820-31AD-4077-A643-A298E21ABCB3}" type="pres">
      <dgm:prSet presAssocID="{F91B69D5-ABAC-4119-A792-C9E0760F342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 Face with Solid Fill"/>
        </a:ext>
      </dgm:extLst>
    </dgm:pt>
    <dgm:pt modelId="{0A63A326-6B8E-47DB-9CFF-8BF5E2D6AB31}" type="pres">
      <dgm:prSet presAssocID="{F91B69D5-ABAC-4119-A792-C9E0760F342A}" presName="spaceRect" presStyleCnt="0"/>
      <dgm:spPr/>
    </dgm:pt>
    <dgm:pt modelId="{A29EB92D-F947-4333-B605-659CD15380AD}" type="pres">
      <dgm:prSet presAssocID="{F91B69D5-ABAC-4119-A792-C9E0760F342A}" presName="parTx" presStyleLbl="revTx" presStyleIdx="1" presStyleCnt="3">
        <dgm:presLayoutVars>
          <dgm:chMax val="0"/>
          <dgm:chPref val="0"/>
        </dgm:presLayoutVars>
      </dgm:prSet>
      <dgm:spPr/>
    </dgm:pt>
    <dgm:pt modelId="{D9B7388A-14AA-4E1B-9ACF-99C93BC79ECA}" type="pres">
      <dgm:prSet presAssocID="{4B3EE864-7572-487F-B552-056A133A6BF4}" presName="sibTrans" presStyleCnt="0"/>
      <dgm:spPr/>
    </dgm:pt>
    <dgm:pt modelId="{3C68F36A-F057-4AB9-831B-814B462545D3}" type="pres">
      <dgm:prSet presAssocID="{69BDD8E8-7B1C-4C43-8170-3F5CF8F22A57}" presName="compNode" presStyleCnt="0"/>
      <dgm:spPr/>
    </dgm:pt>
    <dgm:pt modelId="{4C8EEE60-E79B-4C27-A742-D808948ACE1D}" type="pres">
      <dgm:prSet presAssocID="{69BDD8E8-7B1C-4C43-8170-3F5CF8F22A57}" presName="bgRect" presStyleLbl="bgShp" presStyleIdx="2" presStyleCnt="3"/>
      <dgm:spPr/>
    </dgm:pt>
    <dgm:pt modelId="{40F142D1-6520-47D6-9B6D-69B00815F89A}" type="pres">
      <dgm:prSet presAssocID="{69BDD8E8-7B1C-4C43-8170-3F5CF8F22A5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C3D581D1-3977-473E-B454-D63925936409}" type="pres">
      <dgm:prSet presAssocID="{69BDD8E8-7B1C-4C43-8170-3F5CF8F22A57}" presName="spaceRect" presStyleCnt="0"/>
      <dgm:spPr/>
    </dgm:pt>
    <dgm:pt modelId="{B8BD1433-73FD-4319-926F-E11CB64D6952}" type="pres">
      <dgm:prSet presAssocID="{69BDD8E8-7B1C-4C43-8170-3F5CF8F22A5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528E41B-E8C1-4BA9-8971-4DEEE7F34593}" type="presOf" srcId="{F91B69D5-ABAC-4119-A792-C9E0760F342A}" destId="{A29EB92D-F947-4333-B605-659CD15380AD}" srcOrd="0" destOrd="0" presId="urn:microsoft.com/office/officeart/2018/2/layout/IconVerticalSolidList"/>
    <dgm:cxn modelId="{45CA252F-58AF-412D-B46F-4781A4685FBC}" srcId="{6905E2DE-6F71-4E9E-9E9A-3670572E18C5}" destId="{D422DB8C-8868-42E1-863F-61ECC52AAD1C}" srcOrd="0" destOrd="0" parTransId="{482CA28C-355D-42DB-9136-F8C3BB1F68C0}" sibTransId="{263650A8-34F8-497C-89BA-5D411A20AF3A}"/>
    <dgm:cxn modelId="{A539F330-BE96-4140-882F-0A920A4FAC9B}" type="presOf" srcId="{6905E2DE-6F71-4E9E-9E9A-3670572E18C5}" destId="{78C2AD0B-BE0B-4E28-AD90-9CF8F54EF6C6}" srcOrd="0" destOrd="0" presId="urn:microsoft.com/office/officeart/2018/2/layout/IconVerticalSolidList"/>
    <dgm:cxn modelId="{8B26F461-549D-4D41-86F1-5008077966CF}" srcId="{6905E2DE-6F71-4E9E-9E9A-3670572E18C5}" destId="{F91B69D5-ABAC-4119-A792-C9E0760F342A}" srcOrd="1" destOrd="0" parTransId="{43179549-3BEE-4EDA-ADAA-10D53CD7A891}" sibTransId="{4B3EE864-7572-487F-B552-056A133A6BF4}"/>
    <dgm:cxn modelId="{314D4D6A-D56A-40DD-9D2A-19646C412C3F}" type="presOf" srcId="{69BDD8E8-7B1C-4C43-8170-3F5CF8F22A57}" destId="{B8BD1433-73FD-4319-926F-E11CB64D6952}" srcOrd="0" destOrd="0" presId="urn:microsoft.com/office/officeart/2018/2/layout/IconVerticalSolidList"/>
    <dgm:cxn modelId="{FF97D28B-859B-4888-85D0-4418E0C837CB}" type="presOf" srcId="{D422DB8C-8868-42E1-863F-61ECC52AAD1C}" destId="{0F88CED4-8DEE-4C5F-948E-D54CFAD2CC64}" srcOrd="0" destOrd="0" presId="urn:microsoft.com/office/officeart/2018/2/layout/IconVerticalSolidList"/>
    <dgm:cxn modelId="{970B3F8F-7E54-4472-BE74-3E6BBAC25E6A}" srcId="{6905E2DE-6F71-4E9E-9E9A-3670572E18C5}" destId="{69BDD8E8-7B1C-4C43-8170-3F5CF8F22A57}" srcOrd="2" destOrd="0" parTransId="{361C97AA-9193-4D8A-96D2-77E21E2B0DB3}" sibTransId="{86114174-5299-412A-9E1C-07BA96702BF5}"/>
    <dgm:cxn modelId="{46528B8D-6F32-4A41-9081-E5BD58A99A52}" type="presParOf" srcId="{78C2AD0B-BE0B-4E28-AD90-9CF8F54EF6C6}" destId="{A5A73BAE-9AF5-4414-A386-659F1FDD5F5D}" srcOrd="0" destOrd="0" presId="urn:microsoft.com/office/officeart/2018/2/layout/IconVerticalSolidList"/>
    <dgm:cxn modelId="{CF0F1712-CFC9-4BB3-8C8B-7C6C1263F175}" type="presParOf" srcId="{A5A73BAE-9AF5-4414-A386-659F1FDD5F5D}" destId="{2A8B5309-CA29-48AF-A3AA-75D11E858806}" srcOrd="0" destOrd="0" presId="urn:microsoft.com/office/officeart/2018/2/layout/IconVerticalSolidList"/>
    <dgm:cxn modelId="{D5C817F6-8EC9-41A5-8158-63CF0D4ECA29}" type="presParOf" srcId="{A5A73BAE-9AF5-4414-A386-659F1FDD5F5D}" destId="{078527A0-B533-4A0D-87EF-AEA679997C08}" srcOrd="1" destOrd="0" presId="urn:microsoft.com/office/officeart/2018/2/layout/IconVerticalSolidList"/>
    <dgm:cxn modelId="{5A4E588C-696F-4F7A-BF90-09F19A90D0B2}" type="presParOf" srcId="{A5A73BAE-9AF5-4414-A386-659F1FDD5F5D}" destId="{7E1F31DB-5768-47A5-9FFC-F1D669FD9970}" srcOrd="2" destOrd="0" presId="urn:microsoft.com/office/officeart/2018/2/layout/IconVerticalSolidList"/>
    <dgm:cxn modelId="{63BF2CB8-6A2B-4140-93A0-CAE00BF64586}" type="presParOf" srcId="{A5A73BAE-9AF5-4414-A386-659F1FDD5F5D}" destId="{0F88CED4-8DEE-4C5F-948E-D54CFAD2CC64}" srcOrd="3" destOrd="0" presId="urn:microsoft.com/office/officeart/2018/2/layout/IconVerticalSolidList"/>
    <dgm:cxn modelId="{306E62B3-FE28-444F-AF86-0E1AD4EECE96}" type="presParOf" srcId="{78C2AD0B-BE0B-4E28-AD90-9CF8F54EF6C6}" destId="{65DB5D13-A396-4B7C-B317-A2894891D1FD}" srcOrd="1" destOrd="0" presId="urn:microsoft.com/office/officeart/2018/2/layout/IconVerticalSolidList"/>
    <dgm:cxn modelId="{78887C7A-9385-4DA9-8A1E-ED8296B66E0D}" type="presParOf" srcId="{78C2AD0B-BE0B-4E28-AD90-9CF8F54EF6C6}" destId="{778AC4CF-9AEB-469A-A862-964E36EB8156}" srcOrd="2" destOrd="0" presId="urn:microsoft.com/office/officeart/2018/2/layout/IconVerticalSolidList"/>
    <dgm:cxn modelId="{2931E5F9-6A90-4FF3-9975-0425BCC9CC3D}" type="presParOf" srcId="{778AC4CF-9AEB-469A-A862-964E36EB8156}" destId="{0E6668B2-117C-4DA0-BEDF-12609A6CE31B}" srcOrd="0" destOrd="0" presId="urn:microsoft.com/office/officeart/2018/2/layout/IconVerticalSolidList"/>
    <dgm:cxn modelId="{705972F8-D67B-4F2A-AFA4-3BFAF6AA9D77}" type="presParOf" srcId="{778AC4CF-9AEB-469A-A862-964E36EB8156}" destId="{33A21820-31AD-4077-A643-A298E21ABCB3}" srcOrd="1" destOrd="0" presId="urn:microsoft.com/office/officeart/2018/2/layout/IconVerticalSolidList"/>
    <dgm:cxn modelId="{BC68A41E-FD18-411F-B15B-1CC49991F6C2}" type="presParOf" srcId="{778AC4CF-9AEB-469A-A862-964E36EB8156}" destId="{0A63A326-6B8E-47DB-9CFF-8BF5E2D6AB31}" srcOrd="2" destOrd="0" presId="urn:microsoft.com/office/officeart/2018/2/layout/IconVerticalSolidList"/>
    <dgm:cxn modelId="{9647EB17-CD31-413C-80C7-B7AAA2B0A900}" type="presParOf" srcId="{778AC4CF-9AEB-469A-A862-964E36EB8156}" destId="{A29EB92D-F947-4333-B605-659CD15380AD}" srcOrd="3" destOrd="0" presId="urn:microsoft.com/office/officeart/2018/2/layout/IconVerticalSolidList"/>
    <dgm:cxn modelId="{3C716A67-1130-4616-B49C-FC826DB08BB9}" type="presParOf" srcId="{78C2AD0B-BE0B-4E28-AD90-9CF8F54EF6C6}" destId="{D9B7388A-14AA-4E1B-9ACF-99C93BC79ECA}" srcOrd="3" destOrd="0" presId="urn:microsoft.com/office/officeart/2018/2/layout/IconVerticalSolidList"/>
    <dgm:cxn modelId="{4B65A7F5-EAB5-4496-937D-9627B951E5EE}" type="presParOf" srcId="{78C2AD0B-BE0B-4E28-AD90-9CF8F54EF6C6}" destId="{3C68F36A-F057-4AB9-831B-814B462545D3}" srcOrd="4" destOrd="0" presId="urn:microsoft.com/office/officeart/2018/2/layout/IconVerticalSolidList"/>
    <dgm:cxn modelId="{B8BB0D8B-4D48-4CEC-8C0A-9F390323AC91}" type="presParOf" srcId="{3C68F36A-F057-4AB9-831B-814B462545D3}" destId="{4C8EEE60-E79B-4C27-A742-D808948ACE1D}" srcOrd="0" destOrd="0" presId="urn:microsoft.com/office/officeart/2018/2/layout/IconVerticalSolidList"/>
    <dgm:cxn modelId="{2284990C-C23C-4545-9A35-48F8F84CB201}" type="presParOf" srcId="{3C68F36A-F057-4AB9-831B-814B462545D3}" destId="{40F142D1-6520-47D6-9B6D-69B00815F89A}" srcOrd="1" destOrd="0" presId="urn:microsoft.com/office/officeart/2018/2/layout/IconVerticalSolidList"/>
    <dgm:cxn modelId="{61ECA654-B30C-4523-A6BE-0C5423656816}" type="presParOf" srcId="{3C68F36A-F057-4AB9-831B-814B462545D3}" destId="{C3D581D1-3977-473E-B454-D63925936409}" srcOrd="2" destOrd="0" presId="urn:microsoft.com/office/officeart/2018/2/layout/IconVerticalSolidList"/>
    <dgm:cxn modelId="{773CCD5B-DFF5-45A8-AE41-C419266296D9}" type="presParOf" srcId="{3C68F36A-F057-4AB9-831B-814B462545D3}" destId="{B8BD1433-73FD-4319-926F-E11CB64D695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5B9E73-BCBF-4413-8937-9AE5F7546574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64C4076-FDA9-4FF1-B8DF-96EF688E4720}">
      <dgm:prSet custT="1"/>
      <dgm:spPr/>
      <dgm:t>
        <a:bodyPr/>
        <a:lstStyle/>
        <a:p>
          <a:r>
            <a:rPr lang="pl-PL" sz="1600" b="1" i="0" dirty="0"/>
            <a:t>Czym są emocje?</a:t>
          </a:r>
          <a:endParaRPr lang="en-US" sz="1600" dirty="0"/>
        </a:p>
      </dgm:t>
    </dgm:pt>
    <dgm:pt modelId="{09721F24-8751-4E8E-B67C-5010FB3730DF}" type="parTrans" cxnId="{5786DB2A-2D27-4A2B-8CE6-5DD9BFFD406B}">
      <dgm:prSet/>
      <dgm:spPr/>
      <dgm:t>
        <a:bodyPr/>
        <a:lstStyle/>
        <a:p>
          <a:endParaRPr lang="en-US"/>
        </a:p>
      </dgm:t>
    </dgm:pt>
    <dgm:pt modelId="{05B410DA-023D-4301-A427-1BDF4EDB16DB}" type="sibTrans" cxnId="{5786DB2A-2D27-4A2B-8CE6-5DD9BFFD406B}">
      <dgm:prSet/>
      <dgm:spPr/>
      <dgm:t>
        <a:bodyPr/>
        <a:lstStyle/>
        <a:p>
          <a:endParaRPr lang="en-US"/>
        </a:p>
      </dgm:t>
    </dgm:pt>
    <dgm:pt modelId="{FB84B075-6072-4AA7-8F28-CA7E42D57184}">
      <dgm:prSet custT="1"/>
      <dgm:spPr/>
      <dgm:t>
        <a:bodyPr/>
        <a:lstStyle/>
        <a:p>
          <a:r>
            <a:rPr lang="pl-PL" sz="1600" b="0" i="0" dirty="0"/>
            <a:t>Emocje to nasze wewnętrzne reakcje, które pojawiają się w odpowiedzi na różne sytuacje. Dzięki nim wiemy, co czujemy w danym momencie.</a:t>
          </a:r>
          <a:endParaRPr lang="en-US" sz="1600" dirty="0"/>
        </a:p>
      </dgm:t>
    </dgm:pt>
    <dgm:pt modelId="{D04B9270-BE2D-4B20-8D06-F594972E991F}" type="parTrans" cxnId="{39509C67-DBFA-4C87-815D-8FE799D3FE65}">
      <dgm:prSet/>
      <dgm:spPr/>
      <dgm:t>
        <a:bodyPr/>
        <a:lstStyle/>
        <a:p>
          <a:endParaRPr lang="en-US"/>
        </a:p>
      </dgm:t>
    </dgm:pt>
    <dgm:pt modelId="{4CA2F297-B0FD-48A0-A1C6-CF575F1E924E}" type="sibTrans" cxnId="{39509C67-DBFA-4C87-815D-8FE799D3FE65}">
      <dgm:prSet/>
      <dgm:spPr/>
      <dgm:t>
        <a:bodyPr/>
        <a:lstStyle/>
        <a:p>
          <a:endParaRPr lang="en-US"/>
        </a:p>
      </dgm:t>
    </dgm:pt>
    <dgm:pt modelId="{EDBD515F-B3F4-47CE-8471-08CF279DE0AA}">
      <dgm:prSet custT="1"/>
      <dgm:spPr/>
      <dgm:t>
        <a:bodyPr/>
        <a:lstStyle/>
        <a:p>
          <a:r>
            <a:rPr lang="pl-PL" sz="1600" dirty="0"/>
            <a:t>W</a:t>
          </a:r>
          <a:r>
            <a:rPr lang="pl-PL" sz="1600" b="0" i="0" dirty="0"/>
            <a:t>szystkie emocje są naturalne i </a:t>
          </a:r>
          <a:r>
            <a:rPr lang="pl-PL" sz="1600" b="1" i="0" dirty="0"/>
            <a:t>każdy je odczuwa</a:t>
          </a:r>
          <a:r>
            <a:rPr lang="pl-PL" sz="1600" dirty="0"/>
            <a:t>!</a:t>
          </a:r>
          <a:endParaRPr lang="en-US" sz="1600" dirty="0"/>
        </a:p>
      </dgm:t>
    </dgm:pt>
    <dgm:pt modelId="{46CC6103-14D9-4D1F-B8B8-D565366C3BD7}" type="parTrans" cxnId="{9F24FBA2-7668-4C53-865D-E10564042A46}">
      <dgm:prSet/>
      <dgm:spPr/>
      <dgm:t>
        <a:bodyPr/>
        <a:lstStyle/>
        <a:p>
          <a:endParaRPr lang="en-US"/>
        </a:p>
      </dgm:t>
    </dgm:pt>
    <dgm:pt modelId="{FE690AC0-67A9-446F-B428-2F42C7C31D09}" type="sibTrans" cxnId="{9F24FBA2-7668-4C53-865D-E10564042A46}">
      <dgm:prSet/>
      <dgm:spPr/>
      <dgm:t>
        <a:bodyPr/>
        <a:lstStyle/>
        <a:p>
          <a:endParaRPr lang="en-US"/>
        </a:p>
      </dgm:t>
    </dgm:pt>
    <dgm:pt modelId="{5042F395-4CE1-43D3-A582-C5D32E1FE9BC}" type="pres">
      <dgm:prSet presAssocID="{FB5B9E73-BCBF-4413-8937-9AE5F7546574}" presName="root" presStyleCnt="0">
        <dgm:presLayoutVars>
          <dgm:dir/>
          <dgm:resizeHandles val="exact"/>
        </dgm:presLayoutVars>
      </dgm:prSet>
      <dgm:spPr/>
    </dgm:pt>
    <dgm:pt modelId="{7B3B74EF-050C-4191-BE0C-49FD7DE3BC93}" type="pres">
      <dgm:prSet presAssocID="{F64C4076-FDA9-4FF1-B8DF-96EF688E4720}" presName="compNode" presStyleCnt="0"/>
      <dgm:spPr/>
    </dgm:pt>
    <dgm:pt modelId="{28066EBE-EA35-4C81-BBF9-270DBE63F6B4}" type="pres">
      <dgm:prSet presAssocID="{F64C4076-FDA9-4FF1-B8DF-96EF688E472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unny Face with Solid Fill"/>
        </a:ext>
      </dgm:extLst>
    </dgm:pt>
    <dgm:pt modelId="{922596F1-63E8-49BE-B33B-6DD97B8A6B3E}" type="pres">
      <dgm:prSet presAssocID="{F64C4076-FDA9-4FF1-B8DF-96EF688E4720}" presName="spaceRect" presStyleCnt="0"/>
      <dgm:spPr/>
    </dgm:pt>
    <dgm:pt modelId="{C08FAF2B-7BC6-4C04-97DE-37218ED39A03}" type="pres">
      <dgm:prSet presAssocID="{F64C4076-FDA9-4FF1-B8DF-96EF688E4720}" presName="textRect" presStyleLbl="revTx" presStyleIdx="0" presStyleCnt="3">
        <dgm:presLayoutVars>
          <dgm:chMax val="1"/>
          <dgm:chPref val="1"/>
        </dgm:presLayoutVars>
      </dgm:prSet>
      <dgm:spPr/>
    </dgm:pt>
    <dgm:pt modelId="{F8E64B39-6370-4219-9EF8-F530C5B1B825}" type="pres">
      <dgm:prSet presAssocID="{05B410DA-023D-4301-A427-1BDF4EDB16DB}" presName="sibTrans" presStyleCnt="0"/>
      <dgm:spPr/>
    </dgm:pt>
    <dgm:pt modelId="{4F90A763-B608-43FE-ACF4-77987C75B8EA}" type="pres">
      <dgm:prSet presAssocID="{FB84B075-6072-4AA7-8F28-CA7E42D57184}" presName="compNode" presStyleCnt="0"/>
      <dgm:spPr/>
    </dgm:pt>
    <dgm:pt modelId="{A95A0F1D-8704-4F81-AFAA-CD6B8103F142}" type="pres">
      <dgm:prSet presAssocID="{FB84B075-6072-4AA7-8F28-CA7E42D5718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utral Face with No Fill"/>
        </a:ext>
      </dgm:extLst>
    </dgm:pt>
    <dgm:pt modelId="{D0873779-49C0-4747-849B-EB3573A347DB}" type="pres">
      <dgm:prSet presAssocID="{FB84B075-6072-4AA7-8F28-CA7E42D57184}" presName="spaceRect" presStyleCnt="0"/>
      <dgm:spPr/>
    </dgm:pt>
    <dgm:pt modelId="{226C7A8E-5600-4383-B087-D4B3C759F68D}" type="pres">
      <dgm:prSet presAssocID="{FB84B075-6072-4AA7-8F28-CA7E42D57184}" presName="textRect" presStyleLbl="revTx" presStyleIdx="1" presStyleCnt="3">
        <dgm:presLayoutVars>
          <dgm:chMax val="1"/>
          <dgm:chPref val="1"/>
        </dgm:presLayoutVars>
      </dgm:prSet>
      <dgm:spPr/>
    </dgm:pt>
    <dgm:pt modelId="{DE1E3816-3BC7-400C-9396-F8658DF251B5}" type="pres">
      <dgm:prSet presAssocID="{4CA2F297-B0FD-48A0-A1C6-CF575F1E924E}" presName="sibTrans" presStyleCnt="0"/>
      <dgm:spPr/>
    </dgm:pt>
    <dgm:pt modelId="{DD99538A-CF4A-4C3D-9663-A3FFC3C2DF0E}" type="pres">
      <dgm:prSet presAssocID="{EDBD515F-B3F4-47CE-8471-08CF279DE0AA}" presName="compNode" presStyleCnt="0"/>
      <dgm:spPr/>
    </dgm:pt>
    <dgm:pt modelId="{B3495B93-CAF8-4355-9CE6-5BB4E05081DE}" type="pres">
      <dgm:prSet presAssocID="{EDBD515F-B3F4-47CE-8471-08CF279DE0A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 Face with Solid Fill"/>
        </a:ext>
      </dgm:extLst>
    </dgm:pt>
    <dgm:pt modelId="{236EE03B-387E-44E4-9BC4-E0B04C1E6AFF}" type="pres">
      <dgm:prSet presAssocID="{EDBD515F-B3F4-47CE-8471-08CF279DE0AA}" presName="spaceRect" presStyleCnt="0"/>
      <dgm:spPr/>
    </dgm:pt>
    <dgm:pt modelId="{1397223A-B4D1-4FA0-B01C-FD155108D932}" type="pres">
      <dgm:prSet presAssocID="{EDBD515F-B3F4-47CE-8471-08CF279DE0A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D698802-B5EF-4A40-ABF0-9064B9E2A0AC}" type="presOf" srcId="{EDBD515F-B3F4-47CE-8471-08CF279DE0AA}" destId="{1397223A-B4D1-4FA0-B01C-FD155108D932}" srcOrd="0" destOrd="0" presId="urn:microsoft.com/office/officeart/2018/2/layout/IconLabelList"/>
    <dgm:cxn modelId="{CC1AF613-0D1E-48E0-A4B7-DD723EC6A45F}" type="presOf" srcId="{FB84B075-6072-4AA7-8F28-CA7E42D57184}" destId="{226C7A8E-5600-4383-B087-D4B3C759F68D}" srcOrd="0" destOrd="0" presId="urn:microsoft.com/office/officeart/2018/2/layout/IconLabelList"/>
    <dgm:cxn modelId="{5786DB2A-2D27-4A2B-8CE6-5DD9BFFD406B}" srcId="{FB5B9E73-BCBF-4413-8937-9AE5F7546574}" destId="{F64C4076-FDA9-4FF1-B8DF-96EF688E4720}" srcOrd="0" destOrd="0" parTransId="{09721F24-8751-4E8E-B67C-5010FB3730DF}" sibTransId="{05B410DA-023D-4301-A427-1BDF4EDB16DB}"/>
    <dgm:cxn modelId="{39509C67-DBFA-4C87-815D-8FE799D3FE65}" srcId="{FB5B9E73-BCBF-4413-8937-9AE5F7546574}" destId="{FB84B075-6072-4AA7-8F28-CA7E42D57184}" srcOrd="1" destOrd="0" parTransId="{D04B9270-BE2D-4B20-8D06-F594972E991F}" sibTransId="{4CA2F297-B0FD-48A0-A1C6-CF575F1E924E}"/>
    <dgm:cxn modelId="{FC4E516A-324E-4256-87D9-4336F80DC133}" type="presOf" srcId="{FB5B9E73-BCBF-4413-8937-9AE5F7546574}" destId="{5042F395-4CE1-43D3-A582-C5D32E1FE9BC}" srcOrd="0" destOrd="0" presId="urn:microsoft.com/office/officeart/2018/2/layout/IconLabelList"/>
    <dgm:cxn modelId="{9F24FBA2-7668-4C53-865D-E10564042A46}" srcId="{FB5B9E73-BCBF-4413-8937-9AE5F7546574}" destId="{EDBD515F-B3F4-47CE-8471-08CF279DE0AA}" srcOrd="2" destOrd="0" parTransId="{46CC6103-14D9-4D1F-B8B8-D565366C3BD7}" sibTransId="{FE690AC0-67A9-446F-B428-2F42C7C31D09}"/>
    <dgm:cxn modelId="{85362BCA-5C5A-4F92-8D00-9B46AC97AADB}" type="presOf" srcId="{F64C4076-FDA9-4FF1-B8DF-96EF688E4720}" destId="{C08FAF2B-7BC6-4C04-97DE-37218ED39A03}" srcOrd="0" destOrd="0" presId="urn:microsoft.com/office/officeart/2018/2/layout/IconLabelList"/>
    <dgm:cxn modelId="{DF824AD3-57D1-483C-A779-5079EF051B7E}" type="presParOf" srcId="{5042F395-4CE1-43D3-A582-C5D32E1FE9BC}" destId="{7B3B74EF-050C-4191-BE0C-49FD7DE3BC93}" srcOrd="0" destOrd="0" presId="urn:microsoft.com/office/officeart/2018/2/layout/IconLabelList"/>
    <dgm:cxn modelId="{68D0DE31-EC20-4A6C-BF81-0A936BCEB814}" type="presParOf" srcId="{7B3B74EF-050C-4191-BE0C-49FD7DE3BC93}" destId="{28066EBE-EA35-4C81-BBF9-270DBE63F6B4}" srcOrd="0" destOrd="0" presId="urn:microsoft.com/office/officeart/2018/2/layout/IconLabelList"/>
    <dgm:cxn modelId="{23137203-9CB4-4C3F-B35B-9FBB92FE798C}" type="presParOf" srcId="{7B3B74EF-050C-4191-BE0C-49FD7DE3BC93}" destId="{922596F1-63E8-49BE-B33B-6DD97B8A6B3E}" srcOrd="1" destOrd="0" presId="urn:microsoft.com/office/officeart/2018/2/layout/IconLabelList"/>
    <dgm:cxn modelId="{9BC9C95A-8530-4D95-9DB6-1B807FA4A558}" type="presParOf" srcId="{7B3B74EF-050C-4191-BE0C-49FD7DE3BC93}" destId="{C08FAF2B-7BC6-4C04-97DE-37218ED39A03}" srcOrd="2" destOrd="0" presId="urn:microsoft.com/office/officeart/2018/2/layout/IconLabelList"/>
    <dgm:cxn modelId="{7AC1AD54-6EF7-460B-BEC7-DB05DEE6DF3F}" type="presParOf" srcId="{5042F395-4CE1-43D3-A582-C5D32E1FE9BC}" destId="{F8E64B39-6370-4219-9EF8-F530C5B1B825}" srcOrd="1" destOrd="0" presId="urn:microsoft.com/office/officeart/2018/2/layout/IconLabelList"/>
    <dgm:cxn modelId="{07FE8009-537B-401E-AEA8-1F6AD2C9E8BA}" type="presParOf" srcId="{5042F395-4CE1-43D3-A582-C5D32E1FE9BC}" destId="{4F90A763-B608-43FE-ACF4-77987C75B8EA}" srcOrd="2" destOrd="0" presId="urn:microsoft.com/office/officeart/2018/2/layout/IconLabelList"/>
    <dgm:cxn modelId="{1283E7E1-B9C5-4209-BE50-373A5E1F7EC0}" type="presParOf" srcId="{4F90A763-B608-43FE-ACF4-77987C75B8EA}" destId="{A95A0F1D-8704-4F81-AFAA-CD6B8103F142}" srcOrd="0" destOrd="0" presId="urn:microsoft.com/office/officeart/2018/2/layout/IconLabelList"/>
    <dgm:cxn modelId="{35CDC6CB-DFF1-40FC-826F-B1342912438F}" type="presParOf" srcId="{4F90A763-B608-43FE-ACF4-77987C75B8EA}" destId="{D0873779-49C0-4747-849B-EB3573A347DB}" srcOrd="1" destOrd="0" presId="urn:microsoft.com/office/officeart/2018/2/layout/IconLabelList"/>
    <dgm:cxn modelId="{D26F882B-A831-4B37-A8D4-81DB51B4CD21}" type="presParOf" srcId="{4F90A763-B608-43FE-ACF4-77987C75B8EA}" destId="{226C7A8E-5600-4383-B087-D4B3C759F68D}" srcOrd="2" destOrd="0" presId="urn:microsoft.com/office/officeart/2018/2/layout/IconLabelList"/>
    <dgm:cxn modelId="{926E16B7-BFF6-49D5-A932-C1FDAAF27061}" type="presParOf" srcId="{5042F395-4CE1-43D3-A582-C5D32E1FE9BC}" destId="{DE1E3816-3BC7-400C-9396-F8658DF251B5}" srcOrd="3" destOrd="0" presId="urn:microsoft.com/office/officeart/2018/2/layout/IconLabelList"/>
    <dgm:cxn modelId="{2CA85B81-B671-48D6-BB20-B17B658A0C45}" type="presParOf" srcId="{5042F395-4CE1-43D3-A582-C5D32E1FE9BC}" destId="{DD99538A-CF4A-4C3D-9663-A3FFC3C2DF0E}" srcOrd="4" destOrd="0" presId="urn:microsoft.com/office/officeart/2018/2/layout/IconLabelList"/>
    <dgm:cxn modelId="{D37D4465-090C-4534-A117-BFBBE8C5CE7A}" type="presParOf" srcId="{DD99538A-CF4A-4C3D-9663-A3FFC3C2DF0E}" destId="{B3495B93-CAF8-4355-9CE6-5BB4E05081DE}" srcOrd="0" destOrd="0" presId="urn:microsoft.com/office/officeart/2018/2/layout/IconLabelList"/>
    <dgm:cxn modelId="{0F1E9476-D54B-4DF9-AA39-6805B27B109C}" type="presParOf" srcId="{DD99538A-CF4A-4C3D-9663-A3FFC3C2DF0E}" destId="{236EE03B-387E-44E4-9BC4-E0B04C1E6AFF}" srcOrd="1" destOrd="0" presId="urn:microsoft.com/office/officeart/2018/2/layout/IconLabelList"/>
    <dgm:cxn modelId="{16AE423A-3F83-4BDC-A6D3-E5A12C68C8B6}" type="presParOf" srcId="{DD99538A-CF4A-4C3D-9663-A3FFC3C2DF0E}" destId="{1397223A-B4D1-4FA0-B01C-FD155108D93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A938BA-DCD5-409E-BCA4-8156569C6557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BF14DBF-A1F1-4817-84D3-A8EE4EDA8F6B}">
      <dgm:prSet custT="1"/>
      <dgm:spPr/>
      <dgm:t>
        <a:bodyPr/>
        <a:lstStyle/>
        <a:p>
          <a:r>
            <a:rPr lang="pl-PL" sz="1600" b="0" i="0" dirty="0"/>
            <a:t>Do emocji pozytywnych zalicza się: radość, szczęście, miłość, nadzieję i podniecenie.</a:t>
          </a:r>
          <a:endParaRPr lang="en-US" sz="1600" dirty="0"/>
        </a:p>
      </dgm:t>
    </dgm:pt>
    <dgm:pt modelId="{0673F606-EF05-4465-BE05-7ED6CF1CD654}" type="parTrans" cxnId="{4D2CD1C6-21E7-42E0-B77B-0627812593E8}">
      <dgm:prSet/>
      <dgm:spPr/>
      <dgm:t>
        <a:bodyPr/>
        <a:lstStyle/>
        <a:p>
          <a:endParaRPr lang="en-US"/>
        </a:p>
      </dgm:t>
    </dgm:pt>
    <dgm:pt modelId="{4BB93B2E-C6F2-4F15-BB7D-EA4FF5D247EB}" type="sibTrans" cxnId="{4D2CD1C6-21E7-42E0-B77B-0627812593E8}">
      <dgm:prSet/>
      <dgm:spPr/>
      <dgm:t>
        <a:bodyPr/>
        <a:lstStyle/>
        <a:p>
          <a:endParaRPr lang="en-US"/>
        </a:p>
      </dgm:t>
    </dgm:pt>
    <dgm:pt modelId="{618FF352-844B-4B6D-B6B3-5EDE5345FE7C}">
      <dgm:prSet custT="1"/>
      <dgm:spPr/>
      <dgm:t>
        <a:bodyPr/>
        <a:lstStyle/>
        <a:p>
          <a:r>
            <a:rPr lang="pl-PL" sz="1600" dirty="0"/>
            <a:t>D</a:t>
          </a:r>
          <a:r>
            <a:rPr lang="pl-PL" sz="1600" b="0" i="0" dirty="0"/>
            <a:t>o emocji negatywnych zalicza się: smutek, strach, złość, zazdrość i obrzydzenie.</a:t>
          </a:r>
          <a:endParaRPr lang="en-US" sz="1600" dirty="0"/>
        </a:p>
      </dgm:t>
    </dgm:pt>
    <dgm:pt modelId="{23BC2187-E683-404A-981A-7B771773C093}" type="parTrans" cxnId="{9E7DD103-85D5-4A87-87A5-97C017A686CC}">
      <dgm:prSet/>
      <dgm:spPr/>
      <dgm:t>
        <a:bodyPr/>
        <a:lstStyle/>
        <a:p>
          <a:endParaRPr lang="en-US"/>
        </a:p>
      </dgm:t>
    </dgm:pt>
    <dgm:pt modelId="{5CF4FA0F-5CC7-418B-BA9C-B5B9D41F2F4F}" type="sibTrans" cxnId="{9E7DD103-85D5-4A87-87A5-97C017A686CC}">
      <dgm:prSet/>
      <dgm:spPr/>
      <dgm:t>
        <a:bodyPr/>
        <a:lstStyle/>
        <a:p>
          <a:endParaRPr lang="en-US"/>
        </a:p>
      </dgm:t>
    </dgm:pt>
    <dgm:pt modelId="{5CB974A6-E1BB-47D6-BE26-CB4F3170C0EB}" type="pres">
      <dgm:prSet presAssocID="{C1A938BA-DCD5-409E-BCA4-8156569C6557}" presName="root" presStyleCnt="0">
        <dgm:presLayoutVars>
          <dgm:dir/>
          <dgm:resizeHandles val="exact"/>
        </dgm:presLayoutVars>
      </dgm:prSet>
      <dgm:spPr/>
    </dgm:pt>
    <dgm:pt modelId="{53BBDF68-58D5-479C-B6E4-D4E6E8D90435}" type="pres">
      <dgm:prSet presAssocID="{EBF14DBF-A1F1-4817-84D3-A8EE4EDA8F6B}" presName="compNode" presStyleCnt="0"/>
      <dgm:spPr/>
    </dgm:pt>
    <dgm:pt modelId="{5BA0C312-2540-4283-A89E-97FA9225C929}" type="pres">
      <dgm:prSet presAssocID="{EBF14DBF-A1F1-4817-84D3-A8EE4EDA8F6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27E8E89A-79B1-4EB2-9CAD-27909A5E5D0A}" type="pres">
      <dgm:prSet presAssocID="{EBF14DBF-A1F1-4817-84D3-A8EE4EDA8F6B}" presName="spaceRect" presStyleCnt="0"/>
      <dgm:spPr/>
    </dgm:pt>
    <dgm:pt modelId="{D6049A14-FE66-4701-AEB3-0D131A6D051B}" type="pres">
      <dgm:prSet presAssocID="{EBF14DBF-A1F1-4817-84D3-A8EE4EDA8F6B}" presName="textRect" presStyleLbl="revTx" presStyleIdx="0" presStyleCnt="2">
        <dgm:presLayoutVars>
          <dgm:chMax val="1"/>
          <dgm:chPref val="1"/>
        </dgm:presLayoutVars>
      </dgm:prSet>
      <dgm:spPr/>
    </dgm:pt>
    <dgm:pt modelId="{345EE0E2-EC91-4765-BF6D-25738BFD800A}" type="pres">
      <dgm:prSet presAssocID="{4BB93B2E-C6F2-4F15-BB7D-EA4FF5D247EB}" presName="sibTrans" presStyleCnt="0"/>
      <dgm:spPr/>
    </dgm:pt>
    <dgm:pt modelId="{90B109CE-6F26-4C8E-8F54-ABE712F32706}" type="pres">
      <dgm:prSet presAssocID="{618FF352-844B-4B6D-B6B3-5EDE5345FE7C}" presName="compNode" presStyleCnt="0"/>
      <dgm:spPr/>
    </dgm:pt>
    <dgm:pt modelId="{784F7683-9D58-417C-8C52-8428EFA7F9BC}" type="pres">
      <dgm:prSet presAssocID="{618FF352-844B-4B6D-B6B3-5EDE5345FE7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91867AA4-51DC-486F-8DB1-55EBCA2DD6A9}" type="pres">
      <dgm:prSet presAssocID="{618FF352-844B-4B6D-B6B3-5EDE5345FE7C}" presName="spaceRect" presStyleCnt="0"/>
      <dgm:spPr/>
    </dgm:pt>
    <dgm:pt modelId="{174DC49D-144B-4BDC-BFA9-4450068D6AD1}" type="pres">
      <dgm:prSet presAssocID="{618FF352-844B-4B6D-B6B3-5EDE5345FE7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E7DD103-85D5-4A87-87A5-97C017A686CC}" srcId="{C1A938BA-DCD5-409E-BCA4-8156569C6557}" destId="{618FF352-844B-4B6D-B6B3-5EDE5345FE7C}" srcOrd="1" destOrd="0" parTransId="{23BC2187-E683-404A-981A-7B771773C093}" sibTransId="{5CF4FA0F-5CC7-418B-BA9C-B5B9D41F2F4F}"/>
    <dgm:cxn modelId="{0D96E40A-BECE-4AB6-A1BA-99D1C0781687}" type="presOf" srcId="{C1A938BA-DCD5-409E-BCA4-8156569C6557}" destId="{5CB974A6-E1BB-47D6-BE26-CB4F3170C0EB}" srcOrd="0" destOrd="0" presId="urn:microsoft.com/office/officeart/2018/2/layout/IconLabelList"/>
    <dgm:cxn modelId="{4D2CD1C6-21E7-42E0-B77B-0627812593E8}" srcId="{C1A938BA-DCD5-409E-BCA4-8156569C6557}" destId="{EBF14DBF-A1F1-4817-84D3-A8EE4EDA8F6B}" srcOrd="0" destOrd="0" parTransId="{0673F606-EF05-4465-BE05-7ED6CF1CD654}" sibTransId="{4BB93B2E-C6F2-4F15-BB7D-EA4FF5D247EB}"/>
    <dgm:cxn modelId="{29C15FC9-F258-4453-9E75-1A008A4B22FD}" type="presOf" srcId="{EBF14DBF-A1F1-4817-84D3-A8EE4EDA8F6B}" destId="{D6049A14-FE66-4701-AEB3-0D131A6D051B}" srcOrd="0" destOrd="0" presId="urn:microsoft.com/office/officeart/2018/2/layout/IconLabelList"/>
    <dgm:cxn modelId="{5EDBB1D8-C3B0-4BF5-B409-590BF458A749}" type="presOf" srcId="{618FF352-844B-4B6D-B6B3-5EDE5345FE7C}" destId="{174DC49D-144B-4BDC-BFA9-4450068D6AD1}" srcOrd="0" destOrd="0" presId="urn:microsoft.com/office/officeart/2018/2/layout/IconLabelList"/>
    <dgm:cxn modelId="{6592F01E-1C09-4505-8482-C7C41923D360}" type="presParOf" srcId="{5CB974A6-E1BB-47D6-BE26-CB4F3170C0EB}" destId="{53BBDF68-58D5-479C-B6E4-D4E6E8D90435}" srcOrd="0" destOrd="0" presId="urn:microsoft.com/office/officeart/2018/2/layout/IconLabelList"/>
    <dgm:cxn modelId="{CC3AA088-1A24-4BA2-B61D-BFC4795F1F27}" type="presParOf" srcId="{53BBDF68-58D5-479C-B6E4-D4E6E8D90435}" destId="{5BA0C312-2540-4283-A89E-97FA9225C929}" srcOrd="0" destOrd="0" presId="urn:microsoft.com/office/officeart/2018/2/layout/IconLabelList"/>
    <dgm:cxn modelId="{9A2F8381-15A4-4EED-9CBB-B59B92B79E1C}" type="presParOf" srcId="{53BBDF68-58D5-479C-B6E4-D4E6E8D90435}" destId="{27E8E89A-79B1-4EB2-9CAD-27909A5E5D0A}" srcOrd="1" destOrd="0" presId="urn:microsoft.com/office/officeart/2018/2/layout/IconLabelList"/>
    <dgm:cxn modelId="{A174ED1F-A845-441B-A274-B8AA2539B87D}" type="presParOf" srcId="{53BBDF68-58D5-479C-B6E4-D4E6E8D90435}" destId="{D6049A14-FE66-4701-AEB3-0D131A6D051B}" srcOrd="2" destOrd="0" presId="urn:microsoft.com/office/officeart/2018/2/layout/IconLabelList"/>
    <dgm:cxn modelId="{8CD98592-4406-493F-A10B-F7883F61C030}" type="presParOf" srcId="{5CB974A6-E1BB-47D6-BE26-CB4F3170C0EB}" destId="{345EE0E2-EC91-4765-BF6D-25738BFD800A}" srcOrd="1" destOrd="0" presId="urn:microsoft.com/office/officeart/2018/2/layout/IconLabelList"/>
    <dgm:cxn modelId="{91290283-9DE0-4259-A452-BC131B5C5632}" type="presParOf" srcId="{5CB974A6-E1BB-47D6-BE26-CB4F3170C0EB}" destId="{90B109CE-6F26-4C8E-8F54-ABE712F32706}" srcOrd="2" destOrd="0" presId="urn:microsoft.com/office/officeart/2018/2/layout/IconLabelList"/>
    <dgm:cxn modelId="{7A55E693-5DA0-4218-97AE-8FF2E88129E7}" type="presParOf" srcId="{90B109CE-6F26-4C8E-8F54-ABE712F32706}" destId="{784F7683-9D58-417C-8C52-8428EFA7F9BC}" srcOrd="0" destOrd="0" presId="urn:microsoft.com/office/officeart/2018/2/layout/IconLabelList"/>
    <dgm:cxn modelId="{4CAF9C7F-3FF3-47DA-86D4-69E947701B06}" type="presParOf" srcId="{90B109CE-6F26-4C8E-8F54-ABE712F32706}" destId="{91867AA4-51DC-486F-8DB1-55EBCA2DD6A9}" srcOrd="1" destOrd="0" presId="urn:microsoft.com/office/officeart/2018/2/layout/IconLabelList"/>
    <dgm:cxn modelId="{7D01E8E6-58D6-4903-A240-55752473E708}" type="presParOf" srcId="{90B109CE-6F26-4C8E-8F54-ABE712F32706}" destId="{174DC49D-144B-4BDC-BFA9-4450068D6AD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C6A410-69C8-4CB3-ABD1-9759DB9853CF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84ADDA1-80D9-45C6-A161-D746A0175F6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600" dirty="0"/>
            <a:t>Pomaga budować dobre relacje z innymi, bo ludzie czują się zrozumiani i docenieni.</a:t>
          </a:r>
          <a:endParaRPr lang="en-US" sz="1600" dirty="0"/>
        </a:p>
      </dgm:t>
    </dgm:pt>
    <dgm:pt modelId="{87A51986-A69F-4769-9D02-10629E1C2BF7}" type="parTrans" cxnId="{976375F4-2E5C-4DFA-9CEF-ABE7B8B941F8}">
      <dgm:prSet/>
      <dgm:spPr/>
      <dgm:t>
        <a:bodyPr/>
        <a:lstStyle/>
        <a:p>
          <a:endParaRPr lang="en-US"/>
        </a:p>
      </dgm:t>
    </dgm:pt>
    <dgm:pt modelId="{E1170F81-322C-471F-9A04-AD8EC625DCCE}" type="sibTrans" cxnId="{976375F4-2E5C-4DFA-9CEF-ABE7B8B941F8}">
      <dgm:prSet/>
      <dgm:spPr/>
      <dgm:t>
        <a:bodyPr/>
        <a:lstStyle/>
        <a:p>
          <a:endParaRPr lang="en-US"/>
        </a:p>
      </dgm:t>
    </dgm:pt>
    <dgm:pt modelId="{F3B6C8EA-BA79-4165-B5BF-1511B12AE31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600" dirty="0"/>
            <a:t>Wspiera w rozwiązywaniu konfliktów, bo kiedy rozumiemy, co inni czują, łatwiej znaleźć wspólne rozwiązanie.</a:t>
          </a:r>
          <a:endParaRPr lang="en-US" sz="1600" dirty="0"/>
        </a:p>
      </dgm:t>
    </dgm:pt>
    <dgm:pt modelId="{7A343E40-00E0-4BD0-94D8-365A51A5D4B1}" type="parTrans" cxnId="{313D29D1-3564-49C6-9041-64538A5350EF}">
      <dgm:prSet/>
      <dgm:spPr/>
      <dgm:t>
        <a:bodyPr/>
        <a:lstStyle/>
        <a:p>
          <a:endParaRPr lang="en-US"/>
        </a:p>
      </dgm:t>
    </dgm:pt>
    <dgm:pt modelId="{993CC3B6-753B-4AAE-B12C-6AE52495C882}" type="sibTrans" cxnId="{313D29D1-3564-49C6-9041-64538A5350EF}">
      <dgm:prSet/>
      <dgm:spPr/>
      <dgm:t>
        <a:bodyPr/>
        <a:lstStyle/>
        <a:p>
          <a:endParaRPr lang="en-US"/>
        </a:p>
      </dgm:t>
    </dgm:pt>
    <dgm:pt modelId="{AD52D703-B969-4F63-AEFB-5886691B297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600" dirty="0"/>
            <a:t>Tworzy przyjazne i pozytywne otoczenie, gdzie ludzie chętniej się komunikują i pomagają sobie nawzajem.</a:t>
          </a:r>
          <a:endParaRPr lang="en-US" sz="1600" dirty="0"/>
        </a:p>
      </dgm:t>
    </dgm:pt>
    <dgm:pt modelId="{A2ACC1F5-9592-4270-8EC0-63E10F5B4D35}" type="parTrans" cxnId="{7891D078-3E4A-4198-A0A0-E5C05537C8C4}">
      <dgm:prSet/>
      <dgm:spPr/>
      <dgm:t>
        <a:bodyPr/>
        <a:lstStyle/>
        <a:p>
          <a:endParaRPr lang="en-US"/>
        </a:p>
      </dgm:t>
    </dgm:pt>
    <dgm:pt modelId="{BB1CBDBA-6716-4DED-BB07-F6AD669F5726}" type="sibTrans" cxnId="{7891D078-3E4A-4198-A0A0-E5C05537C8C4}">
      <dgm:prSet/>
      <dgm:spPr/>
      <dgm:t>
        <a:bodyPr/>
        <a:lstStyle/>
        <a:p>
          <a:endParaRPr lang="en-US"/>
        </a:p>
      </dgm:t>
    </dgm:pt>
    <dgm:pt modelId="{77847AE0-C260-42B1-8752-CBBA41B8172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600" dirty="0"/>
            <a:t>Sprawia, że jesteśmy lepsi w rozpoznawaniu potrzeb innych i dajemy im to, czego potrzebują.</a:t>
          </a:r>
          <a:endParaRPr lang="en-US" sz="1600" dirty="0"/>
        </a:p>
      </dgm:t>
    </dgm:pt>
    <dgm:pt modelId="{DEA9B266-C562-4B07-B4CE-C91F34A2822F}" type="parTrans" cxnId="{5BB0CEA5-4905-4220-A493-08B99DE10C54}">
      <dgm:prSet/>
      <dgm:spPr/>
      <dgm:t>
        <a:bodyPr/>
        <a:lstStyle/>
        <a:p>
          <a:endParaRPr lang="en-US"/>
        </a:p>
      </dgm:t>
    </dgm:pt>
    <dgm:pt modelId="{F37F305F-0D6D-4785-B009-2D07B6202DB1}" type="sibTrans" cxnId="{5BB0CEA5-4905-4220-A493-08B99DE10C54}">
      <dgm:prSet/>
      <dgm:spPr/>
      <dgm:t>
        <a:bodyPr/>
        <a:lstStyle/>
        <a:p>
          <a:endParaRPr lang="en-US"/>
        </a:p>
      </dgm:t>
    </dgm:pt>
    <dgm:pt modelId="{6A677305-697B-4B3A-8114-E9852638E130}" type="pres">
      <dgm:prSet presAssocID="{FFC6A410-69C8-4CB3-ABD1-9759DB9853CF}" presName="root" presStyleCnt="0">
        <dgm:presLayoutVars>
          <dgm:dir/>
          <dgm:resizeHandles val="exact"/>
        </dgm:presLayoutVars>
      </dgm:prSet>
      <dgm:spPr/>
    </dgm:pt>
    <dgm:pt modelId="{DDBCFE98-29BA-439E-957A-DF31DEAFBD44}" type="pres">
      <dgm:prSet presAssocID="{C84ADDA1-80D9-45C6-A161-D746A0175F63}" presName="compNode" presStyleCnt="0"/>
      <dgm:spPr/>
    </dgm:pt>
    <dgm:pt modelId="{A6C1CAE5-1413-475C-A4FF-DAE2188AFFE9}" type="pres">
      <dgm:prSet presAssocID="{C84ADDA1-80D9-45C6-A161-D746A0175F6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387098E4-0569-4A84-A314-BDCD54D73401}" type="pres">
      <dgm:prSet presAssocID="{C84ADDA1-80D9-45C6-A161-D746A0175F63}" presName="spaceRect" presStyleCnt="0"/>
      <dgm:spPr/>
    </dgm:pt>
    <dgm:pt modelId="{9DFAAECC-6832-4887-BDF0-CEE541551D04}" type="pres">
      <dgm:prSet presAssocID="{C84ADDA1-80D9-45C6-A161-D746A0175F63}" presName="textRect" presStyleLbl="revTx" presStyleIdx="0" presStyleCnt="4" custScaleX="121432">
        <dgm:presLayoutVars>
          <dgm:chMax val="1"/>
          <dgm:chPref val="1"/>
        </dgm:presLayoutVars>
      </dgm:prSet>
      <dgm:spPr/>
    </dgm:pt>
    <dgm:pt modelId="{04D7E54A-9624-4990-B8A0-804A11211B2A}" type="pres">
      <dgm:prSet presAssocID="{E1170F81-322C-471F-9A04-AD8EC625DCCE}" presName="sibTrans" presStyleCnt="0"/>
      <dgm:spPr/>
    </dgm:pt>
    <dgm:pt modelId="{789617A9-EAF9-40E2-904C-C01C7C485332}" type="pres">
      <dgm:prSet presAssocID="{F3B6C8EA-BA79-4165-B5BF-1511B12AE31F}" presName="compNode" presStyleCnt="0"/>
      <dgm:spPr/>
    </dgm:pt>
    <dgm:pt modelId="{51CF4E29-E637-4B87-A290-ABD171096423}" type="pres">
      <dgm:prSet presAssocID="{F3B6C8EA-BA79-4165-B5BF-1511B12AE31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F326DCBC-C5AB-4BEE-B18B-78C35FC13FC3}" type="pres">
      <dgm:prSet presAssocID="{F3B6C8EA-BA79-4165-B5BF-1511B12AE31F}" presName="spaceRect" presStyleCnt="0"/>
      <dgm:spPr/>
    </dgm:pt>
    <dgm:pt modelId="{F0DCC95A-05C9-49BF-86AB-AF729B865717}" type="pres">
      <dgm:prSet presAssocID="{F3B6C8EA-BA79-4165-B5BF-1511B12AE31F}" presName="textRect" presStyleLbl="revTx" presStyleIdx="1" presStyleCnt="4">
        <dgm:presLayoutVars>
          <dgm:chMax val="1"/>
          <dgm:chPref val="1"/>
        </dgm:presLayoutVars>
      </dgm:prSet>
      <dgm:spPr/>
    </dgm:pt>
    <dgm:pt modelId="{65DE0A5F-8C62-4070-9BEC-DD467FB3AFC5}" type="pres">
      <dgm:prSet presAssocID="{993CC3B6-753B-4AAE-B12C-6AE52495C882}" presName="sibTrans" presStyleCnt="0"/>
      <dgm:spPr/>
    </dgm:pt>
    <dgm:pt modelId="{DD78CF34-B179-4D43-A269-AD4B690AF483}" type="pres">
      <dgm:prSet presAssocID="{AD52D703-B969-4F63-AEFB-5886691B297A}" presName="compNode" presStyleCnt="0"/>
      <dgm:spPr/>
    </dgm:pt>
    <dgm:pt modelId="{5FE74AC3-BFA4-47F7-9ED6-E0A162A88D74}" type="pres">
      <dgm:prSet presAssocID="{AD52D703-B969-4F63-AEFB-5886691B297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a"/>
        </a:ext>
      </dgm:extLst>
    </dgm:pt>
    <dgm:pt modelId="{7DDE19D9-7194-422F-A1DD-16CE2BF6749D}" type="pres">
      <dgm:prSet presAssocID="{AD52D703-B969-4F63-AEFB-5886691B297A}" presName="spaceRect" presStyleCnt="0"/>
      <dgm:spPr/>
    </dgm:pt>
    <dgm:pt modelId="{4E8AEDF3-82BC-4254-918B-629855FAC2F8}" type="pres">
      <dgm:prSet presAssocID="{AD52D703-B969-4F63-AEFB-5886691B297A}" presName="textRect" presStyleLbl="revTx" presStyleIdx="2" presStyleCnt="4">
        <dgm:presLayoutVars>
          <dgm:chMax val="1"/>
          <dgm:chPref val="1"/>
        </dgm:presLayoutVars>
      </dgm:prSet>
      <dgm:spPr/>
    </dgm:pt>
    <dgm:pt modelId="{71F39E98-F0AA-4732-8FEC-DFF9EE8C4B83}" type="pres">
      <dgm:prSet presAssocID="{BB1CBDBA-6716-4DED-BB07-F6AD669F5726}" presName="sibTrans" presStyleCnt="0"/>
      <dgm:spPr/>
    </dgm:pt>
    <dgm:pt modelId="{06152189-DF31-4466-83EA-048B2B1381E8}" type="pres">
      <dgm:prSet presAssocID="{77847AE0-C260-42B1-8752-CBBA41B8172C}" presName="compNode" presStyleCnt="0"/>
      <dgm:spPr/>
    </dgm:pt>
    <dgm:pt modelId="{D910199E-F495-45E1-89D4-36E7961BD477}" type="pres">
      <dgm:prSet presAssocID="{77847AE0-C260-42B1-8752-CBBA41B8172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98800D17-23F9-4F04-9349-224C7B3FEB44}" type="pres">
      <dgm:prSet presAssocID="{77847AE0-C260-42B1-8752-CBBA41B8172C}" presName="spaceRect" presStyleCnt="0"/>
      <dgm:spPr/>
    </dgm:pt>
    <dgm:pt modelId="{77400393-9805-4FE3-82A7-3712BEFDC777}" type="pres">
      <dgm:prSet presAssocID="{77847AE0-C260-42B1-8752-CBBA41B8172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8EBB830-17E7-4207-9811-684795479758}" type="presOf" srcId="{F3B6C8EA-BA79-4165-B5BF-1511B12AE31F}" destId="{F0DCC95A-05C9-49BF-86AB-AF729B865717}" srcOrd="0" destOrd="0" presId="urn:microsoft.com/office/officeart/2018/2/layout/IconLabelList"/>
    <dgm:cxn modelId="{7891D078-3E4A-4198-A0A0-E5C05537C8C4}" srcId="{FFC6A410-69C8-4CB3-ABD1-9759DB9853CF}" destId="{AD52D703-B969-4F63-AEFB-5886691B297A}" srcOrd="2" destOrd="0" parTransId="{A2ACC1F5-9592-4270-8EC0-63E10F5B4D35}" sibTransId="{BB1CBDBA-6716-4DED-BB07-F6AD669F5726}"/>
    <dgm:cxn modelId="{5BB0CEA5-4905-4220-A493-08B99DE10C54}" srcId="{FFC6A410-69C8-4CB3-ABD1-9759DB9853CF}" destId="{77847AE0-C260-42B1-8752-CBBA41B8172C}" srcOrd="3" destOrd="0" parTransId="{DEA9B266-C562-4B07-B4CE-C91F34A2822F}" sibTransId="{F37F305F-0D6D-4785-B009-2D07B6202DB1}"/>
    <dgm:cxn modelId="{6110E4A6-42E6-4005-B0BC-19EBFCE5D512}" type="presOf" srcId="{C84ADDA1-80D9-45C6-A161-D746A0175F63}" destId="{9DFAAECC-6832-4887-BDF0-CEE541551D04}" srcOrd="0" destOrd="0" presId="urn:microsoft.com/office/officeart/2018/2/layout/IconLabelList"/>
    <dgm:cxn modelId="{EB368DAC-68ED-4989-AA85-45E50957F14D}" type="presOf" srcId="{FFC6A410-69C8-4CB3-ABD1-9759DB9853CF}" destId="{6A677305-697B-4B3A-8114-E9852638E130}" srcOrd="0" destOrd="0" presId="urn:microsoft.com/office/officeart/2018/2/layout/IconLabelList"/>
    <dgm:cxn modelId="{52381CBD-A219-45C5-BB30-A0E67D850B59}" type="presOf" srcId="{77847AE0-C260-42B1-8752-CBBA41B8172C}" destId="{77400393-9805-4FE3-82A7-3712BEFDC777}" srcOrd="0" destOrd="0" presId="urn:microsoft.com/office/officeart/2018/2/layout/IconLabelList"/>
    <dgm:cxn modelId="{313D29D1-3564-49C6-9041-64538A5350EF}" srcId="{FFC6A410-69C8-4CB3-ABD1-9759DB9853CF}" destId="{F3B6C8EA-BA79-4165-B5BF-1511B12AE31F}" srcOrd="1" destOrd="0" parTransId="{7A343E40-00E0-4BD0-94D8-365A51A5D4B1}" sibTransId="{993CC3B6-753B-4AAE-B12C-6AE52495C882}"/>
    <dgm:cxn modelId="{99389AE2-BE5E-4504-9BF0-1A162CB72F7A}" type="presOf" srcId="{AD52D703-B969-4F63-AEFB-5886691B297A}" destId="{4E8AEDF3-82BC-4254-918B-629855FAC2F8}" srcOrd="0" destOrd="0" presId="urn:microsoft.com/office/officeart/2018/2/layout/IconLabelList"/>
    <dgm:cxn modelId="{976375F4-2E5C-4DFA-9CEF-ABE7B8B941F8}" srcId="{FFC6A410-69C8-4CB3-ABD1-9759DB9853CF}" destId="{C84ADDA1-80D9-45C6-A161-D746A0175F63}" srcOrd="0" destOrd="0" parTransId="{87A51986-A69F-4769-9D02-10629E1C2BF7}" sibTransId="{E1170F81-322C-471F-9A04-AD8EC625DCCE}"/>
    <dgm:cxn modelId="{82C878E1-1F19-43AC-8EBD-A9E5AC989ACA}" type="presParOf" srcId="{6A677305-697B-4B3A-8114-E9852638E130}" destId="{DDBCFE98-29BA-439E-957A-DF31DEAFBD44}" srcOrd="0" destOrd="0" presId="urn:microsoft.com/office/officeart/2018/2/layout/IconLabelList"/>
    <dgm:cxn modelId="{4AEF9FE6-969D-481D-B991-0BC4CE9B5DC2}" type="presParOf" srcId="{DDBCFE98-29BA-439E-957A-DF31DEAFBD44}" destId="{A6C1CAE5-1413-475C-A4FF-DAE2188AFFE9}" srcOrd="0" destOrd="0" presId="urn:microsoft.com/office/officeart/2018/2/layout/IconLabelList"/>
    <dgm:cxn modelId="{0E7C7114-B9C3-464B-AF4E-138515995771}" type="presParOf" srcId="{DDBCFE98-29BA-439E-957A-DF31DEAFBD44}" destId="{387098E4-0569-4A84-A314-BDCD54D73401}" srcOrd="1" destOrd="0" presId="urn:microsoft.com/office/officeart/2018/2/layout/IconLabelList"/>
    <dgm:cxn modelId="{D2FCE97F-0E04-477D-A251-6FB2F4692844}" type="presParOf" srcId="{DDBCFE98-29BA-439E-957A-DF31DEAFBD44}" destId="{9DFAAECC-6832-4887-BDF0-CEE541551D04}" srcOrd="2" destOrd="0" presId="urn:microsoft.com/office/officeart/2018/2/layout/IconLabelList"/>
    <dgm:cxn modelId="{36DD8E00-0B7D-41A5-BFE5-95065A3395D2}" type="presParOf" srcId="{6A677305-697B-4B3A-8114-E9852638E130}" destId="{04D7E54A-9624-4990-B8A0-804A11211B2A}" srcOrd="1" destOrd="0" presId="urn:microsoft.com/office/officeart/2018/2/layout/IconLabelList"/>
    <dgm:cxn modelId="{A8A46561-5C80-418A-AB84-C779E7385A72}" type="presParOf" srcId="{6A677305-697B-4B3A-8114-E9852638E130}" destId="{789617A9-EAF9-40E2-904C-C01C7C485332}" srcOrd="2" destOrd="0" presId="urn:microsoft.com/office/officeart/2018/2/layout/IconLabelList"/>
    <dgm:cxn modelId="{8B64E351-0CE3-42D5-B0EA-E613BE36D6EA}" type="presParOf" srcId="{789617A9-EAF9-40E2-904C-C01C7C485332}" destId="{51CF4E29-E637-4B87-A290-ABD171096423}" srcOrd="0" destOrd="0" presId="urn:microsoft.com/office/officeart/2018/2/layout/IconLabelList"/>
    <dgm:cxn modelId="{EDE1C6C4-934C-4BFF-84AE-C448D0578E70}" type="presParOf" srcId="{789617A9-EAF9-40E2-904C-C01C7C485332}" destId="{F326DCBC-C5AB-4BEE-B18B-78C35FC13FC3}" srcOrd="1" destOrd="0" presId="urn:microsoft.com/office/officeart/2018/2/layout/IconLabelList"/>
    <dgm:cxn modelId="{BEFC9CB8-BCB4-4A71-9388-21B18864C7AA}" type="presParOf" srcId="{789617A9-EAF9-40E2-904C-C01C7C485332}" destId="{F0DCC95A-05C9-49BF-86AB-AF729B865717}" srcOrd="2" destOrd="0" presId="urn:microsoft.com/office/officeart/2018/2/layout/IconLabelList"/>
    <dgm:cxn modelId="{8FA02842-78EB-4F56-8A2F-AB2FADB12D4E}" type="presParOf" srcId="{6A677305-697B-4B3A-8114-E9852638E130}" destId="{65DE0A5F-8C62-4070-9BEC-DD467FB3AFC5}" srcOrd="3" destOrd="0" presId="urn:microsoft.com/office/officeart/2018/2/layout/IconLabelList"/>
    <dgm:cxn modelId="{BD9766D3-27AF-41E3-A13C-DBF74A8AB09B}" type="presParOf" srcId="{6A677305-697B-4B3A-8114-E9852638E130}" destId="{DD78CF34-B179-4D43-A269-AD4B690AF483}" srcOrd="4" destOrd="0" presId="urn:microsoft.com/office/officeart/2018/2/layout/IconLabelList"/>
    <dgm:cxn modelId="{D0517646-FC25-4A32-8783-D23AD9C01FD5}" type="presParOf" srcId="{DD78CF34-B179-4D43-A269-AD4B690AF483}" destId="{5FE74AC3-BFA4-47F7-9ED6-E0A162A88D74}" srcOrd="0" destOrd="0" presId="urn:microsoft.com/office/officeart/2018/2/layout/IconLabelList"/>
    <dgm:cxn modelId="{1C1A8041-6D13-4C16-87A1-87AB6A0BA808}" type="presParOf" srcId="{DD78CF34-B179-4D43-A269-AD4B690AF483}" destId="{7DDE19D9-7194-422F-A1DD-16CE2BF6749D}" srcOrd="1" destOrd="0" presId="urn:microsoft.com/office/officeart/2018/2/layout/IconLabelList"/>
    <dgm:cxn modelId="{BD52FB7C-0746-4F63-8958-8931AF3504C0}" type="presParOf" srcId="{DD78CF34-B179-4D43-A269-AD4B690AF483}" destId="{4E8AEDF3-82BC-4254-918B-629855FAC2F8}" srcOrd="2" destOrd="0" presId="urn:microsoft.com/office/officeart/2018/2/layout/IconLabelList"/>
    <dgm:cxn modelId="{C8F516C0-B3EA-4787-AFDF-53BB4FFDE574}" type="presParOf" srcId="{6A677305-697B-4B3A-8114-E9852638E130}" destId="{71F39E98-F0AA-4732-8FEC-DFF9EE8C4B83}" srcOrd="5" destOrd="0" presId="urn:microsoft.com/office/officeart/2018/2/layout/IconLabelList"/>
    <dgm:cxn modelId="{FFB348F1-7410-472B-9525-DFAC36025859}" type="presParOf" srcId="{6A677305-697B-4B3A-8114-E9852638E130}" destId="{06152189-DF31-4466-83EA-048B2B1381E8}" srcOrd="6" destOrd="0" presId="urn:microsoft.com/office/officeart/2018/2/layout/IconLabelList"/>
    <dgm:cxn modelId="{25A944B1-3C6C-40A8-8163-878E4659F7B0}" type="presParOf" srcId="{06152189-DF31-4466-83EA-048B2B1381E8}" destId="{D910199E-F495-45E1-89D4-36E7961BD477}" srcOrd="0" destOrd="0" presId="urn:microsoft.com/office/officeart/2018/2/layout/IconLabelList"/>
    <dgm:cxn modelId="{1D958AD8-2FE6-49AE-BDE8-E6A72E254C84}" type="presParOf" srcId="{06152189-DF31-4466-83EA-048B2B1381E8}" destId="{98800D17-23F9-4F04-9349-224C7B3FEB44}" srcOrd="1" destOrd="0" presId="urn:microsoft.com/office/officeart/2018/2/layout/IconLabelList"/>
    <dgm:cxn modelId="{FBF8EB49-C1C9-4973-9215-E67B4B3A9820}" type="presParOf" srcId="{06152189-DF31-4466-83EA-048B2B1381E8}" destId="{77400393-9805-4FE3-82A7-3712BEFDC77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B5309-CA29-48AF-A3AA-75D11E858806}">
      <dsp:nvSpPr>
        <dsp:cNvPr id="0" name=""/>
        <dsp:cNvSpPr/>
      </dsp:nvSpPr>
      <dsp:spPr>
        <a:xfrm>
          <a:off x="0" y="4603"/>
          <a:ext cx="10520578" cy="1365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8527A0-B533-4A0D-87EF-AEA679997C08}">
      <dsp:nvSpPr>
        <dsp:cNvPr id="0" name=""/>
        <dsp:cNvSpPr/>
      </dsp:nvSpPr>
      <dsp:spPr>
        <a:xfrm>
          <a:off x="412985" y="311783"/>
          <a:ext cx="751617" cy="7508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8CED4-8DEE-4C5F-948E-D54CFAD2CC64}">
      <dsp:nvSpPr>
        <dsp:cNvPr id="0" name=""/>
        <dsp:cNvSpPr/>
      </dsp:nvSpPr>
      <dsp:spPr>
        <a:xfrm>
          <a:off x="1577588" y="4603"/>
          <a:ext cx="8817526" cy="1366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29" tIns="144629" rIns="144629" bIns="14462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Izolacja</a:t>
          </a:r>
          <a:r>
            <a:rPr lang="pl-PL" sz="1600" kern="1200" dirty="0"/>
            <a:t> to sytuacja, w której ktoś celowo ogranicza czyjeś kontakty z innymi ludźmi. W kontekście przemocy może to oznaczać, że sprawca nie pozwala ofierze spotykać się z przyjaciółmi, rodzeństwem czy innymi członkami rodziny. Izolacja sprawia, że osoba czuje się samotna, odcięta od świata, a przez to staje się bardziej zależna od tego, kto ją izoluje.</a:t>
          </a:r>
          <a:endParaRPr lang="en-US" sz="1600" kern="1200" dirty="0"/>
        </a:p>
      </dsp:txBody>
      <dsp:txXfrm>
        <a:off x="1577588" y="4603"/>
        <a:ext cx="8817526" cy="1366576"/>
      </dsp:txXfrm>
    </dsp:sp>
    <dsp:sp modelId="{0E6668B2-117C-4DA0-BEDF-12609A6CE31B}">
      <dsp:nvSpPr>
        <dsp:cNvPr id="0" name=""/>
        <dsp:cNvSpPr/>
      </dsp:nvSpPr>
      <dsp:spPr>
        <a:xfrm>
          <a:off x="0" y="1674864"/>
          <a:ext cx="10520578" cy="1365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21820-31AD-4077-A643-A298E21ABCB3}">
      <dsp:nvSpPr>
        <dsp:cNvPr id="0" name=""/>
        <dsp:cNvSpPr/>
      </dsp:nvSpPr>
      <dsp:spPr>
        <a:xfrm>
          <a:off x="412985" y="1982043"/>
          <a:ext cx="751617" cy="7508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EB92D-F947-4333-B605-659CD15380AD}">
      <dsp:nvSpPr>
        <dsp:cNvPr id="0" name=""/>
        <dsp:cNvSpPr/>
      </dsp:nvSpPr>
      <dsp:spPr>
        <a:xfrm>
          <a:off x="1577588" y="1674864"/>
          <a:ext cx="8817526" cy="1366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29" tIns="144629" rIns="144629" bIns="14462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Manipulacja</a:t>
          </a:r>
          <a:r>
            <a:rPr lang="pl-PL" sz="1600" kern="1200" dirty="0"/>
            <a:t> polega na wykorzystywaniu różnych sposobów, by wpłynąć na czyjeś myśli, uczucia i zachowanie bez jego świadomości. Osoba manipulująca potrafi tak pokierować sytuacją, by inna osoba zrobiła to, co ona chce, często wbrew własnemu dobru. W kontekście przemocy, manipulacja może polegać na groźbach, obietnicach czy wprowadzaniu w błąd, by uzyskać kontrolę nad ofiarą.</a:t>
          </a:r>
          <a:endParaRPr lang="en-US" sz="1600" kern="1200" dirty="0"/>
        </a:p>
      </dsp:txBody>
      <dsp:txXfrm>
        <a:off x="1577588" y="1674864"/>
        <a:ext cx="8817526" cy="1366576"/>
      </dsp:txXfrm>
    </dsp:sp>
    <dsp:sp modelId="{4C8EEE60-E79B-4C27-A742-D808948ACE1D}">
      <dsp:nvSpPr>
        <dsp:cNvPr id="0" name=""/>
        <dsp:cNvSpPr/>
      </dsp:nvSpPr>
      <dsp:spPr>
        <a:xfrm>
          <a:off x="0" y="3345124"/>
          <a:ext cx="10520578" cy="136524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F142D1-6520-47D6-9B6D-69B00815F89A}">
      <dsp:nvSpPr>
        <dsp:cNvPr id="0" name=""/>
        <dsp:cNvSpPr/>
      </dsp:nvSpPr>
      <dsp:spPr>
        <a:xfrm>
          <a:off x="412985" y="3652304"/>
          <a:ext cx="751617" cy="7508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D1433-73FD-4319-926F-E11CB64D6952}">
      <dsp:nvSpPr>
        <dsp:cNvPr id="0" name=""/>
        <dsp:cNvSpPr/>
      </dsp:nvSpPr>
      <dsp:spPr>
        <a:xfrm>
          <a:off x="1577588" y="3345124"/>
          <a:ext cx="8817526" cy="1366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29" tIns="144629" rIns="144629" bIns="144629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Przymus</a:t>
          </a:r>
          <a:r>
            <a:rPr lang="pl-PL" sz="1600" kern="1200" dirty="0"/>
            <a:t> to sytuacja, w której ktoś jest zmuszany do robienia czegoś wbrew swojej woli. W kontekście przemocy może to oznaczać, że ofiara jest zmuszana do określonych czynności przez groźby, przemoc fizyczną lub psychiczną. Przymus sprawia, że osoba czuje się bezsilna i pozbawiona kontroli nad własnym życiem.</a:t>
          </a:r>
          <a:endParaRPr lang="en-US" sz="1600" kern="1200" dirty="0"/>
        </a:p>
      </dsp:txBody>
      <dsp:txXfrm>
        <a:off x="1577588" y="3345124"/>
        <a:ext cx="8817526" cy="1366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66EBE-EA35-4C81-BBF9-270DBE63F6B4}">
      <dsp:nvSpPr>
        <dsp:cNvPr id="0" name=""/>
        <dsp:cNvSpPr/>
      </dsp:nvSpPr>
      <dsp:spPr>
        <a:xfrm>
          <a:off x="1217213" y="509518"/>
          <a:ext cx="1301056" cy="13010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8FAF2B-7BC6-4C04-97DE-37218ED39A03}">
      <dsp:nvSpPr>
        <dsp:cNvPr id="0" name=""/>
        <dsp:cNvSpPr/>
      </dsp:nvSpPr>
      <dsp:spPr>
        <a:xfrm>
          <a:off x="422123" y="2262728"/>
          <a:ext cx="2891235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i="0" kern="1200" dirty="0"/>
            <a:t>Czym są emocje?</a:t>
          </a:r>
          <a:endParaRPr lang="en-US" sz="1600" kern="1200" dirty="0"/>
        </a:p>
      </dsp:txBody>
      <dsp:txXfrm>
        <a:off x="422123" y="2262728"/>
        <a:ext cx="2891235" cy="1260000"/>
      </dsp:txXfrm>
    </dsp:sp>
    <dsp:sp modelId="{A95A0F1D-8704-4F81-AFAA-CD6B8103F142}">
      <dsp:nvSpPr>
        <dsp:cNvPr id="0" name=""/>
        <dsp:cNvSpPr/>
      </dsp:nvSpPr>
      <dsp:spPr>
        <a:xfrm>
          <a:off x="4614415" y="509518"/>
          <a:ext cx="1301056" cy="13010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C7A8E-5600-4383-B087-D4B3C759F68D}">
      <dsp:nvSpPr>
        <dsp:cNvPr id="0" name=""/>
        <dsp:cNvSpPr/>
      </dsp:nvSpPr>
      <dsp:spPr>
        <a:xfrm>
          <a:off x="3819325" y="2262728"/>
          <a:ext cx="2891235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kern="1200" dirty="0"/>
            <a:t>Emocje to nasze wewnętrzne reakcje, które pojawiają się w odpowiedzi na różne sytuacje. Dzięki nim wiemy, co czujemy w danym momencie.</a:t>
          </a:r>
          <a:endParaRPr lang="en-US" sz="1600" kern="1200" dirty="0"/>
        </a:p>
      </dsp:txBody>
      <dsp:txXfrm>
        <a:off x="3819325" y="2262728"/>
        <a:ext cx="2891235" cy="1260000"/>
      </dsp:txXfrm>
    </dsp:sp>
    <dsp:sp modelId="{B3495B93-CAF8-4355-9CE6-5BB4E05081DE}">
      <dsp:nvSpPr>
        <dsp:cNvPr id="0" name=""/>
        <dsp:cNvSpPr/>
      </dsp:nvSpPr>
      <dsp:spPr>
        <a:xfrm>
          <a:off x="8011617" y="509518"/>
          <a:ext cx="1301056" cy="13010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97223A-B4D1-4FA0-B01C-FD155108D932}">
      <dsp:nvSpPr>
        <dsp:cNvPr id="0" name=""/>
        <dsp:cNvSpPr/>
      </dsp:nvSpPr>
      <dsp:spPr>
        <a:xfrm>
          <a:off x="7216527" y="2262728"/>
          <a:ext cx="2891235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</a:t>
          </a:r>
          <a:r>
            <a:rPr lang="pl-PL" sz="1600" b="0" i="0" kern="1200" dirty="0"/>
            <a:t>szystkie emocje są naturalne i </a:t>
          </a:r>
          <a:r>
            <a:rPr lang="pl-PL" sz="1600" b="1" i="0" kern="1200" dirty="0"/>
            <a:t>każdy je odczuwa</a:t>
          </a:r>
          <a:r>
            <a:rPr lang="pl-PL" sz="1600" kern="1200" dirty="0"/>
            <a:t>!</a:t>
          </a:r>
          <a:endParaRPr lang="en-US" sz="1600" kern="1200" dirty="0"/>
        </a:p>
      </dsp:txBody>
      <dsp:txXfrm>
        <a:off x="7216527" y="2262728"/>
        <a:ext cx="2891235" cy="126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0C312-2540-4283-A89E-97FA9225C929}">
      <dsp:nvSpPr>
        <dsp:cNvPr id="0" name=""/>
        <dsp:cNvSpPr/>
      </dsp:nvSpPr>
      <dsp:spPr>
        <a:xfrm>
          <a:off x="1754866" y="277762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049A14-FE66-4701-AEB3-0D131A6D051B}">
      <dsp:nvSpPr>
        <dsp:cNvPr id="0" name=""/>
        <dsp:cNvSpPr/>
      </dsp:nvSpPr>
      <dsp:spPr>
        <a:xfrm>
          <a:off x="566866" y="269223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i="0" kern="1200" dirty="0"/>
            <a:t>Do emocji pozytywnych zalicza się: radość, szczęście, miłość, nadzieję i podniecenie.</a:t>
          </a:r>
          <a:endParaRPr lang="en-US" sz="1600" kern="1200" dirty="0"/>
        </a:p>
      </dsp:txBody>
      <dsp:txXfrm>
        <a:off x="566866" y="2692238"/>
        <a:ext cx="4320000" cy="720000"/>
      </dsp:txXfrm>
    </dsp:sp>
    <dsp:sp modelId="{784F7683-9D58-417C-8C52-8428EFA7F9BC}">
      <dsp:nvSpPr>
        <dsp:cNvPr id="0" name=""/>
        <dsp:cNvSpPr/>
      </dsp:nvSpPr>
      <dsp:spPr>
        <a:xfrm>
          <a:off x="6830866" y="277762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DC49D-144B-4BDC-BFA9-4450068D6AD1}">
      <dsp:nvSpPr>
        <dsp:cNvPr id="0" name=""/>
        <dsp:cNvSpPr/>
      </dsp:nvSpPr>
      <dsp:spPr>
        <a:xfrm>
          <a:off x="5642866" y="269223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D</a:t>
          </a:r>
          <a:r>
            <a:rPr lang="pl-PL" sz="1600" b="0" i="0" kern="1200" dirty="0"/>
            <a:t>o emocji negatywnych zalicza się: smutek, strach, złość, zazdrość i obrzydzenie.</a:t>
          </a:r>
          <a:endParaRPr lang="en-US" sz="1600" kern="1200" dirty="0"/>
        </a:p>
      </dsp:txBody>
      <dsp:txXfrm>
        <a:off x="5642866" y="2692238"/>
        <a:ext cx="432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1CAE5-1413-475C-A4FF-DAE2188AFFE9}">
      <dsp:nvSpPr>
        <dsp:cNvPr id="0" name=""/>
        <dsp:cNvSpPr/>
      </dsp:nvSpPr>
      <dsp:spPr>
        <a:xfrm>
          <a:off x="1956454" y="559792"/>
          <a:ext cx="749091" cy="7490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AAECC-6832-4887-BDF0-CEE541551D04}">
      <dsp:nvSpPr>
        <dsp:cNvPr id="0" name=""/>
        <dsp:cNvSpPr/>
      </dsp:nvSpPr>
      <dsp:spPr>
        <a:xfrm>
          <a:off x="1320292" y="1694364"/>
          <a:ext cx="2021415" cy="1435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Pomaga budować dobre relacje z innymi, bo ludzie czują się zrozumiani i docenieni.</a:t>
          </a:r>
          <a:endParaRPr lang="en-US" sz="1600" kern="1200" dirty="0"/>
        </a:p>
      </dsp:txBody>
      <dsp:txXfrm>
        <a:off x="1320292" y="1694364"/>
        <a:ext cx="2021415" cy="1435193"/>
      </dsp:txXfrm>
    </dsp:sp>
    <dsp:sp modelId="{51CF4E29-E637-4B87-A290-ABD171096423}">
      <dsp:nvSpPr>
        <dsp:cNvPr id="0" name=""/>
        <dsp:cNvSpPr/>
      </dsp:nvSpPr>
      <dsp:spPr>
        <a:xfrm>
          <a:off x="4090800" y="559792"/>
          <a:ext cx="749091" cy="7490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DCC95A-05C9-49BF-86AB-AF729B865717}">
      <dsp:nvSpPr>
        <dsp:cNvPr id="0" name=""/>
        <dsp:cNvSpPr/>
      </dsp:nvSpPr>
      <dsp:spPr>
        <a:xfrm>
          <a:off x="3633022" y="1694364"/>
          <a:ext cx="1664648" cy="1435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Wspiera w rozwiązywaniu konfliktów, bo kiedy rozumiemy, co inni czują, łatwiej znaleźć wspólne rozwiązanie.</a:t>
          </a:r>
          <a:endParaRPr lang="en-US" sz="1600" kern="1200" dirty="0"/>
        </a:p>
      </dsp:txBody>
      <dsp:txXfrm>
        <a:off x="3633022" y="1694364"/>
        <a:ext cx="1664648" cy="1435193"/>
      </dsp:txXfrm>
    </dsp:sp>
    <dsp:sp modelId="{5FE74AC3-BFA4-47F7-9ED6-E0A162A88D74}">
      <dsp:nvSpPr>
        <dsp:cNvPr id="0" name=""/>
        <dsp:cNvSpPr/>
      </dsp:nvSpPr>
      <dsp:spPr>
        <a:xfrm>
          <a:off x="6046762" y="559792"/>
          <a:ext cx="749091" cy="7490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AEDF3-82BC-4254-918B-629855FAC2F8}">
      <dsp:nvSpPr>
        <dsp:cNvPr id="0" name=""/>
        <dsp:cNvSpPr/>
      </dsp:nvSpPr>
      <dsp:spPr>
        <a:xfrm>
          <a:off x="5588983" y="1694364"/>
          <a:ext cx="1664648" cy="1435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Tworzy przyjazne i pozytywne otoczenie, gdzie ludzie chętniej się komunikują i pomagają sobie nawzajem.</a:t>
          </a:r>
          <a:endParaRPr lang="en-US" sz="1600" kern="1200" dirty="0"/>
        </a:p>
      </dsp:txBody>
      <dsp:txXfrm>
        <a:off x="5588983" y="1694364"/>
        <a:ext cx="1664648" cy="1435193"/>
      </dsp:txXfrm>
    </dsp:sp>
    <dsp:sp modelId="{D910199E-F495-45E1-89D4-36E7961BD477}">
      <dsp:nvSpPr>
        <dsp:cNvPr id="0" name=""/>
        <dsp:cNvSpPr/>
      </dsp:nvSpPr>
      <dsp:spPr>
        <a:xfrm>
          <a:off x="8002724" y="559792"/>
          <a:ext cx="749091" cy="7490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00393-9805-4FE3-82A7-3712BEFDC777}">
      <dsp:nvSpPr>
        <dsp:cNvPr id="0" name=""/>
        <dsp:cNvSpPr/>
      </dsp:nvSpPr>
      <dsp:spPr>
        <a:xfrm>
          <a:off x="7544945" y="1694364"/>
          <a:ext cx="1664648" cy="1435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Sprawia, że jesteśmy lepsi w rozpoznawaniu potrzeb innych i dajemy im to, czego potrzebują.</a:t>
          </a:r>
          <a:endParaRPr lang="en-US" sz="1600" kern="1200" dirty="0"/>
        </a:p>
      </dsp:txBody>
      <dsp:txXfrm>
        <a:off x="7544945" y="1694364"/>
        <a:ext cx="1664648" cy="14351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81CE0-468A-45D4-A549-489D05E04D81}" type="datetimeFigureOut">
              <a:rPr lang="pl-PL" smtClean="0"/>
              <a:t>25.10.2023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BAE05-42C1-4505-B4AB-C8B36D37D2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19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 userDrawn="1"/>
        </p:nvSpPr>
        <p:spPr>
          <a:xfrm>
            <a:off x="8958966" y="818999"/>
            <a:ext cx="2069680" cy="494776"/>
          </a:xfrm>
          <a:prstGeom prst="rect">
            <a:avLst/>
          </a:prstGeom>
          <a:noFill/>
          <a:ln w="28575">
            <a:solidFill>
              <a:srgbClr val="26AC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dirty="0"/>
              <a:t>Imię i nazwisko</a:t>
            </a:r>
          </a:p>
          <a:p>
            <a:pPr lvl="0"/>
            <a:r>
              <a:rPr lang="pl-PL" dirty="0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 userDrawn="1"/>
        </p:nvSpPr>
        <p:spPr>
          <a:xfrm>
            <a:off x="5151000" y="729000"/>
            <a:ext cx="589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2052905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9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435966-3669-6217-E6FB-9F299F2EA7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9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tekstu 11">
            <a:extLst>
              <a:ext uri="{FF2B5EF4-FFF2-40B4-BE49-F238E27FC236}">
                <a16:creationId xmlns:a16="http://schemas.microsoft.com/office/drawing/2014/main" id="{CF77539F-F54C-E858-1370-C5E60AB058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388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4220485-685A-0534-9EC0-5BC7FDFB8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4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FCA5A56-0ECB-EF87-D4F7-C56CDA902C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2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D8A95F3-AFD3-B102-0BF1-69EA8EEDC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5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0297C69-FE8A-05A1-2911-6CF00EFDD9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C1F327-7318-9481-0663-829D91144F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6B1E52-9E38-D0AE-7BDB-3883455C0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7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D386E2-DF54-C21C-02BB-6217722DA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2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F0BF07-0418-77DF-C79A-5FC09370B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13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BA9352-0645-B586-2AE6-4BA3463B64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7573D8C-8762-4ADF-27A0-7BECBB8AF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99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45400F1-286A-83C1-5907-1314F04BE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96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B1DC43B-DAA0-C4C2-D931-5BF6D11D3E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4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6D307A0-5D13-9EAC-EB0C-8AF352D94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03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36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  <a:endParaRPr lang="pl-PL" dirty="0"/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A70520-195B-A6BA-F32D-740923BDE2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85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7B6D2B0-1D23-8366-B686-82CEA8F59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2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72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5" r:id="rId4"/>
    <p:sldLayoutId id="2147483666" r:id="rId5"/>
    <p:sldLayoutId id="2147483665" r:id="rId6"/>
    <p:sldLayoutId id="2147483651" r:id="rId7"/>
    <p:sldLayoutId id="2147483661" r:id="rId8"/>
    <p:sldLayoutId id="2147483662" r:id="rId9"/>
    <p:sldLayoutId id="2147483663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64" r:id="rId17"/>
    <p:sldLayoutId id="2147483673" r:id="rId18"/>
    <p:sldLayoutId id="214748367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pl/image-photo/sid-view-unhappy-kid-sitting-on-2016258359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microsoft.com/office/2018/10/relationships/comments" Target="../comments/modernComment_10C_1BD5234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685172B-C8F6-B8A5-8EF1-68EC61FC49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sz="2600" b="1" dirty="0">
                <a:effectLst/>
                <a:ea typeface="Arial" panose="020B0604020202020204" pitchFamily="34" charset="0"/>
              </a:rPr>
              <a:t>Działania wspierające uczniów z zaburzeniami w komunikacji wynikającymi ze zjawiska przemocy </a:t>
            </a:r>
            <a:r>
              <a:rPr lang="pl-PL" sz="2600" dirty="0"/>
              <a:t>– materiały informacyjne </a:t>
            </a:r>
          </a:p>
        </p:txBody>
      </p:sp>
    </p:spTree>
    <p:extLst>
      <p:ext uri="{BB962C8B-B14F-4D97-AF65-F5344CB8AC3E}">
        <p14:creationId xmlns:p14="http://schemas.microsoft.com/office/powerpoint/2010/main" val="74731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0F3CA335-07DC-89B2-6B1B-DC41CF0AE1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pl-PL" sz="2400" b="1" dirty="0">
                <a:latin typeface="+mj-lt"/>
              </a:rPr>
              <a:t>Przemoc i jej wpływ na komunikację</a:t>
            </a:r>
          </a:p>
          <a:p>
            <a:pPr algn="ctr"/>
            <a:endParaRPr lang="pl-PL" sz="2400" dirty="0">
              <a:latin typeface="+mj-lt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D043691-2947-2A29-368D-8917CE8195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BLOK 1 </a:t>
            </a:r>
          </a:p>
        </p:txBody>
      </p:sp>
    </p:spTree>
    <p:extLst>
      <p:ext uri="{BB962C8B-B14F-4D97-AF65-F5344CB8AC3E}">
        <p14:creationId xmlns:p14="http://schemas.microsoft.com/office/powerpoint/2010/main" val="2362817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7A7A2AD-5BB5-E825-9534-67A2D43D01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3048475" cy="720000"/>
          </a:xfrm>
        </p:spPr>
        <p:txBody>
          <a:bodyPr/>
          <a:lstStyle/>
          <a:p>
            <a:r>
              <a:rPr lang="pl-PL" dirty="0"/>
              <a:t>Przemoc i jej formy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0534851-DAAF-302F-5305-50034870C6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pl-PL" b="1" dirty="0"/>
              <a:t>To każde działanie, które ma na celu skrzywdzenie, zranienie, sprawienie bólu i cierpienia drugiemu człowiekowi.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dirty="0"/>
              <a:t>Zawsze intencjonalna.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dirty="0"/>
              <a:t>Siły są nierówne.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dirty="0"/>
              <a:t>Narusza prawa i dobra osobiste ofiary.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B12E7CD-113C-7D39-15C7-E4A62613F3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PRZEMOC FIZYCZNA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138E04C-EC50-9FBC-057E-1E5EC5614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PRZEMOC SEKSUALNA</a:t>
            </a:r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BE74404-23ED-5D7D-D8EF-527C0056E8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PRZEMOC PSYCHICZNA (emocjonalna)</a:t>
            </a:r>
            <a:endParaRPr lang="en-US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B7D51BA-495E-6B59-AE52-C773C25633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CYBERPRZEMOC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88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31053FD-9A83-27B1-C87C-19E84B9DB9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10529633" cy="720000"/>
          </a:xfrm>
        </p:spPr>
        <p:txBody>
          <a:bodyPr/>
          <a:lstStyle/>
          <a:p>
            <a:r>
              <a:rPr lang="pl-PL" dirty="0"/>
              <a:t>Przemocą jest również…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8F08EC9-8801-9000-F83D-A4E72A440F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IZOLACJA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87E6F17-7E97-7CA9-D9A1-2118F0A982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PRZYMUS</a:t>
            </a:r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A4BBA16-BCB0-63E2-6977-06E4D4ABFF1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MANIPULACJA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626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4312247E-6C46-65D3-624F-5904551D115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9891725"/>
              </p:ext>
            </p:extLst>
          </p:nvPr>
        </p:nvGraphicFramePr>
        <p:xfrm>
          <a:off x="839416" y="692696"/>
          <a:ext cx="10520578" cy="4716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7474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 descr="Na ilustracji widoczne jest siedzące dziecko, obejmujące rękoma kolana i przyciskające się do ściany">
            <a:extLst>
              <a:ext uri="{FF2B5EF4-FFF2-40B4-BE49-F238E27FC236}">
                <a16:creationId xmlns:a16="http://schemas.microsoft.com/office/drawing/2014/main" id="{FE4C0FC8-D832-1B37-FB80-1A9DA53F6A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0711" r="30711"/>
          <a:stretch/>
        </p:blipFill>
        <p:spPr>
          <a:xfrm>
            <a:off x="8312526" y="7438"/>
            <a:ext cx="3048475" cy="4725660"/>
          </a:xfrm>
          <a:prstGeom prst="rect">
            <a:avLst/>
          </a:prstGeom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BD15F79-3798-7E60-E52C-852BDB0AE6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pl-PL" sz="2200" dirty="0"/>
              <a:t>Wpływ przemocy na zdolności komunikacyjne człowieka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F230A4-04A9-673A-7E36-9ABD60945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l-PL" b="1" dirty="0"/>
              <a:t>Strach przed wyrażaniem siebie: </a:t>
            </a:r>
            <a:r>
              <a:rPr lang="pl-PL" dirty="0"/>
              <a:t>Przemoc może sprawić, że osoba będzie bała się mówić otwarcie o swoich uczuciach, myślach i potrzebach, bojąc się negatywnych reakcji innych.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l-PL" b="1" dirty="0"/>
              <a:t>Trudności w interpretowaniu sygnałów społecznych: </a:t>
            </a:r>
            <a:r>
              <a:rPr lang="pl-PL" dirty="0"/>
              <a:t>Osoba, która doświadczyła przemocy, może mieć problem z rozpoznawaniem intencji innych – nie zawsze wie, kiedy ktoś jest przyjazny, a kiedy stanowi zagrożenie.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l-PL" b="1" dirty="0"/>
              <a:t>Brak zaufania: </a:t>
            </a:r>
            <a:r>
              <a:rPr lang="pl-PL" dirty="0"/>
              <a:t>Przemoc niszczy zaufanie do innych. Może to prowadzić do izolacji i unikania bliskich relacji z ludźmi.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l-PL" b="1" dirty="0"/>
              <a:t>Problemy z ustanawianiem granic: </a:t>
            </a:r>
            <a:r>
              <a:rPr lang="pl-PL" dirty="0"/>
              <a:t>Ofiary przemocy często mają trudności z określeniem, co jest dla nich akceptowalne w relacjach z innymi. Mogą łatwo ulegać presji czy manipulacji.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pl-PL" b="1" dirty="0"/>
              <a:t>Unikanie konfliktów: </a:t>
            </a:r>
            <a:r>
              <a:rPr lang="pl-PL" dirty="0"/>
              <a:t>Osoby doświadczające przemocy mogą starać się za wszelką cenę unikać konfliktów, co często prowadzi do tłumienia własnych potrzeb i uczuć.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0D6E77-AB55-82D8-FDC2-C52A7CF334E0}"/>
              </a:ext>
            </a:extLst>
          </p:cNvPr>
          <p:cNvSpPr txBox="1"/>
          <p:nvPr/>
        </p:nvSpPr>
        <p:spPr>
          <a:xfrm>
            <a:off x="8184232" y="4869160"/>
            <a:ext cx="31767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>
                <a:hlinkClick r:id="rId3"/>
              </a:rPr>
              <a:t>https://www.shutterstock.com/pl/image-photo/sid-view-unhappy-kid-sitting-on-2016258359</a:t>
            </a:r>
            <a:r>
              <a:rPr lang="pl-PL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048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089DFBD-A013-8BE6-7EBB-C25F2273CC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pl-PL" sz="2400" b="1" dirty="0">
                <a:effectLst/>
                <a:latin typeface="+mj-lt"/>
                <a:ea typeface="Arial" panose="020B0604020202020204" pitchFamily="34" charset="0"/>
              </a:rPr>
              <a:t>Emocje i potrzeby w życiu człowieka – czym są, czy są ważne, czy mają wpływ na komunikację?</a:t>
            </a:r>
            <a:endParaRPr lang="pl-PL" sz="2400" b="1" dirty="0">
              <a:latin typeface="+mj-lt"/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DC83939-CC32-3948-7208-682A025684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BLOK 2</a:t>
            </a:r>
          </a:p>
        </p:txBody>
      </p:sp>
    </p:spTree>
    <p:extLst>
      <p:ext uri="{BB962C8B-B14F-4D97-AF65-F5344CB8AC3E}">
        <p14:creationId xmlns:p14="http://schemas.microsoft.com/office/powerpoint/2010/main" val="3248648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EEB97783-4E03-3DE9-84A6-B95E87233DB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1013799"/>
              </p:ext>
            </p:extLst>
          </p:nvPr>
        </p:nvGraphicFramePr>
        <p:xfrm>
          <a:off x="830263" y="1629000"/>
          <a:ext cx="10529887" cy="4032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9408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E1630D5-F93A-89F9-59B0-89BC411B3D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10529733" cy="720000"/>
          </a:xfrm>
        </p:spPr>
        <p:txBody>
          <a:bodyPr>
            <a:normAutofit/>
          </a:bodyPr>
          <a:lstStyle/>
          <a:p>
            <a:r>
              <a:rPr lang="pl-PL" dirty="0"/>
              <a:t>E</a:t>
            </a:r>
            <a:r>
              <a:rPr lang="pl-PL" b="0" i="0" dirty="0">
                <a:effectLst/>
              </a:rPr>
              <a:t>mocje można podzielić na dwie kategorie: pozytywne i negatywne</a:t>
            </a:r>
          </a:p>
          <a:p>
            <a:endParaRPr lang="pl-PL" dirty="0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DB7B6CCF-3D9E-CA0D-4748-A1E7C417C30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37018429"/>
              </p:ext>
            </p:extLst>
          </p:nvPr>
        </p:nvGraphicFramePr>
        <p:xfrm>
          <a:off x="830261" y="1719000"/>
          <a:ext cx="10529733" cy="369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746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A80B2E27-E9E4-B09F-0994-47AD5DE77E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Odpowiedzi do pytań o emocjach – Załącznik 3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D6EBF8-56F0-DFC0-2256-9479FBE02C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Czy emocje są ważne w życiu człowieka? Dlaczego?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Tak, emocje są ważne, ponieważ pomagają nam zrozumieć siebie, nasze potrzeby i wskazują nam, jak reagować na różne sytuacje. Dzięki nim wiemy, co czujemy i możemy lepiej komunikować się z innymi.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Czy emocje podlegają ocenie?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Nie, emocje same w sobie nie są ani dobre, ani złe. Są naturalną reakcją naszego organizmu na różne sytuacje. To, jak na nie reagujemy, może podlegać ocenie, ale same uczucia są neutralne.</a:t>
            </a:r>
          </a:p>
          <a:p>
            <a:pPr marL="230400" indent="-23040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8177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B026A61A-B608-6EE5-EE02-1E1FCA2DB4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535776-A781-D0CC-81FA-F1D84B2F59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Czy mówienie o tym, co przeżywamy podlega ocenia?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Nie powinno. Każdy ma prawo do swoich uczuć i doświadczeń. Wyrażanie tego, co czujemy, jest ważne dla naszego zdrowia emocjonalnego.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Czy emocje wpływają na komunikację?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Tak, emocje mają duży wpływ na to, jak się komunikujemy. Mogą wpływać na to, jakie słowa wybieramy, jakim tonem mówimy, a nawet na naszą mimikę i gesty.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Co się dzieje, kiedy nie mówimy o emocjach? Jakie są tego skutki?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Kiedy nie wyrażamy swoich emocji, mogą one gromadzić się wewnątrz nas i powodować stres czy napięcie. Może to prowadzić do problemów w relacjach z innymi, poczucia samotności czy nawet problemów zdrowotnych.</a:t>
            </a:r>
          </a:p>
          <a:p>
            <a:pPr marL="230400" indent="-23040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0978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9E5FFCCA-94A3-F1E6-A9AA-9C2D2CAB3D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Jak przemoc wpływa na emocje?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90D0D1-4752-AF02-978E-0F9719742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999" y="1569159"/>
            <a:ext cx="10529733" cy="3690001"/>
          </a:xfrm>
        </p:spPr>
        <p:txBody>
          <a:bodyPr/>
          <a:lstStyle/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Przemoc ma bardzo silny wpływ na emocje osób, które jej doświadczają. Kiedy ktoś jest ofiarą przemocy, może czuć się przerażony, zdezorientowany, przygnębiony lub smutny. </a:t>
            </a:r>
          </a:p>
          <a:p>
            <a:pPr marL="230400" indent="-230400" algn="ctr">
              <a:lnSpc>
                <a:spcPct val="100000"/>
              </a:lnSpc>
              <a:buNone/>
            </a:pPr>
            <a:r>
              <a:rPr lang="pl-PL" b="1" u="sng" dirty="0">
                <a:solidFill>
                  <a:schemeClr val="accent1"/>
                </a:solidFill>
              </a:rPr>
              <a:t>Co może czuć ofiara przemocy? </a:t>
            </a:r>
          </a:p>
          <a:p>
            <a:pPr marL="230400" indent="-230400" algn="just">
              <a:lnSpc>
                <a:spcPct val="100000"/>
              </a:lnSpc>
              <a:buFont typeface="+mj-lt"/>
              <a:buAutoNum type="arabicPeriod"/>
            </a:pPr>
            <a:r>
              <a:rPr lang="pl-PL" b="1" i="0" dirty="0">
                <a:solidFill>
                  <a:srgbClr val="374151"/>
                </a:solidFill>
                <a:effectLst/>
              </a:rPr>
              <a:t>Strach</a:t>
            </a:r>
            <a:r>
              <a:rPr lang="pl-PL" b="0" i="0" dirty="0">
                <a:solidFill>
                  <a:srgbClr val="374151"/>
                </a:solidFill>
                <a:effectLst/>
              </a:rPr>
              <a:t>: Przemoc często wywołuje uczucie strachu. Ofiara może obawiać się, że przemoc się powtórzy, a czasami nawet boi się opowiedzieć komuś o tym, co się stało.</a:t>
            </a:r>
          </a:p>
          <a:p>
            <a:pPr marL="230400" indent="-230400" algn="just">
              <a:lnSpc>
                <a:spcPct val="100000"/>
              </a:lnSpc>
              <a:buFont typeface="+mj-lt"/>
              <a:buAutoNum type="arabicPeriod"/>
            </a:pPr>
            <a:r>
              <a:rPr lang="pl-PL" b="1" i="0" dirty="0">
                <a:solidFill>
                  <a:srgbClr val="374151"/>
                </a:solidFill>
                <a:effectLst/>
              </a:rPr>
              <a:t>Wściekłość</a:t>
            </a:r>
            <a:r>
              <a:rPr lang="pl-PL" b="0" i="0" dirty="0">
                <a:solidFill>
                  <a:srgbClr val="374151"/>
                </a:solidFill>
                <a:effectLst/>
              </a:rPr>
              <a:t>: Czując się skrzywdzonym, ofiara przemocy może odczuwać silną złość, zarówno w stosunku do sprawcy, jak i do sytuacji.</a:t>
            </a:r>
          </a:p>
          <a:p>
            <a:pPr marL="230400" indent="-230400" algn="just">
              <a:lnSpc>
                <a:spcPct val="100000"/>
              </a:lnSpc>
              <a:buFont typeface="+mj-lt"/>
              <a:buAutoNum type="arabicPeriod"/>
            </a:pPr>
            <a:r>
              <a:rPr lang="pl-PL" b="1" i="0" dirty="0">
                <a:solidFill>
                  <a:srgbClr val="374151"/>
                </a:solidFill>
                <a:effectLst/>
              </a:rPr>
              <a:t>Poczucie winy</a:t>
            </a:r>
            <a:r>
              <a:rPr lang="pl-PL" b="0" i="0" dirty="0">
                <a:solidFill>
                  <a:srgbClr val="374151"/>
                </a:solidFill>
                <a:effectLst/>
              </a:rPr>
              <a:t>: Chociaż to nie jest ich wina, ofiary przemocy czasami obwiniają siebie za to, co się stało, zastanawiając się, czy mogły zrobić coś inaczej.</a:t>
            </a:r>
          </a:p>
          <a:p>
            <a:pPr marL="230400" indent="-230400" algn="just">
              <a:lnSpc>
                <a:spcPct val="100000"/>
              </a:lnSpc>
              <a:buFont typeface="+mj-lt"/>
              <a:buAutoNum type="arabicPeriod"/>
            </a:pPr>
            <a:r>
              <a:rPr lang="pl-PL" b="1" i="0" dirty="0">
                <a:solidFill>
                  <a:srgbClr val="374151"/>
                </a:solidFill>
                <a:effectLst/>
              </a:rPr>
              <a:t>Smutek</a:t>
            </a:r>
            <a:r>
              <a:rPr lang="pl-PL" b="0" i="0" dirty="0">
                <a:solidFill>
                  <a:srgbClr val="374151"/>
                </a:solidFill>
                <a:effectLst/>
              </a:rPr>
              <a:t>: Osoby doświadczające przemocy mogą czuć się przygnębione i smutne, zwłaszcza jeśli czują się bezsilne wobec sytuacji.</a:t>
            </a:r>
          </a:p>
          <a:p>
            <a:pPr marL="230400" indent="-230400" algn="just">
              <a:lnSpc>
                <a:spcPct val="100000"/>
              </a:lnSpc>
              <a:buFont typeface="+mj-lt"/>
              <a:buAutoNum type="arabicPeriod"/>
            </a:pPr>
            <a:r>
              <a:rPr lang="pl-PL" b="1" i="0" dirty="0">
                <a:solidFill>
                  <a:srgbClr val="374151"/>
                </a:solidFill>
                <a:effectLst/>
              </a:rPr>
              <a:t>Osamotnienie</a:t>
            </a:r>
            <a:r>
              <a:rPr lang="pl-PL" b="0" i="0" dirty="0">
                <a:solidFill>
                  <a:srgbClr val="374151"/>
                </a:solidFill>
                <a:effectLst/>
              </a:rPr>
              <a:t>: Często ofiary przemocy czują, że nikt ich nie rozumie lub że są same ze swoimi uczuciami.</a:t>
            </a:r>
          </a:p>
          <a:p>
            <a:pPr marL="230400" indent="-230400" algn="just">
              <a:lnSpc>
                <a:spcPct val="100000"/>
              </a:lnSpc>
              <a:buFont typeface="+mj-lt"/>
              <a:buAutoNum type="arabicPeriod"/>
            </a:pPr>
            <a:r>
              <a:rPr lang="pl-PL" b="1" i="0" dirty="0">
                <a:solidFill>
                  <a:srgbClr val="374151"/>
                </a:solidFill>
                <a:effectLst/>
              </a:rPr>
              <a:t>Zdezorientowanie</a:t>
            </a:r>
            <a:r>
              <a:rPr lang="pl-PL" b="0" i="0" dirty="0">
                <a:solidFill>
                  <a:srgbClr val="374151"/>
                </a:solidFill>
                <a:effectLst/>
              </a:rPr>
              <a:t>: Przemoc może powodować uczucie dezorientacji i niepewności wobec tego, co jest bezpieczne, a co nie.</a:t>
            </a:r>
          </a:p>
          <a:p>
            <a:pPr marL="230400" indent="-23040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1289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8F88852-BE54-3CB5-D5DC-A443A62E05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10529733" cy="720000"/>
          </a:xfrm>
        </p:spPr>
        <p:txBody>
          <a:bodyPr>
            <a:normAutofit/>
          </a:bodyPr>
          <a:lstStyle/>
          <a:p>
            <a:r>
              <a:rPr lang="pl-PL" dirty="0"/>
              <a:t>Rozpoznawanie i komunikowanie swoich potrzeb </a:t>
            </a:r>
          </a:p>
        </p:txBody>
      </p:sp>
      <p:pic>
        <p:nvPicPr>
          <p:cNvPr id="4" name="Symbol zastępczy zawartości 3" descr="na zdjęciu znajduje się schemat piramidy Maslowa, na każdym schodku stoi dziecko">
            <a:extLst>
              <a:ext uri="{FF2B5EF4-FFF2-40B4-BE49-F238E27FC236}">
                <a16:creationId xmlns:a16="http://schemas.microsoft.com/office/drawing/2014/main" id="{51A83560-5156-AB9A-9B42-0C0C1ED9CCF7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/>
        </p:blipFill>
        <p:spPr>
          <a:xfrm>
            <a:off x="3798901" y="1583999"/>
            <a:ext cx="4593928" cy="3690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69530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F09563D-811D-5710-3E3A-112AFAD03D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Odpowiedzi do pytań o emocjach – Załącznik 4</a:t>
            </a:r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EB4601-4CCB-8DCB-1D86-7FCE46FF99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Czy warto jest mówić o swoich potrzebach? Dlaczego?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Tak, warto mówić o swoich potrzebach. Gdy komunikujemy, czego potrzebujemy, dajemy innym szansę na zrozumienie nas i pomaganie nam. To buduje lepsze relacje i pozwala nam czuć się spełnionymi.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Czy osoby doświadczające przemocy potrafią mówić o swoich potrzebach?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Osoby doświadczające przemocy często mają trudności z komunikowaniem swoich potrzeb. Przemoc może sprawić, że ktoś czuje się bezsilny, obawia się wyrażenia swojego zdania lub po prostu nie zna swoich prawdziwych potrzeb.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Jakie trudności w komunikowaniu swoich potrzeb mogą mieć osoby doświadczające przemocy?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dirty="0"/>
              <a:t>Osoby doświadczające przemocy mogą obawiać się negatywnych reakcji, być w stanie chronicznego lęku lub nie ufać innym. Mogą też nie wierzyć w swoją wartość i myśleć, że ich potrzeby nie są ważne. Często przemoc prowadzi do utraty pewności siebie, co utrudnia wyrażanie własnych potrzeb.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869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0352531-0D1D-E468-C061-222A02E922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pl-PL" sz="2400" b="1" dirty="0">
                <a:effectLst/>
                <a:ea typeface="Arial" panose="020B0604020202020204" pitchFamily="34" charset="0"/>
              </a:rPr>
              <a:t>Budowanie zdrowych umiejętności komunikacyjnych </a:t>
            </a:r>
            <a:endParaRPr lang="pl-PL" sz="2400" b="1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95AECF-8F79-CF79-4383-2B2D9741AA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BLOK 3</a:t>
            </a:r>
          </a:p>
        </p:txBody>
      </p:sp>
    </p:spTree>
    <p:extLst>
      <p:ext uri="{BB962C8B-B14F-4D97-AF65-F5344CB8AC3E}">
        <p14:creationId xmlns:p14="http://schemas.microsoft.com/office/powerpoint/2010/main" val="3633045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0572878-5DAF-C99C-8655-B65A3E42CF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Typ komunikacji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9B36037-7364-1754-6ED2-057398A399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ULEGŁA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D764BD-CB8A-0563-91F9-23C41CDFB2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AGRESYWNA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76E5025-7868-DBDD-FDF5-4876BEB8AD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ASERTYWNA</a:t>
            </a:r>
          </a:p>
        </p:txBody>
      </p:sp>
    </p:spTree>
    <p:extLst>
      <p:ext uri="{BB962C8B-B14F-4D97-AF65-F5344CB8AC3E}">
        <p14:creationId xmlns:p14="http://schemas.microsoft.com/office/powerpoint/2010/main" val="1833197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2F63C8D5-8F6C-2F47-D810-A0B4516F24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Komunikacja uległa </a:t>
            </a:r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92F53A6-626B-9166-C6AB-C8895EAC44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998" y="1629000"/>
            <a:ext cx="10529733" cy="3690001"/>
          </a:xfrm>
        </p:spPr>
        <p:txBody>
          <a:bodyPr>
            <a:noAutofit/>
          </a:bodyPr>
          <a:lstStyle/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Komunikacja uległa to taki sposób mówienia i zachowywania się, gdzie </a:t>
            </a:r>
            <a:r>
              <a:rPr lang="pl-PL" b="1" dirty="0"/>
              <a:t>kładziemy większy nacisk na zadowolenie innych niż na nasze własne. </a:t>
            </a:r>
            <a:r>
              <a:rPr lang="pl-PL" dirty="0"/>
              <a:t>Może to oznaczać, że chcemy uniknąć konfliktów i zawsze zgadzamy się z innymi, nawet jeśli robimy to wbrew sobie. Często nie wyrażamy swojego zdania, bo boimy się, że nasze potrzeby są mniej ważne. To może prowadzić do sytuacji, w której inni decydują za nas, a my możemy się czuć niespełnieni.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„Tak, zgadzam się ze wszystkim, co mówisz”.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„Nie martw się, to już nie ma znaczenia”.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„Nie przejmuj się mną, zrobię to, co chcesz”.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„Nie zwracaj uwagi na mnie, jestem tylko cichym obserwatorem”.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„Jeśli uważasz, że to najlepsze, to w porządku”.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„Nie chcę przeszkadzać, więc zrobię to później”.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„Nie, to nie jest ważne, zrobimy to po twojemu”.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„Nie zasługuję na to, więc zrobię to, co chcesz”.</a:t>
            </a:r>
          </a:p>
        </p:txBody>
      </p:sp>
    </p:spTree>
    <p:extLst>
      <p:ext uri="{BB962C8B-B14F-4D97-AF65-F5344CB8AC3E}">
        <p14:creationId xmlns:p14="http://schemas.microsoft.com/office/powerpoint/2010/main" val="2122640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A7162EA-DBAE-4FFD-81AF-B72E2D604C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Komunikacja agresywna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0F0D68-8B79-4CA6-C85F-E1F1940884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Komunikacja agresywna to sposób rozmawiania i zachowania, w którym człowiek </a:t>
            </a:r>
            <a:r>
              <a:rPr lang="pl-PL" b="1" dirty="0"/>
              <a:t>skupia się na własnych potrzebach i uczuciach, ale może zaniedbywać uczucia innych. </a:t>
            </a:r>
            <a:r>
              <a:rPr lang="pl-PL" dirty="0"/>
              <a:t>Osoba agresywna może używać obraźliwych słów, krzyczeć lub grozić, żeby osiągnąć swoje cele. Taki styl komunikacji często prowadzi do konfliktów i może sprawić, że inni czują się źle.</a:t>
            </a:r>
          </a:p>
          <a:p>
            <a:pPr marL="230400" indent="-230400" algn="l">
              <a:buNone/>
            </a:pPr>
            <a:endParaRPr lang="pl-PL" dirty="0">
              <a:solidFill>
                <a:srgbClr val="374151"/>
              </a:solidFill>
              <a:latin typeface="Söhne"/>
            </a:endParaRPr>
          </a:p>
          <a:p>
            <a:pPr marL="230400" indent="-230400" algn="l">
              <a:buNone/>
            </a:pPr>
            <a:r>
              <a:rPr lang="pl-PL" sz="1800" dirty="0"/>
              <a:t>„</a:t>
            </a:r>
            <a:r>
              <a:rPr lang="pl-PL" sz="1800" b="0" dirty="0">
                <a:effectLst/>
              </a:rPr>
              <a:t>Ty zawsze robisz wszystko źle!”</a:t>
            </a:r>
          </a:p>
          <a:p>
            <a:pPr marL="230400" indent="-230400" algn="l">
              <a:buNone/>
            </a:pPr>
            <a:r>
              <a:rPr lang="pl-PL" sz="1800" dirty="0"/>
              <a:t>„</a:t>
            </a:r>
            <a:r>
              <a:rPr lang="pl-PL" sz="1800" b="0" dirty="0">
                <a:effectLst/>
              </a:rPr>
              <a:t>Poddaj się, bo i tak przegrasz”.</a:t>
            </a:r>
          </a:p>
          <a:p>
            <a:pPr marL="230400" indent="-230400" algn="l">
              <a:buNone/>
            </a:pPr>
            <a:r>
              <a:rPr lang="pl-PL" sz="1800" dirty="0"/>
              <a:t>„</a:t>
            </a:r>
            <a:r>
              <a:rPr lang="pl-PL" sz="1800" b="0" dirty="0">
                <a:effectLst/>
              </a:rPr>
              <a:t>Jeśli nie zrobisz tego, co mówię, to będziesz miał problemy</a:t>
            </a:r>
            <a:r>
              <a:rPr lang="pl-PL" sz="1800" dirty="0"/>
              <a:t>”.</a:t>
            </a:r>
            <a:endParaRPr lang="pl-PL" sz="1800" b="0" dirty="0">
              <a:effectLst/>
            </a:endParaRPr>
          </a:p>
          <a:p>
            <a:pPr marL="230400" indent="-230400" algn="l">
              <a:buNone/>
            </a:pPr>
            <a:r>
              <a:rPr lang="pl-PL" sz="1800" dirty="0"/>
              <a:t>„</a:t>
            </a:r>
            <a:r>
              <a:rPr lang="pl-PL" sz="1800" b="0" dirty="0">
                <a:effectLst/>
              </a:rPr>
              <a:t>Dlaczego nie możesz być normalny jak inni?”</a:t>
            </a:r>
          </a:p>
          <a:p>
            <a:pPr marL="230400" indent="-230400" algn="l">
              <a:buNone/>
            </a:pPr>
            <a:r>
              <a:rPr lang="pl-PL" sz="1800" dirty="0"/>
              <a:t>„</a:t>
            </a:r>
            <a:r>
              <a:rPr lang="pl-PL" sz="1800" b="0" dirty="0">
                <a:effectLst/>
              </a:rPr>
              <a:t>Zostaw mnie w spokoju, bo mnie irytujesz</a:t>
            </a:r>
            <a:r>
              <a:rPr lang="pl-PL" sz="1800" dirty="0"/>
              <a:t>”.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300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F64DFB0-7A09-BD0A-CCB8-8F01930FE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Komunikacja asertywna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ADFE4B-5AEC-17E7-6127-E479AB2530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>
              <a:buNone/>
            </a:pPr>
            <a:r>
              <a:rPr lang="pl-PL" dirty="0"/>
              <a:t>KOMUNIKACJA ASERTYWNA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Komunikacja asertywna to </a:t>
            </a:r>
            <a:r>
              <a:rPr lang="pl-PL" b="1" dirty="0"/>
              <a:t>zdrowy i szanujący sposób mówienia o swoich potrzebach i uczuciach, jednocześnie szanując potrzeby innych. </a:t>
            </a:r>
            <a:r>
              <a:rPr lang="pl-PL" dirty="0"/>
              <a:t>Kiedy jesteśmy asertywni, wyrażamy swoje zdanie w sposób spokojny, unikając agresji i uległości. Dzięki temu budujemy zdrowe relacje, a inni nas lepiej rozumieją. </a:t>
            </a:r>
            <a:r>
              <a:rPr lang="pl-PL"/>
              <a:t>To daje </a:t>
            </a:r>
            <a:r>
              <a:rPr lang="pl-PL" dirty="0"/>
              <a:t>nam szansę na wyrażenie siebie i osiąganie swoich celów w sposób pozytywny.</a:t>
            </a:r>
          </a:p>
          <a:p>
            <a:pPr marL="230400" indent="-230400">
              <a:buNone/>
            </a:pPr>
            <a:endParaRPr lang="pl-PL" dirty="0"/>
          </a:p>
          <a:p>
            <a:pPr marL="230400" indent="-230400" algn="l">
              <a:buNone/>
            </a:pPr>
            <a:r>
              <a:rPr lang="pl-PL" dirty="0"/>
              <a:t>„</a:t>
            </a:r>
            <a:r>
              <a:rPr lang="pl-PL" b="0" dirty="0">
                <a:effectLst/>
              </a:rPr>
              <a:t>Rozumiem, że masz inne zdanie, ale ja myślę inaczej</a:t>
            </a:r>
            <a:r>
              <a:rPr lang="pl-PL" dirty="0"/>
              <a:t>”.</a:t>
            </a:r>
            <a:endParaRPr lang="pl-PL" b="0" dirty="0">
              <a:effectLst/>
            </a:endParaRPr>
          </a:p>
          <a:p>
            <a:pPr marL="230400" indent="-230400" algn="l">
              <a:buNone/>
            </a:pPr>
            <a:r>
              <a:rPr lang="pl-PL" dirty="0"/>
              <a:t>„</a:t>
            </a:r>
            <a:r>
              <a:rPr lang="pl-PL" b="0" dirty="0">
                <a:effectLst/>
              </a:rPr>
              <a:t>Proszę, daj mi chwilę, żeby skończyć to zadanie</a:t>
            </a:r>
            <a:r>
              <a:rPr lang="pl-PL" dirty="0"/>
              <a:t>”.</a:t>
            </a:r>
            <a:endParaRPr lang="pl-PL" b="0" dirty="0">
              <a:effectLst/>
            </a:endParaRPr>
          </a:p>
          <a:p>
            <a:pPr marL="230400" indent="-230400" algn="l">
              <a:buNone/>
            </a:pPr>
            <a:r>
              <a:rPr lang="pl-PL" dirty="0"/>
              <a:t>„</a:t>
            </a:r>
            <a:r>
              <a:rPr lang="pl-PL" b="0" dirty="0">
                <a:effectLst/>
              </a:rPr>
              <a:t>Czuję się źle, kiedy tak mówisz, dlatego poproszę, żebyś był bardziej delikatny</a:t>
            </a:r>
            <a:r>
              <a:rPr lang="pl-PL" dirty="0"/>
              <a:t>”.</a:t>
            </a:r>
            <a:endParaRPr lang="pl-PL" b="0" dirty="0">
              <a:effectLst/>
            </a:endParaRPr>
          </a:p>
          <a:p>
            <a:pPr marL="230400" indent="-230400" algn="l">
              <a:buNone/>
            </a:pPr>
            <a:r>
              <a:rPr lang="pl-PL" dirty="0"/>
              <a:t>„</a:t>
            </a:r>
            <a:r>
              <a:rPr lang="pl-PL" b="0" dirty="0">
                <a:effectLst/>
              </a:rPr>
              <a:t>Mam własne zdanie na ten temat i chciałbym, żebyś mnie wysłuchał</a:t>
            </a:r>
            <a:r>
              <a:rPr lang="pl-PL" dirty="0"/>
              <a:t>”.</a:t>
            </a:r>
            <a:endParaRPr lang="pl-PL" b="0" dirty="0">
              <a:effectLst/>
            </a:endParaRPr>
          </a:p>
          <a:p>
            <a:pPr marL="230400" indent="-230400" algn="l">
              <a:buNone/>
            </a:pPr>
            <a:r>
              <a:rPr lang="pl-PL" dirty="0"/>
              <a:t>„</a:t>
            </a:r>
            <a:r>
              <a:rPr lang="pl-PL" b="0" dirty="0">
                <a:effectLst/>
              </a:rPr>
              <a:t>Czy mogę wyrazić swoje zdanie na ten temat?”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5916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BEB37AE5-025D-D8D0-0AF8-D8D31C9644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Konsekwencje różnych typów komunikacji dla rozwoju umiejętności komunikacyjnych i rozwoju społecznego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A65FC5-1E55-7115-D1D7-75ED80B6E0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457200" algn="just">
              <a:buNone/>
            </a:pPr>
            <a:r>
              <a:rPr lang="pl-PL" b="1" dirty="0"/>
              <a:t>Komunikacja uległa:</a:t>
            </a:r>
          </a:p>
          <a:p>
            <a:pPr marL="230400" indent="-457200" algn="just"/>
            <a:endParaRPr lang="pl-PL" dirty="0"/>
          </a:p>
          <a:p>
            <a:pPr marL="230400" indent="-457200" algn="just">
              <a:lnSpc>
                <a:spcPct val="100000"/>
              </a:lnSpc>
            </a:pPr>
            <a:r>
              <a:rPr lang="pl-PL" b="1" dirty="0"/>
              <a:t>Konsekwencje komunikacyjne:</a:t>
            </a:r>
            <a:r>
              <a:rPr lang="pl-PL" b="1" i="1" dirty="0"/>
              <a:t> </a:t>
            </a:r>
            <a:r>
              <a:rPr lang="pl-PL" dirty="0"/>
              <a:t>Osoba może mieć trudności w wyrażaniu swoich myśli, potrzeb i uczuć. Może unikać konfliktów, co będzie prowadzić do niejasności i nieporozumień w relacjach.</a:t>
            </a:r>
          </a:p>
          <a:p>
            <a:pPr marL="230400" indent="-457200" algn="just">
              <a:lnSpc>
                <a:spcPct val="100000"/>
              </a:lnSpc>
            </a:pPr>
            <a:r>
              <a:rPr lang="pl-PL" b="1" dirty="0"/>
              <a:t>Konsekwencje społeczne: </a:t>
            </a:r>
            <a:r>
              <a:rPr lang="pl-PL" dirty="0"/>
              <a:t>Osoba może czuć się niedoceniona i może mieć trudności w nawiązywaniu zdrowych relacji. Inni mogą decydować za nią, co może wpłynąć na jej poczucie własnej wartości.</a:t>
            </a:r>
          </a:p>
        </p:txBody>
      </p:sp>
    </p:spTree>
    <p:extLst>
      <p:ext uri="{BB962C8B-B14F-4D97-AF65-F5344CB8AC3E}">
        <p14:creationId xmlns:p14="http://schemas.microsoft.com/office/powerpoint/2010/main" val="1214179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BE7691A-D450-4563-B74E-2854876EB7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B6C53A-A77D-80F4-5EB0-7093E4AD2E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>
              <a:buNone/>
            </a:pPr>
            <a:r>
              <a:rPr lang="pl-PL" b="1" dirty="0"/>
              <a:t>Komunikacja agresywna:</a:t>
            </a:r>
          </a:p>
          <a:p>
            <a:pPr marL="230400" indent="-230400" algn="just"/>
            <a:endParaRPr lang="pl-PL" dirty="0"/>
          </a:p>
          <a:p>
            <a:pPr marL="230400" indent="-230400" algn="just">
              <a:lnSpc>
                <a:spcPct val="100000"/>
              </a:lnSpc>
            </a:pPr>
            <a:r>
              <a:rPr lang="pl-PL" b="1" dirty="0"/>
              <a:t>Konsekwencje komunikacyjne: </a:t>
            </a:r>
            <a:r>
              <a:rPr lang="pl-PL" dirty="0"/>
              <a:t>Osoba może odstraszać innych swoim zachowaniem i agresywnym językiem, co prowadzi do trudności w efektywnym przekazywaniu informacji.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b="1" dirty="0"/>
              <a:t>Konsekwencje społeczne: </a:t>
            </a:r>
            <a:r>
              <a:rPr lang="pl-PL" dirty="0"/>
              <a:t>Relacje mogą być napięte, a inni mogą unikać takiej osoby. Może to prowadzić do izolacji i konfliktów w związkach.</a:t>
            </a:r>
          </a:p>
        </p:txBody>
      </p:sp>
    </p:spTree>
    <p:extLst>
      <p:ext uri="{BB962C8B-B14F-4D97-AF65-F5344CB8AC3E}">
        <p14:creationId xmlns:p14="http://schemas.microsoft.com/office/powerpoint/2010/main" val="3932369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81580E-3086-6985-5E28-92C17B11CA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BAE2D6-C1B1-1960-4973-5F9DD091C9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buNone/>
            </a:pPr>
            <a:r>
              <a:rPr lang="pl-PL" b="1" dirty="0"/>
              <a:t>Komunikacja asertywna:</a:t>
            </a:r>
          </a:p>
          <a:p>
            <a:pPr marL="230400" indent="-230400" algn="just"/>
            <a:endParaRPr lang="pl-PL" dirty="0"/>
          </a:p>
          <a:p>
            <a:pPr marL="230400" indent="-230400" algn="just">
              <a:lnSpc>
                <a:spcPct val="100000"/>
              </a:lnSpc>
            </a:pPr>
            <a:r>
              <a:rPr lang="pl-PL" b="1" dirty="0"/>
              <a:t>Konsekwencje komunikacyjne: </a:t>
            </a:r>
            <a:r>
              <a:rPr lang="pl-PL" dirty="0"/>
              <a:t>Osoba potrafi wyrażać swoje myśli, uczucia i potrzeby w sposób jasny i szanujący innych. Komunikuje się efektywnie, co ułatwia zrozumienie i rozwiązywanie problemów.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b="1" dirty="0"/>
              <a:t>Konsekwencje społeczne: </a:t>
            </a:r>
            <a:r>
              <a:rPr lang="pl-PL" dirty="0"/>
              <a:t>Osoba buduje zdrowe i szanujące relacje, co pozytywnie wpływa na jej otoczenie. Innym jest łatwiej się komunikować i współpracować z nią.</a:t>
            </a:r>
          </a:p>
          <a:p>
            <a:pPr marL="230400" indent="-230400" algn="just">
              <a:lnSpc>
                <a:spcPct val="100000"/>
              </a:lnSpc>
              <a:buNone/>
            </a:pPr>
            <a:endParaRPr lang="pl-PL" dirty="0"/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Komunikacja asertywna jest zazwyczaj preferowanym stylem, ponieważ pomaga w nawiązywaniu zdrowych relacji, efektywnym przekazywaniu informacji i utrzymaniu równowagi między własnymi potrzebami a potrzebami innych.</a:t>
            </a:r>
          </a:p>
        </p:txBody>
      </p:sp>
    </p:spTree>
    <p:extLst>
      <p:ext uri="{BB962C8B-B14F-4D97-AF65-F5344CB8AC3E}">
        <p14:creationId xmlns:p14="http://schemas.microsoft.com/office/powerpoint/2010/main" val="1763435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CB085E32-5C30-463F-003F-06EAADE5C0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Empatia i jej znaczenie w budowaniu zdrowych relacji interpersonalnych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2C6DDF-43F6-FF35-3ED1-1A5C89EC0B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buNone/>
            </a:pPr>
            <a:r>
              <a:rPr lang="pl-PL" b="1" dirty="0"/>
              <a:t>Czym jest empatia? 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Empatia to umiejętność wczucia się w uczucia i potrzeby innych ludzi. To znaczy, że potrafimy zrozumieć, jak się czują i czego potrzebują.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Empatia to ważna umiejętność, która pomaga w budowaniu pozytywnych relacji i lepszym funkcjonowaniu w społeczeństwie.</a:t>
            </a:r>
          </a:p>
          <a:p>
            <a:pPr marL="230400" indent="-23040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9755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147317B-DB34-34F5-86A3-E4030DFF52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E8AEDB-1FAF-9338-4949-6FEBD6A77E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Typy </a:t>
            </a:r>
            <a:r>
              <a:rPr lang="pl-PL" b="1" dirty="0" err="1"/>
              <a:t>zachowań</a:t>
            </a:r>
            <a:r>
              <a:rPr lang="pl-PL" b="1" dirty="0"/>
              <a:t> empatycznych to:</a:t>
            </a:r>
          </a:p>
          <a:p>
            <a:pPr marL="0" indent="0">
              <a:lnSpc>
                <a:spcPct val="100000"/>
              </a:lnSpc>
              <a:buNone/>
            </a:pPr>
            <a:endParaRPr lang="pl-PL" b="1" dirty="0"/>
          </a:p>
          <a:p>
            <a:pPr>
              <a:lnSpc>
                <a:spcPct val="100000"/>
              </a:lnSpc>
            </a:pPr>
            <a:r>
              <a:rPr lang="pl-PL" dirty="0"/>
              <a:t>Słuchanie: Uważne słuchanie, kiedy ktoś mówi o swoich uczuciach lub problemach.</a:t>
            </a:r>
          </a:p>
          <a:p>
            <a:pPr>
              <a:lnSpc>
                <a:spcPct val="100000"/>
              </a:lnSpc>
            </a:pPr>
            <a:r>
              <a:rPr lang="pl-PL" dirty="0"/>
              <a:t>Współczucie: Pokazanie, że rozumiemy, że ktoś jest smutny lub potrzebuje wsparcia.</a:t>
            </a:r>
          </a:p>
          <a:p>
            <a:pPr>
              <a:lnSpc>
                <a:spcPct val="100000"/>
              </a:lnSpc>
            </a:pPr>
            <a:r>
              <a:rPr lang="pl-PL" dirty="0"/>
              <a:t>Wsparcie: Ofiarowanie pomocy lub wsparcia, kiedy ktoś tego potrzebuje.</a:t>
            </a:r>
          </a:p>
          <a:p>
            <a:pPr>
              <a:lnSpc>
                <a:spcPct val="100000"/>
              </a:lnSpc>
            </a:pPr>
            <a:r>
              <a:rPr lang="pl-PL" dirty="0"/>
              <a:t>Rozumienie: Staranie się pojąć, jakie uczucia i myśli kierują innymi osobami.</a:t>
            </a:r>
          </a:p>
          <a:p>
            <a:pPr>
              <a:lnSpc>
                <a:spcPct val="100000"/>
              </a:lnSpc>
            </a:pPr>
            <a:r>
              <a:rPr lang="pl-PL" dirty="0"/>
              <a:t>Reagowanie: Działanie w sposób, który pomaga innym się poczuć lepiej lub rozwiązać problemy.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3991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F68F05C-BA03-2DA2-1475-96F3CF44AA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Przykłady wyrażeń, które rozpoczynają komunikat empatyczny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6266BE-C991-2663-A82F-07C4791ADF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pl-PL" dirty="0"/>
              <a:t>„Rozumiem, że..."</a:t>
            </a:r>
          </a:p>
          <a:p>
            <a:pPr algn="just"/>
            <a:r>
              <a:rPr lang="pl-PL" dirty="0"/>
              <a:t>„Wiem, że to może być trudne dla ciebie..."</a:t>
            </a:r>
          </a:p>
          <a:p>
            <a:pPr algn="just"/>
            <a:r>
              <a:rPr lang="pl-PL" dirty="0"/>
              <a:t>„Mogę sobie wyobrazić, jak musisz się czuć..."</a:t>
            </a:r>
          </a:p>
          <a:p>
            <a:pPr algn="just"/>
            <a:r>
              <a:rPr lang="pl-PL" dirty="0"/>
              <a:t>„Słyszę, że..."</a:t>
            </a:r>
          </a:p>
          <a:p>
            <a:pPr algn="just"/>
            <a:r>
              <a:rPr lang="pl-PL" dirty="0"/>
              <a:t>„Czuje się, że..."</a:t>
            </a:r>
          </a:p>
          <a:p>
            <a:pPr algn="just"/>
            <a:r>
              <a:rPr lang="pl-PL" dirty="0"/>
              <a:t>„Widzę, że to dla ciebie ważne..."</a:t>
            </a:r>
          </a:p>
          <a:p>
            <a:pPr algn="just"/>
            <a:r>
              <a:rPr lang="pl-PL" dirty="0"/>
              <a:t>„Chcę cię wysłuchać i zrozumieć..."</a:t>
            </a:r>
          </a:p>
          <a:p>
            <a:pPr algn="just"/>
            <a:r>
              <a:rPr lang="pl-PL" dirty="0"/>
              <a:t>„Rozpoznaję, że to dla ciebie istotne..."</a:t>
            </a:r>
          </a:p>
        </p:txBody>
      </p:sp>
    </p:spTree>
    <p:extLst>
      <p:ext uri="{BB962C8B-B14F-4D97-AF65-F5344CB8AC3E}">
        <p14:creationId xmlns:p14="http://schemas.microsoft.com/office/powerpoint/2010/main" val="3525831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A6DDFCBE-7D3B-09F2-A69A-9DD3A5D1F2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pl-PL" dirty="0"/>
              <a:t>Empatia ma dużo dobrych skutków dla funkcjonowania społecznego:</a:t>
            </a:r>
          </a:p>
          <a:p>
            <a:endParaRPr lang="pl-PL" dirty="0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35BFD7AD-A194-C5C3-BC64-9AF0FEB0970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27143576"/>
              </p:ext>
            </p:extLst>
          </p:nvPr>
        </p:nvGraphicFramePr>
        <p:xfrm>
          <a:off x="830263" y="1719263"/>
          <a:ext cx="10529887" cy="3689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1852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58DB788-BA6C-B4E9-71BE-24B6CCBFA5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Asertywność  i jej znaczenie w budowaniu zdrowych relacji interpersonalnych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A3AFCA-0239-BB7E-7115-1765782165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buNone/>
            </a:pPr>
            <a:r>
              <a:rPr lang="pl-PL" b="1" dirty="0"/>
              <a:t>Czym jest asertywność? </a:t>
            </a:r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Asertywność to umiejętność wyrażania swoich myśli, uczuć i potrzeb w sposób szanujący siebie i innych. Oznacza to, że potrafisz mówić „tak” lub „nie” w odpowiedni sposób, bez agresji lub uległości.</a:t>
            </a:r>
          </a:p>
        </p:txBody>
      </p:sp>
    </p:spTree>
    <p:extLst>
      <p:ext uri="{BB962C8B-B14F-4D97-AF65-F5344CB8AC3E}">
        <p14:creationId xmlns:p14="http://schemas.microsoft.com/office/powerpoint/2010/main" val="4232936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224B24B-D28F-54B4-0CFE-1362F54CDA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A1E406-91D6-AD4A-F237-DF439E6943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>
              <a:buNone/>
            </a:pPr>
            <a:r>
              <a:rPr lang="pl-PL" b="1" dirty="0"/>
              <a:t>Założenia asertywności:</a:t>
            </a:r>
          </a:p>
          <a:p>
            <a:pPr marL="230400" indent="-230400">
              <a:buNone/>
            </a:pPr>
            <a:endParaRPr lang="pl-PL" b="1" dirty="0"/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Szanuj siebie: Wartość siebie i innych jest równie ważna.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Wyrażaj uczucia: Możesz mówić o swoich uczuciach w spokojny sposób.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Komunikuj potrzeby: Możesz mówić o tym, czego potrzebujesz.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Odmawiaj: Możesz odmówić, nie czując się winny ani źle.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Słuchaj innych: Słuchasz i szanujesz też potrzeby innych.</a:t>
            </a:r>
          </a:p>
          <a:p>
            <a:pPr marL="230400" indent="-23040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30521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066193F-080D-E81A-D955-C47E8C2158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3BCAE4-F4BD-BC65-B392-8E37CD5E07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l">
              <a:buNone/>
            </a:pPr>
            <a:r>
              <a:rPr lang="pl-PL" b="1" i="0" dirty="0">
                <a:solidFill>
                  <a:srgbClr val="374151"/>
                </a:solidFill>
                <a:effectLst/>
              </a:rPr>
              <a:t>Co daje asertywność?</a:t>
            </a:r>
          </a:p>
          <a:p>
            <a:pPr marL="230400" indent="-230400" algn="l">
              <a:lnSpc>
                <a:spcPct val="100000"/>
              </a:lnSpc>
              <a:buNone/>
            </a:pPr>
            <a:endParaRPr lang="pl-PL" b="0" i="0" dirty="0">
              <a:solidFill>
                <a:srgbClr val="374151"/>
              </a:solidFill>
              <a:effectLst/>
            </a:endParaRPr>
          </a:p>
          <a:p>
            <a:pPr marL="230400" indent="-2304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374151"/>
                </a:solidFill>
                <a:effectLst/>
              </a:rPr>
              <a:t>Lepsze relacje z innymi, bo wyrażasz siebie jasno i szanująco.</a:t>
            </a:r>
          </a:p>
          <a:p>
            <a:pPr marL="230400" indent="-2304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374151"/>
                </a:solidFill>
                <a:effectLst/>
              </a:rPr>
              <a:t>Większe zrozumienie, bo inni wiedzą, co myślisz i czujesz.</a:t>
            </a:r>
          </a:p>
          <a:p>
            <a:pPr marL="230400" indent="-2304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374151"/>
                </a:solidFill>
                <a:effectLst/>
              </a:rPr>
              <a:t>Mniejszy stres, bo nie musisz się ukrywać ani robić czegoś, czego nie chcesz.</a:t>
            </a:r>
          </a:p>
          <a:p>
            <a:pPr marL="230400" indent="-2304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374151"/>
                </a:solidFill>
                <a:effectLst/>
              </a:rPr>
              <a:t>Pewność siebie, bo wiesz, że masz prawo do własnego zdania.</a:t>
            </a:r>
          </a:p>
          <a:p>
            <a:pPr marL="230400" indent="-230400">
              <a:buNone/>
            </a:pP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18322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7792C98-425D-C051-915C-2ECCF933D6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25F3EB-A55D-D2E5-3C84-AE9A51C272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>
              <a:lnSpc>
                <a:spcPct val="100000"/>
              </a:lnSpc>
              <a:buNone/>
            </a:pPr>
            <a:r>
              <a:rPr lang="pl-PL" b="1" dirty="0"/>
              <a:t>Przykłady komunikatów asertywnych:</a:t>
            </a:r>
          </a:p>
          <a:p>
            <a:pPr marL="230400" indent="-230400">
              <a:lnSpc>
                <a:spcPct val="100000"/>
              </a:lnSpc>
            </a:pPr>
            <a:endParaRPr lang="pl-PL" dirty="0"/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„Chciałbym/chciałabym podzielić się swoim zdaniem”.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„Nie zgadzam się z tym, ale szanuję twoje zdanie”.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„Mam na to inne spojrzenie, ale chętnie posłucham twojego”.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„Bardzo się cieszę, że mnie zaprosiłeś/zaprosiłaś, ale niestety nie mogę”.</a:t>
            </a:r>
          </a:p>
          <a:p>
            <a:pPr marL="230400" indent="-230400">
              <a:lnSpc>
                <a:spcPct val="100000"/>
              </a:lnSpc>
            </a:pPr>
            <a:r>
              <a:rPr lang="pl-PL" dirty="0"/>
              <a:t>„Czuję się trochę zestresowany/zestresowana tym zadaniem, potrzebuję trochę więcej czasu”.</a:t>
            </a:r>
          </a:p>
        </p:txBody>
      </p:sp>
    </p:spTree>
    <p:extLst>
      <p:ext uri="{BB962C8B-B14F-4D97-AF65-F5344CB8AC3E}">
        <p14:creationId xmlns:p14="http://schemas.microsoft.com/office/powerpoint/2010/main" val="3947431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A76F6326-E168-CA39-DFF0-6EA3C56D9B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Technika asertywności – FUO (fakty, uczucia, oczekiwania)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70DBCF-4EB9-F4A4-8101-55DD0358EF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buNone/>
            </a:pPr>
            <a:r>
              <a:rPr lang="pl-PL" dirty="0"/>
              <a:t>To prosty sposób wyrażania swoich potrzeb i uczuć w sposób szanujący siebie i innych.</a:t>
            </a:r>
          </a:p>
          <a:p>
            <a:pPr marL="230400" indent="-230400" algn="just"/>
            <a:endParaRPr lang="pl-PL" dirty="0"/>
          </a:p>
          <a:p>
            <a:pPr marL="230400" indent="-230400" algn="just">
              <a:buNone/>
            </a:pPr>
            <a:r>
              <a:rPr lang="pl-PL" b="1" dirty="0"/>
              <a:t>Jak to działa?</a:t>
            </a:r>
          </a:p>
          <a:p>
            <a:pPr marL="230400" indent="-230400" algn="just">
              <a:buNone/>
            </a:pPr>
            <a:endParaRPr lang="pl-PL" dirty="0"/>
          </a:p>
          <a:p>
            <a:pPr marL="230400" indent="-230400" algn="just">
              <a:buNone/>
            </a:pPr>
            <a:r>
              <a:rPr lang="pl-PL" b="1" dirty="0"/>
              <a:t>Fakty: </a:t>
            </a:r>
            <a:r>
              <a:rPr lang="pl-PL" dirty="0"/>
              <a:t>Najpierw opisz konkretną sytuację lub fakty, o których mówisz. Bez emocji i osądów.</a:t>
            </a:r>
          </a:p>
          <a:p>
            <a:pPr marL="230400" indent="-230400" algn="just">
              <a:buNone/>
            </a:pPr>
            <a:endParaRPr lang="pl-PL" dirty="0"/>
          </a:p>
          <a:p>
            <a:pPr marL="230400" indent="-230400" algn="just">
              <a:buNone/>
            </a:pPr>
            <a:r>
              <a:rPr lang="pl-PL" b="1" dirty="0"/>
              <a:t>Uczucia: </a:t>
            </a:r>
            <a:r>
              <a:rPr lang="pl-PL" dirty="0"/>
              <a:t>Następnie powiedz, jakie emocje to wywołuje w tobie. Skup się na swoich uczuciach.</a:t>
            </a:r>
          </a:p>
          <a:p>
            <a:pPr marL="230400" indent="-230400" algn="just">
              <a:buNone/>
            </a:pPr>
            <a:endParaRPr lang="pl-PL" dirty="0"/>
          </a:p>
          <a:p>
            <a:pPr marL="230400" indent="-230400" algn="just">
              <a:buNone/>
            </a:pPr>
            <a:r>
              <a:rPr lang="pl-PL" b="1" dirty="0"/>
              <a:t>Oczekiwania: </a:t>
            </a:r>
            <a:r>
              <a:rPr lang="pl-PL" dirty="0"/>
              <a:t>Na końcu wyraź swoje oczekiwania lub to, czego potrzebujesz w danej sytuacji.</a:t>
            </a:r>
          </a:p>
        </p:txBody>
      </p:sp>
    </p:spTree>
    <p:extLst>
      <p:ext uri="{BB962C8B-B14F-4D97-AF65-F5344CB8AC3E}">
        <p14:creationId xmlns:p14="http://schemas.microsoft.com/office/powerpoint/2010/main" val="1106513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97D9010D-FDAA-11C9-D755-78B0CEF0EF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Przykład:</a:t>
            </a:r>
          </a:p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3D7A60-E581-CFEF-15B8-2025001F39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0400" indent="-230400" algn="just">
              <a:lnSpc>
                <a:spcPct val="100000"/>
              </a:lnSpc>
              <a:buNone/>
            </a:pPr>
            <a:r>
              <a:rPr lang="pl-PL" b="1" dirty="0"/>
              <a:t>Sytuacja: </a:t>
            </a:r>
            <a:r>
              <a:rPr lang="pl-PL" dirty="0"/>
              <a:t>Ktoś w grupie nie przestrzega ustalonych zasad, co utrudnia pracę nad projektem.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b="1" dirty="0"/>
              <a:t>Fakty: </a:t>
            </a:r>
            <a:r>
              <a:rPr lang="pl-PL" dirty="0"/>
              <a:t>„Podczas naszej wspólnej pracy nad projektem, zauważyłem/zauważyłam, że kilka razy nie przestrzegaliśmy ustalonych zasad”.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b="1" dirty="0"/>
              <a:t>Uczucia</a:t>
            </a:r>
            <a:r>
              <a:rPr lang="pl-PL" dirty="0"/>
              <a:t>: „To sprawiło, że poczułem/poczułam się zdezorientowany/zdezorientowana i trochę zestresowany/zestresowana”.</a:t>
            </a:r>
          </a:p>
          <a:p>
            <a:pPr marL="230400" indent="-230400" algn="just">
              <a:lnSpc>
                <a:spcPct val="100000"/>
              </a:lnSpc>
            </a:pPr>
            <a:r>
              <a:rPr lang="pl-PL" b="1" dirty="0"/>
              <a:t>Oczekiwania: </a:t>
            </a:r>
            <a:r>
              <a:rPr lang="pl-PL" dirty="0"/>
              <a:t>„Chciałbym/chciałabym prosić, abyśmy wszyscy przestrzegali ustalonych zasad, żeby nasza praca była bardziej skuteczna”.</a:t>
            </a:r>
          </a:p>
          <a:p>
            <a:pPr marL="230400" indent="-230400" algn="just">
              <a:lnSpc>
                <a:spcPct val="100000"/>
              </a:lnSpc>
            </a:pPr>
            <a:endParaRPr lang="pl-PL" dirty="0"/>
          </a:p>
          <a:p>
            <a:pPr marL="230400" indent="-230400" algn="just">
              <a:lnSpc>
                <a:spcPct val="100000"/>
              </a:lnSpc>
              <a:buNone/>
            </a:pPr>
            <a:r>
              <a:rPr lang="pl-PL" dirty="0"/>
              <a:t>Technika FUO pomaga wyrażać siebie w sposób jasny i szanujący, co pomaga w lepszym rozumieniu i komunikowaniu się w grupie.</a:t>
            </a:r>
          </a:p>
        </p:txBody>
      </p:sp>
    </p:spTree>
    <p:extLst>
      <p:ext uri="{BB962C8B-B14F-4D97-AF65-F5344CB8AC3E}">
        <p14:creationId xmlns:p14="http://schemas.microsoft.com/office/powerpoint/2010/main" val="222327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UNICEF (ASA)">
      <a:dk1>
        <a:sysClr val="windowText" lastClr="000000"/>
      </a:dk1>
      <a:lt1>
        <a:srgbClr val="FFFFFF"/>
      </a:lt1>
      <a:dk2>
        <a:srgbClr val="00719E"/>
      </a:dk2>
      <a:lt2>
        <a:srgbClr val="FFFFFF"/>
      </a:lt2>
      <a:accent1>
        <a:srgbClr val="00719E"/>
      </a:accent1>
      <a:accent2>
        <a:srgbClr val="324693"/>
      </a:accent2>
      <a:accent3>
        <a:srgbClr val="324693"/>
      </a:accent3>
      <a:accent4>
        <a:srgbClr val="008445"/>
      </a:accent4>
      <a:accent5>
        <a:srgbClr val="008445"/>
      </a:accent5>
      <a:accent6>
        <a:srgbClr val="961B4B"/>
      </a:accent6>
      <a:hlink>
        <a:srgbClr val="961B4B"/>
      </a:hlink>
      <a:folHlink>
        <a:srgbClr val="6A2875"/>
      </a:folHlink>
    </a:clrScheme>
    <a:fontScheme name="UNICEF (ASA)">
      <a:majorFont>
        <a:latin typeface="Arial"/>
        <a:ea typeface=""/>
        <a:cs typeface=""/>
      </a:majorFont>
      <a:minorFont>
        <a:latin typeface="Open Sa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997F8DDF-6E64-40DC-BC2B-F1AAFCF2DF8E}" vid="{88832E49-E7A8-49E8-BD7B-78ED5A9DBF7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Prezentacja_UNICEF_3 (1)</Template>
  <TotalTime>6148</TotalTime>
  <Words>2439</Words>
  <Application>Microsoft Office PowerPoint</Application>
  <PresentationFormat>Panoramiczny</PresentationFormat>
  <Paragraphs>176</Paragraphs>
  <Slides>32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7" baseType="lpstr">
      <vt:lpstr>Arial</vt:lpstr>
      <vt:lpstr>Calibri</vt:lpstr>
      <vt:lpstr>Open Sans</vt:lpstr>
      <vt:lpstr>Söhne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Martyna Czarnecka</dc:creator>
  <cp:lastModifiedBy>Kasia Sz</cp:lastModifiedBy>
  <cp:revision>13</cp:revision>
  <dcterms:created xsi:type="dcterms:W3CDTF">2023-08-28T12:39:34Z</dcterms:created>
  <dcterms:modified xsi:type="dcterms:W3CDTF">2023-10-25T09:30:53Z</dcterms:modified>
</cp:coreProperties>
</file>