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</p:sldMasterIdLst>
  <p:notesMasterIdLst>
    <p:notesMasterId r:id="rId26"/>
  </p:notesMasterIdLst>
  <p:sldIdLst>
    <p:sldId id="256" r:id="rId5"/>
    <p:sldId id="286" r:id="rId6"/>
    <p:sldId id="258" r:id="rId7"/>
    <p:sldId id="287" r:id="rId8"/>
    <p:sldId id="288" r:id="rId9"/>
    <p:sldId id="289" r:id="rId10"/>
    <p:sldId id="290" r:id="rId11"/>
    <p:sldId id="291" r:id="rId12"/>
    <p:sldId id="292" r:id="rId13"/>
    <p:sldId id="266" r:id="rId14"/>
    <p:sldId id="267" r:id="rId15"/>
    <p:sldId id="268" r:id="rId16"/>
    <p:sldId id="283" r:id="rId17"/>
    <p:sldId id="282" r:id="rId18"/>
    <p:sldId id="273" r:id="rId19"/>
    <p:sldId id="274" r:id="rId20"/>
    <p:sldId id="284" r:id="rId21"/>
    <p:sldId id="271" r:id="rId22"/>
    <p:sldId id="272" r:id="rId23"/>
    <p:sldId id="276" r:id="rId24"/>
    <p:sldId id="275" r:id="rId2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5" autoAdjust="0"/>
    <p:restoredTop sz="86384" autoAdjust="0"/>
  </p:normalViewPr>
  <p:slideViewPr>
    <p:cSldViewPr snapToGrid="0">
      <p:cViewPr>
        <p:scale>
          <a:sx n="60" d="100"/>
          <a:sy n="60" d="100"/>
        </p:scale>
        <p:origin x="-125" y="-3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sia Sz" userId="874fbeb2bffe9d64" providerId="LiveId" clId="{3C26DCC1-747C-4102-B6D9-3D3D0E7E0A30}"/>
    <pc:docChg chg="modSld">
      <pc:chgData name="Kasia Sz" userId="874fbeb2bffe9d64" providerId="LiveId" clId="{3C26DCC1-747C-4102-B6D9-3D3D0E7E0A30}" dt="2023-10-26T19:38:13.525" v="4" actId="20577"/>
      <pc:docMkLst>
        <pc:docMk/>
      </pc:docMkLst>
      <pc:sldChg chg="modSp mod">
        <pc:chgData name="Kasia Sz" userId="874fbeb2bffe9d64" providerId="LiveId" clId="{3C26DCC1-747C-4102-B6D9-3D3D0E7E0A30}" dt="2023-10-26T19:38:13.525" v="4" actId="20577"/>
        <pc:sldMkLst>
          <pc:docMk/>
          <pc:sldMk cId="3872613544" sldId="275"/>
        </pc:sldMkLst>
        <pc:spChg chg="mod">
          <ac:chgData name="Kasia Sz" userId="874fbeb2bffe9d64" providerId="LiveId" clId="{3C26DCC1-747C-4102-B6D9-3D3D0E7E0A30}" dt="2023-10-26T19:38:13.525" v="4" actId="20577"/>
          <ac:spMkLst>
            <pc:docMk/>
            <pc:sldMk cId="3872613544" sldId="275"/>
            <ac:spMk id="3" creationId="{80DFC292-4770-0402-70E1-BB0FFA2BF0B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81CE0-468A-45D4-A549-489D05E04D81}" type="datetimeFigureOut">
              <a:rPr lang="pl-PL" smtClean="0"/>
              <a:t>26.10.2023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BAE05-42C1-4505-B4AB-C8B36D37D2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6192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AB0F5E9E-9AF4-BD7C-1847-16F384A88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2E2F499E-562F-EFEF-26F0-9D4D989D7FAF}"/>
              </a:ext>
            </a:extLst>
          </p:cNvPr>
          <p:cNvSpPr/>
          <p:nvPr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5A80721-5CAA-DACC-7046-2F7AB376D8F3}"/>
              </a:ext>
            </a:extLst>
          </p:cNvPr>
          <p:cNvSpPr/>
          <p:nvPr/>
        </p:nvSpPr>
        <p:spPr>
          <a:xfrm>
            <a:off x="8958966" y="818999"/>
            <a:ext cx="2069680" cy="494776"/>
          </a:xfrm>
          <a:prstGeom prst="rect">
            <a:avLst/>
          </a:prstGeom>
          <a:noFill/>
          <a:ln w="28575">
            <a:solidFill>
              <a:srgbClr val="26AC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CEE5E807-9868-38EE-390A-D64BB98E44EE}"/>
              </a:ext>
            </a:extLst>
          </p:cNvPr>
          <p:cNvCxnSpPr>
            <a:cxnSpLocks/>
          </p:cNvCxnSpPr>
          <p:nvPr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ekstu 21">
            <a:extLst>
              <a:ext uri="{FF2B5EF4-FFF2-40B4-BE49-F238E27FC236}">
                <a16:creationId xmlns:a16="http://schemas.microsoft.com/office/drawing/2014/main" id="{335100D9-97F1-5DD6-ECB5-30295264ED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650" y="2889250"/>
            <a:ext cx="3149600" cy="9001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dirty="0"/>
              <a:t>Imię i nazwisko</a:t>
            </a:r>
          </a:p>
          <a:p>
            <a:pPr lvl="0"/>
            <a:r>
              <a:rPr lang="pl-PL" dirty="0"/>
              <a:t>Imię i nazwisko</a:t>
            </a:r>
          </a:p>
        </p:txBody>
      </p:sp>
      <p:sp>
        <p:nvSpPr>
          <p:cNvPr id="24" name="Symbol zastępczy tekstu 23">
            <a:extLst>
              <a:ext uri="{FF2B5EF4-FFF2-40B4-BE49-F238E27FC236}">
                <a16:creationId xmlns:a16="http://schemas.microsoft.com/office/drawing/2014/main" id="{8F64D63E-9C48-6CDF-8A49-289D3F0811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003" y="2708275"/>
            <a:ext cx="3509772" cy="116998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Tutaj wpisz tytuł prezentacji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EA8DFCA-AEE6-C168-95E0-203040F90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E1BF2E9-4DA7-8AFF-A586-0921D5BCC131}"/>
              </a:ext>
            </a:extLst>
          </p:cNvPr>
          <p:cNvSpPr txBox="1"/>
          <p:nvPr/>
        </p:nvSpPr>
        <p:spPr>
          <a:xfrm>
            <a:off x="5151000" y="729000"/>
            <a:ext cx="589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7C387688-E02A-CAB9-3DD0-C7329EE610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DBD7F2FE-9B2F-394E-5969-CC83A791CCB7}"/>
              </a:ext>
            </a:extLst>
          </p:cNvPr>
          <p:cNvSpPr/>
          <p:nvPr userDrawn="1"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4266F65-1432-1119-9726-E69ABE17E05B}"/>
              </a:ext>
            </a:extLst>
          </p:cNvPr>
          <p:cNvSpPr/>
          <p:nvPr userDrawn="1"/>
        </p:nvSpPr>
        <p:spPr>
          <a:xfrm>
            <a:off x="8931000" y="819000"/>
            <a:ext cx="2115000" cy="49477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727A6D0D-0E6D-39E2-C985-324CEC758B37}"/>
              </a:ext>
            </a:extLst>
          </p:cNvPr>
          <p:cNvCxnSpPr>
            <a:cxnSpLocks/>
          </p:cNvCxnSpPr>
          <p:nvPr userDrawn="1"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az 6">
            <a:extLst>
              <a:ext uri="{FF2B5EF4-FFF2-40B4-BE49-F238E27FC236}">
                <a16:creationId xmlns:a16="http://schemas.microsoft.com/office/drawing/2014/main" id="{0239E880-3C96-A6CB-BF97-7715D697AD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26305375-4167-D3C8-959C-75140EF5D600}"/>
              </a:ext>
            </a:extLst>
          </p:cNvPr>
          <p:cNvSpPr txBox="1"/>
          <p:nvPr userDrawn="1"/>
        </p:nvSpPr>
        <p:spPr>
          <a:xfrm>
            <a:off x="5151000" y="729000"/>
            <a:ext cx="6057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</p:spTree>
    <p:extLst>
      <p:ext uri="{BB962C8B-B14F-4D97-AF65-F5344CB8AC3E}">
        <p14:creationId xmlns:p14="http://schemas.microsoft.com/office/powerpoint/2010/main" val="315034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sty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78EE89-A13D-DD75-42FD-A099BAC77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5AFC5D3B-DF35-0425-2854-7D872E06E4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2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1435966-3669-6217-E6FB-9F299F2EA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F2D74F97-F4C3-6F69-9CF5-003A81D5B8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101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AB0F5E9E-9AF4-BD7C-1847-16F384A881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2E2F499E-562F-EFEF-26F0-9D4D989D7FAF}"/>
              </a:ext>
            </a:extLst>
          </p:cNvPr>
          <p:cNvSpPr/>
          <p:nvPr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5A80721-5CAA-DACC-7046-2F7AB376D8F3}"/>
              </a:ext>
            </a:extLst>
          </p:cNvPr>
          <p:cNvSpPr/>
          <p:nvPr/>
        </p:nvSpPr>
        <p:spPr>
          <a:xfrm>
            <a:off x="8958966" y="818999"/>
            <a:ext cx="2069680" cy="494776"/>
          </a:xfrm>
          <a:prstGeom prst="rect">
            <a:avLst/>
          </a:prstGeom>
          <a:noFill/>
          <a:ln w="28575">
            <a:solidFill>
              <a:srgbClr val="26AC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CEE5E807-9868-38EE-390A-D64BB98E44EE}"/>
              </a:ext>
            </a:extLst>
          </p:cNvPr>
          <p:cNvCxnSpPr>
            <a:cxnSpLocks/>
          </p:cNvCxnSpPr>
          <p:nvPr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ekstu 21">
            <a:extLst>
              <a:ext uri="{FF2B5EF4-FFF2-40B4-BE49-F238E27FC236}">
                <a16:creationId xmlns:a16="http://schemas.microsoft.com/office/drawing/2014/main" id="{335100D9-97F1-5DD6-ECB5-30295264ED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650" y="2889250"/>
            <a:ext cx="3149600" cy="9001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dirty="0"/>
              <a:t>Imię i nazwisko</a:t>
            </a:r>
          </a:p>
          <a:p>
            <a:pPr lvl="0"/>
            <a:r>
              <a:rPr lang="pl-PL" dirty="0"/>
              <a:t>Imię i nazwisko</a:t>
            </a:r>
          </a:p>
        </p:txBody>
      </p:sp>
      <p:sp>
        <p:nvSpPr>
          <p:cNvPr id="24" name="Symbol zastępczy tekstu 23">
            <a:extLst>
              <a:ext uri="{FF2B5EF4-FFF2-40B4-BE49-F238E27FC236}">
                <a16:creationId xmlns:a16="http://schemas.microsoft.com/office/drawing/2014/main" id="{8F64D63E-9C48-6CDF-8A49-289D3F0811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003" y="2708275"/>
            <a:ext cx="3509772" cy="116998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Tutaj wpisz tytuł prezentacji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EA8DFCA-AEE6-C168-95E0-203040F90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E1BF2E9-4DA7-8AFF-A586-0921D5BCC131}"/>
              </a:ext>
            </a:extLst>
          </p:cNvPr>
          <p:cNvSpPr txBox="1"/>
          <p:nvPr/>
        </p:nvSpPr>
        <p:spPr>
          <a:xfrm>
            <a:off x="5151000" y="729000"/>
            <a:ext cx="589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557BC070-EDBD-122F-48FF-BEF40D6469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182E5DEF-A009-5764-25AC-FBAF9F7A3461}"/>
              </a:ext>
            </a:extLst>
          </p:cNvPr>
          <p:cNvSpPr/>
          <p:nvPr userDrawn="1"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8BB22F1-8058-5739-2CDE-FB798D4EE51C}"/>
              </a:ext>
            </a:extLst>
          </p:cNvPr>
          <p:cNvSpPr/>
          <p:nvPr userDrawn="1"/>
        </p:nvSpPr>
        <p:spPr>
          <a:xfrm>
            <a:off x="8931000" y="819000"/>
            <a:ext cx="2115000" cy="49477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67A42099-4BF5-0589-90D0-D9AB2BCAA45D}"/>
              </a:ext>
            </a:extLst>
          </p:cNvPr>
          <p:cNvCxnSpPr>
            <a:cxnSpLocks/>
          </p:cNvCxnSpPr>
          <p:nvPr userDrawn="1"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Obraz 6">
            <a:extLst>
              <a:ext uri="{FF2B5EF4-FFF2-40B4-BE49-F238E27FC236}">
                <a16:creationId xmlns:a16="http://schemas.microsoft.com/office/drawing/2014/main" id="{4413B06E-8911-22EC-8C5C-B2A65F9C95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6D09B8A8-619F-B73D-DA70-AC256BD3C690}"/>
              </a:ext>
            </a:extLst>
          </p:cNvPr>
          <p:cNvSpPr txBox="1"/>
          <p:nvPr userDrawn="1"/>
        </p:nvSpPr>
        <p:spPr>
          <a:xfrm>
            <a:off x="5151000" y="729000"/>
            <a:ext cx="6057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</p:spTree>
    <p:extLst>
      <p:ext uri="{BB962C8B-B14F-4D97-AF65-F5344CB8AC3E}">
        <p14:creationId xmlns:p14="http://schemas.microsoft.com/office/powerpoint/2010/main" val="502108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sty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78EE89-A13D-DD75-42FD-A099BAC77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831133F9-AA67-A0E5-1B88-A75A145741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391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1435966-3669-6217-E6FB-9F299F2EA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9F1FE3B1-BEBF-C41D-6847-8D4AE81736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67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Symbol zastępczy tekstu 11">
            <a:extLst>
              <a:ext uri="{FF2B5EF4-FFF2-40B4-BE49-F238E27FC236}">
                <a16:creationId xmlns:a16="http://schemas.microsoft.com/office/drawing/2014/main" id="{CF77539F-F54C-E858-1370-C5E60AB058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388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4220485-685A-0534-9EC0-5BC7FDFB8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7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39B2C62B-3615-CC45-0905-DCF2ED521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FCA5A56-0ECB-EF87-D4F7-C56CDA902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2A8D5ECD-F253-9EAC-A1D3-54749E17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554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4" name="Symbol zastępczy obrazu 9">
            <a:extLst>
              <a:ext uri="{FF2B5EF4-FFF2-40B4-BE49-F238E27FC236}">
                <a16:creationId xmlns:a16="http://schemas.microsoft.com/office/drawing/2014/main" id="{8FC11538-5EC5-6AF2-0F01-6F12558841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0263" y="1718999"/>
            <a:ext cx="10529733" cy="3690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D8A95F3-AFD3-B102-0BF1-69EA8EEDC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ED6D4429-34CC-967C-0979-C43BBF5C12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4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E5047BBF-10AE-C141-F199-A35350D2F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508561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0297C69-FE8A-05A1-2911-6CF00EFDD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3562B885-0C19-311E-B192-B003CC7FA2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69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2C1F327-7318-9481-0663-829D91144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F1B985EE-D229-BB40-7B39-754F73D78B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475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F6B1E52-9E38-D0AE-7BDB-3883455C0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B6C5D2B5-9070-54F4-1182-A03C07B671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825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1D386E2-DF54-C21C-02BB-6217722DA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39A8DBC-1B65-19EC-7A70-BAB8B75D39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542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9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DE07155-974F-63CC-53A3-D498D5572A02}"/>
              </a:ext>
            </a:extLst>
          </p:cNvPr>
          <p:cNvSpPr/>
          <p:nvPr/>
        </p:nvSpPr>
        <p:spPr>
          <a:xfrm>
            <a:off x="4156632" y="4464001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/>
        </p:nvSpPr>
        <p:spPr>
          <a:xfrm>
            <a:off x="4155894" y="3278704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886F88F-176B-8DA1-56B4-D3E1AE00DF11}"/>
              </a:ext>
            </a:extLst>
          </p:cNvPr>
          <p:cNvSpPr/>
          <p:nvPr/>
        </p:nvSpPr>
        <p:spPr>
          <a:xfrm>
            <a:off x="4155894" y="2094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/>
        </p:nvSpPr>
        <p:spPr>
          <a:xfrm>
            <a:off x="7941369" y="90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F694DEE-834A-77DB-1C6F-CB8C4E12E833}"/>
              </a:ext>
            </a:extLst>
          </p:cNvPr>
          <p:cNvSpPr/>
          <p:nvPr/>
        </p:nvSpPr>
        <p:spPr>
          <a:xfrm>
            <a:off x="7941738" y="4464001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/>
        </p:nvSpPr>
        <p:spPr>
          <a:xfrm>
            <a:off x="7941000" y="327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543CCDE6-B5B6-E069-BC33-DB027FFAB2FF}"/>
              </a:ext>
            </a:extLst>
          </p:cNvPr>
          <p:cNvSpPr/>
          <p:nvPr/>
        </p:nvSpPr>
        <p:spPr>
          <a:xfrm>
            <a:off x="7941000" y="2094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6" name="Symbol zastępczy tekstu 24">
            <a:extLst>
              <a:ext uri="{FF2B5EF4-FFF2-40B4-BE49-F238E27FC236}">
                <a16:creationId xmlns:a16="http://schemas.microsoft.com/office/drawing/2014/main" id="{F81A4EF8-AA34-A364-D938-4BBB6BC65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8128" y="2251381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8" name="Symbol zastępczy tekstu 24">
            <a:extLst>
              <a:ext uri="{FF2B5EF4-FFF2-40B4-BE49-F238E27FC236}">
                <a16:creationId xmlns:a16="http://schemas.microsoft.com/office/drawing/2014/main" id="{3678AF1F-7655-D436-C06C-CCA90A12D8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8128" y="4632519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0" name="Symbol zastępczy tekstu 24">
            <a:extLst>
              <a:ext uri="{FF2B5EF4-FFF2-40B4-BE49-F238E27FC236}">
                <a16:creationId xmlns:a16="http://schemas.microsoft.com/office/drawing/2014/main" id="{28441739-03B1-7179-0D15-CB39D7BE6E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76000" y="2251381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2" name="Symbol zastępczy tekstu 24">
            <a:extLst>
              <a:ext uri="{FF2B5EF4-FFF2-40B4-BE49-F238E27FC236}">
                <a16:creationId xmlns:a16="http://schemas.microsoft.com/office/drawing/2014/main" id="{6F73D159-FE04-6441-3C68-DD0A5F204A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6000" y="4632519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CF0BF07-0418-77DF-C79A-5FC09370B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934A29C6-5242-2486-3791-93120F956832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B667A0E-A521-3EEF-9870-04B6CC8FD2CE}"/>
              </a:ext>
            </a:extLst>
          </p:cNvPr>
          <p:cNvSpPr/>
          <p:nvPr userDrawn="1"/>
        </p:nvSpPr>
        <p:spPr>
          <a:xfrm>
            <a:off x="4156632" y="4464001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F501ADD-B41C-05E6-9D6D-7AAF0C75E1FA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607B178-0FC5-8FBA-B780-B1C785CF2DA7}"/>
              </a:ext>
            </a:extLst>
          </p:cNvPr>
          <p:cNvSpPr/>
          <p:nvPr userDrawn="1"/>
        </p:nvSpPr>
        <p:spPr>
          <a:xfrm>
            <a:off x="4155894" y="2094000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AF082449-0E71-A0B3-5564-B10EFABE75B3}"/>
              </a:ext>
            </a:extLst>
          </p:cNvPr>
          <p:cNvSpPr/>
          <p:nvPr userDrawn="1"/>
        </p:nvSpPr>
        <p:spPr>
          <a:xfrm>
            <a:off x="7941369" y="909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DEA45B7A-6EB2-EA5F-870F-DD27F90DA534}"/>
              </a:ext>
            </a:extLst>
          </p:cNvPr>
          <p:cNvSpPr/>
          <p:nvPr userDrawn="1"/>
        </p:nvSpPr>
        <p:spPr>
          <a:xfrm>
            <a:off x="7941738" y="4464001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29EE01BF-264A-A79E-ECAD-60AEB2CCBE2B}"/>
              </a:ext>
            </a:extLst>
          </p:cNvPr>
          <p:cNvSpPr/>
          <p:nvPr userDrawn="1"/>
        </p:nvSpPr>
        <p:spPr>
          <a:xfrm>
            <a:off x="7941000" y="3279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88946362-3C01-42AC-8C6D-35BF4CCBB772}"/>
              </a:ext>
            </a:extLst>
          </p:cNvPr>
          <p:cNvSpPr/>
          <p:nvPr userDrawn="1"/>
        </p:nvSpPr>
        <p:spPr>
          <a:xfrm>
            <a:off x="7941000" y="2094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CE3D0BDF-98D0-DA69-5E57-46188215A4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53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FDE10D4-929D-15CF-37F8-5AD211E82662}"/>
              </a:ext>
            </a:extLst>
          </p:cNvPr>
          <p:cNvSpPr/>
          <p:nvPr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70D929D2-69CD-A31D-A923-AC26F0D257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7759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501E29D-E1A3-8D4C-BD11-747E17970A0B}"/>
              </a:ext>
            </a:extLst>
          </p:cNvPr>
          <p:cNvSpPr/>
          <p:nvPr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Symbol zastępczy tekstu 24">
            <a:extLst>
              <a:ext uri="{FF2B5EF4-FFF2-40B4-BE49-F238E27FC236}">
                <a16:creationId xmlns:a16="http://schemas.microsoft.com/office/drawing/2014/main" id="{5BBF04C3-3812-A99C-A780-216B6315A7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7759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3DB4BFB1-09DA-A496-DA88-DD54F41CBF67}"/>
              </a:ext>
            </a:extLst>
          </p:cNvPr>
          <p:cNvSpPr/>
          <p:nvPr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359E8E0B-1661-C848-43E3-93449E23F6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9361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AAC7DECF-F125-13BF-8D63-3BA610905659}"/>
              </a:ext>
            </a:extLst>
          </p:cNvPr>
          <p:cNvSpPr/>
          <p:nvPr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0" name="Symbol zastępczy tekstu 24">
            <a:extLst>
              <a:ext uri="{FF2B5EF4-FFF2-40B4-BE49-F238E27FC236}">
                <a16:creationId xmlns:a16="http://schemas.microsoft.com/office/drawing/2014/main" id="{AD215121-F5BD-BA05-1E82-2A24462F017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79361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8BA9352-0645-B586-2AE6-4BA3463B6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E5E52F93-11DB-B0A4-7B55-483DBFDE0E71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71AD8891-76D5-8FFC-7CFA-8F3D4556C0FF}"/>
              </a:ext>
            </a:extLst>
          </p:cNvPr>
          <p:cNvSpPr/>
          <p:nvPr userDrawn="1"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1ED73924-EDF3-8BE6-BD50-DEFA8F1DEBAE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2E32811D-A9E4-2FCC-4B9E-055DA662CFA4}"/>
              </a:ext>
            </a:extLst>
          </p:cNvPr>
          <p:cNvSpPr/>
          <p:nvPr userDrawn="1"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EC2940E9-8B7D-6A87-7199-E1140F5A2E07}"/>
              </a:ext>
            </a:extLst>
          </p:cNvPr>
          <p:cNvSpPr/>
          <p:nvPr userDrawn="1"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33BD8D26-1C66-56DE-C6F7-A86981F61143}"/>
              </a:ext>
            </a:extLst>
          </p:cNvPr>
          <p:cNvSpPr/>
          <p:nvPr userDrawn="1"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3AA4487F-9BF6-F158-7E84-7D32F085F465}"/>
              </a:ext>
            </a:extLst>
          </p:cNvPr>
          <p:cNvSpPr/>
          <p:nvPr userDrawn="1"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A4FD97A9-6F5F-76CC-1CE6-A2E2545BEF83}"/>
              </a:ext>
            </a:extLst>
          </p:cNvPr>
          <p:cNvSpPr/>
          <p:nvPr userDrawn="1"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7298A8AD-BFC3-B357-B17A-F064E5E808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66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8999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/>
        </p:nvSpPr>
        <p:spPr>
          <a:xfrm>
            <a:off x="4155894" y="3278703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/>
        </p:nvSpPr>
        <p:spPr>
          <a:xfrm>
            <a:off x="7941369" y="909000"/>
            <a:ext cx="3419632" cy="21294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/>
        </p:nvSpPr>
        <p:spPr>
          <a:xfrm>
            <a:off x="7941000" y="3279000"/>
            <a:ext cx="3419632" cy="21291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7573D8C-8762-4ADF-27A0-7BECBB8AF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7B18EF07-64D7-2551-E36F-DB04A3C129CF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3A02CF04-8FFE-2852-3B3B-73847305496B}"/>
              </a:ext>
            </a:extLst>
          </p:cNvPr>
          <p:cNvSpPr/>
          <p:nvPr userDrawn="1"/>
        </p:nvSpPr>
        <p:spPr>
          <a:xfrm>
            <a:off x="4155894" y="3278703"/>
            <a:ext cx="3560106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E37CB40-F77E-3D2D-464E-ED6D61F6D625}"/>
              </a:ext>
            </a:extLst>
          </p:cNvPr>
          <p:cNvSpPr/>
          <p:nvPr userDrawn="1"/>
        </p:nvSpPr>
        <p:spPr>
          <a:xfrm>
            <a:off x="7941369" y="909000"/>
            <a:ext cx="3419632" cy="21294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96032FA-0949-CB64-D6FC-4A0813A252A5}"/>
              </a:ext>
            </a:extLst>
          </p:cNvPr>
          <p:cNvSpPr/>
          <p:nvPr userDrawn="1"/>
        </p:nvSpPr>
        <p:spPr>
          <a:xfrm>
            <a:off x="7941000" y="3279000"/>
            <a:ext cx="3419632" cy="2129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226FE958-3F94-C6DF-48FF-5D9A960F0B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04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7"/>
            <a:ext cx="3195638" cy="181553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181553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45400F1-286A-83C1-5907-1314F04BE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20DC119C-CD6F-0E70-E6CA-8527B3CF7B9F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1A1F207-1B38-443B-E8AC-E60E0D94CB35}"/>
              </a:ext>
            </a:extLst>
          </p:cNvPr>
          <p:cNvSpPr/>
          <p:nvPr userDrawn="1"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ABBBEFBC-0CB9-F0F3-047B-55D0C2889B8A}"/>
              </a:ext>
            </a:extLst>
          </p:cNvPr>
          <p:cNvSpPr/>
          <p:nvPr userDrawn="1"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5FFD7C4-ABD0-FB2D-3DBF-6FAEA990B195}"/>
              </a:ext>
            </a:extLst>
          </p:cNvPr>
          <p:cNvSpPr/>
          <p:nvPr userDrawn="1"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A50FF33E-2094-0D35-1A8F-3D45267EB1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990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/>
        </p:nvSpPr>
        <p:spPr>
          <a:xfrm>
            <a:off x="830261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/>
        </p:nvSpPr>
        <p:spPr>
          <a:xfrm>
            <a:off x="4430630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/>
        </p:nvSpPr>
        <p:spPr>
          <a:xfrm>
            <a:off x="8030999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B1DC43B-DAA0-C4C2-D931-5BF6D11D3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6F0F461E-519B-D65B-5899-ACE8389BB8A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2AD488DD-9C7F-8B3F-74F8-B7C65C6F5CD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256EFB9F-6B0B-0A01-D04E-2F922E533C7B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061BCC0-8E45-B425-4433-0DBA5788E3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557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6D307A0-5D13-9EAC-EB0C-8AF352D94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6FAFE827-8FCF-FEE3-459E-2205B3ADCBC1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7AC488A-8CD4-C136-716D-6E621C7E907C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D443613-F469-ED33-B88E-1F2455C29B9D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B427933E-FB9A-3674-DCCE-26B57CA7AC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51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6013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720000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A7813B27-F45A-81A8-61AE-F4E238428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7200001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9B63C74-B1FD-0CC3-D0C6-F8318B5FA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08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2" name="Symbol zastępczy wykresu 10">
            <a:extLst>
              <a:ext uri="{FF2B5EF4-FFF2-40B4-BE49-F238E27FC236}">
                <a16:creationId xmlns:a16="http://schemas.microsoft.com/office/drawing/2014/main" id="{1C31854E-24CD-7530-25E7-1A1AD98B77D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wykres</a:t>
            </a:r>
            <a:endParaRPr lang="pl-PL" dirty="0"/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6A70520-195B-A6BA-F32D-740923BDE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D2AC79D-C1FB-9886-82F1-8E0D9EDE43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8517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8" name="Symbol zastępczy tabeli 6">
            <a:extLst>
              <a:ext uri="{FF2B5EF4-FFF2-40B4-BE49-F238E27FC236}">
                <a16:creationId xmlns:a16="http://schemas.microsoft.com/office/drawing/2014/main" id="{7C457B2A-DE08-99C2-023A-B410425D2DD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tabelę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7B6D2B0-1D23-8366-B686-82CEA8F59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DCE50EE-C1DD-6C7B-A6B9-47C874A146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355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39B2C62B-3615-CC45-0905-DCF2ED521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FCA5A56-0ECB-EF87-D4F7-C56CDA902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89EDF2FF-0D15-BB0E-AF57-A20A3F2CF3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010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4" name="Symbol zastępczy obrazu 9">
            <a:extLst>
              <a:ext uri="{FF2B5EF4-FFF2-40B4-BE49-F238E27FC236}">
                <a16:creationId xmlns:a16="http://schemas.microsoft.com/office/drawing/2014/main" id="{8FC11538-5EC5-6AF2-0F01-6F12558841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0263" y="1718999"/>
            <a:ext cx="10529733" cy="3690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D8A95F3-AFD3-B102-0BF1-69EA8EEDC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2DAE1133-A5E5-8102-E78D-5D36587D7C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542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E5047BBF-10AE-C141-F199-A35350D2F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508561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0297C69-FE8A-05A1-2911-6CF00EFDD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BAC22DC4-930E-C878-8DD8-E6E2912EEA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698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2C1F327-7318-9481-0663-829D91144F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7991122B-7E63-9E87-9E65-6AEE245295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9764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F6B1E52-9E38-D0AE-7BDB-3883455C04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D0D8FFAD-19D6-D362-5BD5-66FB149F4E5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638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1D386E2-DF54-C21C-02BB-6217722DAC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F1492A5-20A1-5B29-2429-7F743227EF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1635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9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DE07155-974F-63CC-53A3-D498D5572A02}"/>
              </a:ext>
            </a:extLst>
          </p:cNvPr>
          <p:cNvSpPr/>
          <p:nvPr/>
        </p:nvSpPr>
        <p:spPr>
          <a:xfrm>
            <a:off x="4156632" y="4464001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/>
        </p:nvSpPr>
        <p:spPr>
          <a:xfrm>
            <a:off x="4155894" y="3278704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886F88F-176B-8DA1-56B4-D3E1AE00DF11}"/>
              </a:ext>
            </a:extLst>
          </p:cNvPr>
          <p:cNvSpPr/>
          <p:nvPr/>
        </p:nvSpPr>
        <p:spPr>
          <a:xfrm>
            <a:off x="4155894" y="2094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/>
        </p:nvSpPr>
        <p:spPr>
          <a:xfrm>
            <a:off x="7941369" y="90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F694DEE-834A-77DB-1C6F-CB8C4E12E833}"/>
              </a:ext>
            </a:extLst>
          </p:cNvPr>
          <p:cNvSpPr/>
          <p:nvPr/>
        </p:nvSpPr>
        <p:spPr>
          <a:xfrm>
            <a:off x="7941738" y="4464001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/>
        </p:nvSpPr>
        <p:spPr>
          <a:xfrm>
            <a:off x="7941000" y="327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543CCDE6-B5B6-E069-BC33-DB027FFAB2FF}"/>
              </a:ext>
            </a:extLst>
          </p:cNvPr>
          <p:cNvSpPr/>
          <p:nvPr/>
        </p:nvSpPr>
        <p:spPr>
          <a:xfrm>
            <a:off x="7941000" y="2094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6" name="Symbol zastępczy tekstu 24">
            <a:extLst>
              <a:ext uri="{FF2B5EF4-FFF2-40B4-BE49-F238E27FC236}">
                <a16:creationId xmlns:a16="http://schemas.microsoft.com/office/drawing/2014/main" id="{F81A4EF8-AA34-A364-D938-4BBB6BC65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8128" y="2251381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8" name="Symbol zastępczy tekstu 24">
            <a:extLst>
              <a:ext uri="{FF2B5EF4-FFF2-40B4-BE49-F238E27FC236}">
                <a16:creationId xmlns:a16="http://schemas.microsoft.com/office/drawing/2014/main" id="{3678AF1F-7655-D436-C06C-CCA90A12D8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8128" y="4632519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0" name="Symbol zastępczy tekstu 24">
            <a:extLst>
              <a:ext uri="{FF2B5EF4-FFF2-40B4-BE49-F238E27FC236}">
                <a16:creationId xmlns:a16="http://schemas.microsoft.com/office/drawing/2014/main" id="{28441739-03B1-7179-0D15-CB39D7BE6E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76000" y="2251381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2" name="Symbol zastępczy tekstu 24">
            <a:extLst>
              <a:ext uri="{FF2B5EF4-FFF2-40B4-BE49-F238E27FC236}">
                <a16:creationId xmlns:a16="http://schemas.microsoft.com/office/drawing/2014/main" id="{6F73D159-FE04-6441-3C68-DD0A5F204A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6000" y="4632519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CF0BF07-0418-77DF-C79A-5FC09370B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B9542A89-85BC-6AA7-E05C-4DFEBF311894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4A65F18-CC8B-0DDC-1A44-5673E0F5E2F9}"/>
              </a:ext>
            </a:extLst>
          </p:cNvPr>
          <p:cNvSpPr/>
          <p:nvPr userDrawn="1"/>
        </p:nvSpPr>
        <p:spPr>
          <a:xfrm>
            <a:off x="4156632" y="4464001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37FFD8DB-83F0-9D4C-59EF-71E1965ADA08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1F9D1270-5405-0FAA-4DBE-A24D779FDDA0}"/>
              </a:ext>
            </a:extLst>
          </p:cNvPr>
          <p:cNvSpPr/>
          <p:nvPr userDrawn="1"/>
        </p:nvSpPr>
        <p:spPr>
          <a:xfrm>
            <a:off x="4155894" y="2094000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1C866C25-90A2-BDA8-760A-08F0636099BE}"/>
              </a:ext>
            </a:extLst>
          </p:cNvPr>
          <p:cNvSpPr/>
          <p:nvPr userDrawn="1"/>
        </p:nvSpPr>
        <p:spPr>
          <a:xfrm>
            <a:off x="7941369" y="909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23DC1504-B405-CC20-D10C-1FFF96966D67}"/>
              </a:ext>
            </a:extLst>
          </p:cNvPr>
          <p:cNvSpPr/>
          <p:nvPr userDrawn="1"/>
        </p:nvSpPr>
        <p:spPr>
          <a:xfrm>
            <a:off x="7941738" y="4464001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6A15252-3AF6-5334-F57C-12675AE805ED}"/>
              </a:ext>
            </a:extLst>
          </p:cNvPr>
          <p:cNvSpPr/>
          <p:nvPr userDrawn="1"/>
        </p:nvSpPr>
        <p:spPr>
          <a:xfrm>
            <a:off x="7941000" y="3279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6AFFD8BA-2C27-9C94-CAA8-712AD05A13E5}"/>
              </a:ext>
            </a:extLst>
          </p:cNvPr>
          <p:cNvSpPr/>
          <p:nvPr userDrawn="1"/>
        </p:nvSpPr>
        <p:spPr>
          <a:xfrm>
            <a:off x="7941000" y="2094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80926633-C900-5C8E-C362-23F3C998C3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291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FDE10D4-929D-15CF-37F8-5AD211E82662}"/>
              </a:ext>
            </a:extLst>
          </p:cNvPr>
          <p:cNvSpPr/>
          <p:nvPr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70D929D2-69CD-A31D-A923-AC26F0D257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7759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501E29D-E1A3-8D4C-BD11-747E17970A0B}"/>
              </a:ext>
            </a:extLst>
          </p:cNvPr>
          <p:cNvSpPr/>
          <p:nvPr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Symbol zastępczy tekstu 24">
            <a:extLst>
              <a:ext uri="{FF2B5EF4-FFF2-40B4-BE49-F238E27FC236}">
                <a16:creationId xmlns:a16="http://schemas.microsoft.com/office/drawing/2014/main" id="{5BBF04C3-3812-A99C-A780-216B6315A7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7759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3DB4BFB1-09DA-A496-DA88-DD54F41CBF67}"/>
              </a:ext>
            </a:extLst>
          </p:cNvPr>
          <p:cNvSpPr/>
          <p:nvPr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359E8E0B-1661-C848-43E3-93449E23F6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9361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AAC7DECF-F125-13BF-8D63-3BA610905659}"/>
              </a:ext>
            </a:extLst>
          </p:cNvPr>
          <p:cNvSpPr/>
          <p:nvPr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0" name="Symbol zastępczy tekstu 24">
            <a:extLst>
              <a:ext uri="{FF2B5EF4-FFF2-40B4-BE49-F238E27FC236}">
                <a16:creationId xmlns:a16="http://schemas.microsoft.com/office/drawing/2014/main" id="{AD215121-F5BD-BA05-1E82-2A24462F017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79361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8BA9352-0645-B586-2AE6-4BA3463B6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7527AD9C-A023-B3C7-CAA4-E48208FEC261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B3D58DAD-5772-188D-C2DB-53CA0CFA6015}"/>
              </a:ext>
            </a:extLst>
          </p:cNvPr>
          <p:cNvSpPr/>
          <p:nvPr userDrawn="1"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7B1FB1AD-FAEF-32F7-CD7B-B08ED6127087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F7E56326-DB12-53E5-3477-82C24FFFF32C}"/>
              </a:ext>
            </a:extLst>
          </p:cNvPr>
          <p:cNvSpPr/>
          <p:nvPr userDrawn="1"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CB222149-A2F3-BF9C-BA01-77DA6479F7F8}"/>
              </a:ext>
            </a:extLst>
          </p:cNvPr>
          <p:cNvSpPr/>
          <p:nvPr userDrawn="1"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FB489013-35B3-366C-F8B1-4D4B8DEC91E5}"/>
              </a:ext>
            </a:extLst>
          </p:cNvPr>
          <p:cNvSpPr/>
          <p:nvPr userDrawn="1"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1AF7627A-47F4-2A2B-83BA-CB069E8FD234}"/>
              </a:ext>
            </a:extLst>
          </p:cNvPr>
          <p:cNvSpPr/>
          <p:nvPr userDrawn="1"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CFDCF6C1-5CC5-8216-2CFC-92A50F8EE56C}"/>
              </a:ext>
            </a:extLst>
          </p:cNvPr>
          <p:cNvSpPr/>
          <p:nvPr userDrawn="1"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D171A8B0-626B-0AE2-59CB-55C4686A261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1907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8999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/>
        </p:nvSpPr>
        <p:spPr>
          <a:xfrm>
            <a:off x="4155894" y="3278703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/>
        </p:nvSpPr>
        <p:spPr>
          <a:xfrm>
            <a:off x="7941369" y="909000"/>
            <a:ext cx="3419632" cy="21294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/>
        </p:nvSpPr>
        <p:spPr>
          <a:xfrm>
            <a:off x="7941000" y="3279000"/>
            <a:ext cx="3419632" cy="21291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7573D8C-8762-4ADF-27A0-7BECBB8AF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8564C398-0BA3-2F09-AE1C-986EE59A4E08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7AB3981B-428B-E721-9513-814DB9DEA6A4}"/>
              </a:ext>
            </a:extLst>
          </p:cNvPr>
          <p:cNvSpPr/>
          <p:nvPr userDrawn="1"/>
        </p:nvSpPr>
        <p:spPr>
          <a:xfrm>
            <a:off x="4155894" y="3278703"/>
            <a:ext cx="3560106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F7A54292-5BB1-8282-18BF-A8E53C540857}"/>
              </a:ext>
            </a:extLst>
          </p:cNvPr>
          <p:cNvSpPr/>
          <p:nvPr userDrawn="1"/>
        </p:nvSpPr>
        <p:spPr>
          <a:xfrm>
            <a:off x="7941369" y="909000"/>
            <a:ext cx="3419632" cy="21294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B3AD223F-ADF8-BFC5-1EEE-C16BAE7A7C20}"/>
              </a:ext>
            </a:extLst>
          </p:cNvPr>
          <p:cNvSpPr/>
          <p:nvPr userDrawn="1"/>
        </p:nvSpPr>
        <p:spPr>
          <a:xfrm>
            <a:off x="7941000" y="3279000"/>
            <a:ext cx="3419632" cy="2129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F0FC879C-CF5F-F36F-3AA2-99EAF2EFF2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4094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7"/>
            <a:ext cx="3195638" cy="181553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181553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45400F1-286A-83C1-5907-1314F04BE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19095E98-8AA4-4791-BC4C-9E1787EE5040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D3CDF8D-67FD-3355-49D1-38C04ED15EC5}"/>
              </a:ext>
            </a:extLst>
          </p:cNvPr>
          <p:cNvSpPr/>
          <p:nvPr userDrawn="1"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3FD89FD4-F9B7-252F-DACC-3100D91B4447}"/>
              </a:ext>
            </a:extLst>
          </p:cNvPr>
          <p:cNvSpPr/>
          <p:nvPr userDrawn="1"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BB3CE0E3-ECB4-3216-EC0A-ADE504FC2273}"/>
              </a:ext>
            </a:extLst>
          </p:cNvPr>
          <p:cNvSpPr/>
          <p:nvPr userDrawn="1"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26C76D9D-17E9-FE55-0B73-0DFDF709B9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14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/>
        </p:nvSpPr>
        <p:spPr>
          <a:xfrm>
            <a:off x="830261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/>
        </p:nvSpPr>
        <p:spPr>
          <a:xfrm>
            <a:off x="4430630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/>
        </p:nvSpPr>
        <p:spPr>
          <a:xfrm>
            <a:off x="8030999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B1DC43B-DAA0-C4C2-D931-5BF6D11D3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95A968DE-55F3-DCEF-153B-E24ECCCD6EA9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18D21A7-15A4-5419-A168-FB64B5C68EA7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69AA5463-4118-64C2-6122-57B854023A81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095780-1FE9-0D2E-9C6D-89B66DFD6D9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527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6D307A0-5D13-9EAC-EB0C-8AF352D94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0028F753-46AF-75CF-DDF3-A5FE27A7ACA2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C8ACBA2-5B52-F3EE-BC88-CD4B55F39C83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F19B4921-D007-DE21-963F-E21F1A397E81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C1E7C730-40DD-5FD7-02FE-417F1D7BC04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2418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6013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720000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A7813B27-F45A-81A8-61AE-F4E238428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7200001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3613E05-34E5-CFC9-21A1-0AEAB8A70C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001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2" name="Symbol zastępczy wykresu 10">
            <a:extLst>
              <a:ext uri="{FF2B5EF4-FFF2-40B4-BE49-F238E27FC236}">
                <a16:creationId xmlns:a16="http://schemas.microsoft.com/office/drawing/2014/main" id="{1C31854E-24CD-7530-25E7-1A1AD98B77D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wykres</a:t>
            </a:r>
            <a:endParaRPr lang="pl-PL" dirty="0"/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6A70520-195B-A6BA-F32D-740923BDE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21EA01B0-8153-2930-EE02-BDCD49CB7D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980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8" name="Symbol zastępczy tabeli 6">
            <a:extLst>
              <a:ext uri="{FF2B5EF4-FFF2-40B4-BE49-F238E27FC236}">
                <a16:creationId xmlns:a16="http://schemas.microsoft.com/office/drawing/2014/main" id="{7C457B2A-DE08-99C2-023A-B410425D2DD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tabelę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7B6D2B0-1D23-8366-B686-82CEA8F59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835B2691-2F77-477C-93AF-9E86135D25F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677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AB0F5E9E-9AF4-BD7C-1847-16F384A881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2E2F499E-562F-EFEF-26F0-9D4D989D7FAF}"/>
              </a:ext>
            </a:extLst>
          </p:cNvPr>
          <p:cNvSpPr/>
          <p:nvPr userDrawn="1"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5A80721-5CAA-DACC-7046-2F7AB376D8F3}"/>
              </a:ext>
            </a:extLst>
          </p:cNvPr>
          <p:cNvSpPr/>
          <p:nvPr userDrawn="1"/>
        </p:nvSpPr>
        <p:spPr>
          <a:xfrm>
            <a:off x="8931000" y="819000"/>
            <a:ext cx="2115000" cy="49477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CEE5E807-9868-38EE-390A-D64BB98E44EE}"/>
              </a:ext>
            </a:extLst>
          </p:cNvPr>
          <p:cNvCxnSpPr>
            <a:cxnSpLocks/>
          </p:cNvCxnSpPr>
          <p:nvPr userDrawn="1"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ekstu 21">
            <a:extLst>
              <a:ext uri="{FF2B5EF4-FFF2-40B4-BE49-F238E27FC236}">
                <a16:creationId xmlns:a16="http://schemas.microsoft.com/office/drawing/2014/main" id="{335100D9-97F1-5DD6-ECB5-30295264ED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650" y="2889250"/>
            <a:ext cx="3149600" cy="9001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Imię i nazwisko</a:t>
            </a:r>
          </a:p>
          <a:p>
            <a:pPr lvl="0"/>
            <a:r>
              <a:rPr lang="pl-PL"/>
              <a:t>Imię i nazwisko</a:t>
            </a:r>
          </a:p>
        </p:txBody>
      </p:sp>
      <p:sp>
        <p:nvSpPr>
          <p:cNvPr id="24" name="Symbol zastępczy tekstu 23">
            <a:extLst>
              <a:ext uri="{FF2B5EF4-FFF2-40B4-BE49-F238E27FC236}">
                <a16:creationId xmlns:a16="http://schemas.microsoft.com/office/drawing/2014/main" id="{8F64D63E-9C48-6CDF-8A49-289D3F0811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003" y="2708275"/>
            <a:ext cx="3509772" cy="116998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Tutaj wpisz tytuł prezentacji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EA8DFCA-AEE6-C168-95E0-203040F90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E1BF2E9-4DA7-8AFF-A586-0921D5BCC131}"/>
              </a:ext>
            </a:extLst>
          </p:cNvPr>
          <p:cNvSpPr txBox="1"/>
          <p:nvPr userDrawn="1"/>
        </p:nvSpPr>
        <p:spPr>
          <a:xfrm>
            <a:off x="5151000" y="729000"/>
            <a:ext cx="6057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</p:spTree>
    <p:extLst>
      <p:ext uri="{BB962C8B-B14F-4D97-AF65-F5344CB8AC3E}">
        <p14:creationId xmlns:p14="http://schemas.microsoft.com/office/powerpoint/2010/main" val="2052905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sty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78EE89-A13D-DD75-42FD-A099BAC773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92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9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4A8EE87A-06C8-169E-50AC-A39B952F62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999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39B2C62B-3615-CC45-0905-DCF2ED521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EADBAF8-4106-EE08-D71E-07FB2DE953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297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4" name="Symbol zastępczy obrazu 9">
            <a:extLst>
              <a:ext uri="{FF2B5EF4-FFF2-40B4-BE49-F238E27FC236}">
                <a16:creationId xmlns:a16="http://schemas.microsoft.com/office/drawing/2014/main" id="{8FC11538-5EC5-6AF2-0F01-6F12558841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0263" y="1718999"/>
            <a:ext cx="10529733" cy="3690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FB9A0AEA-9B7B-A15C-80D9-9BCE6AEB43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574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E5047BBF-10AE-C141-F199-A35350D2F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508561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D665CA4-79C8-1621-8E28-E0ED0F057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977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3CBC49F-9329-6104-A4CB-4F75F3ABB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0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F9B05B5-CFA0-7245-2E20-57DEB17B0A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742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19451E4-891E-FF10-82E0-8EB35A8227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257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DE07155-974F-63CC-53A3-D498D5572A02}"/>
              </a:ext>
            </a:extLst>
          </p:cNvPr>
          <p:cNvSpPr/>
          <p:nvPr userDrawn="1"/>
        </p:nvSpPr>
        <p:spPr>
          <a:xfrm>
            <a:off x="4156632" y="4464001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886F88F-176B-8DA1-56B4-D3E1AE00DF11}"/>
              </a:ext>
            </a:extLst>
          </p:cNvPr>
          <p:cNvSpPr/>
          <p:nvPr userDrawn="1"/>
        </p:nvSpPr>
        <p:spPr>
          <a:xfrm>
            <a:off x="4155894" y="2094000"/>
            <a:ext cx="3560106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 userDrawn="1"/>
        </p:nvSpPr>
        <p:spPr>
          <a:xfrm>
            <a:off x="7941369" y="909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F694DEE-834A-77DB-1C6F-CB8C4E12E833}"/>
              </a:ext>
            </a:extLst>
          </p:cNvPr>
          <p:cNvSpPr/>
          <p:nvPr userDrawn="1"/>
        </p:nvSpPr>
        <p:spPr>
          <a:xfrm>
            <a:off x="7941738" y="4464001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 userDrawn="1"/>
        </p:nvSpPr>
        <p:spPr>
          <a:xfrm>
            <a:off x="7941000" y="3279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543CCDE6-B5B6-E069-BC33-DB027FFAB2FF}"/>
              </a:ext>
            </a:extLst>
          </p:cNvPr>
          <p:cNvSpPr/>
          <p:nvPr userDrawn="1"/>
        </p:nvSpPr>
        <p:spPr>
          <a:xfrm>
            <a:off x="7941000" y="2094000"/>
            <a:ext cx="3419632" cy="94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6" name="Symbol zastępczy tekstu 24">
            <a:extLst>
              <a:ext uri="{FF2B5EF4-FFF2-40B4-BE49-F238E27FC236}">
                <a16:creationId xmlns:a16="http://schemas.microsoft.com/office/drawing/2014/main" id="{F81A4EF8-AA34-A364-D938-4BBB6BC65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8128" y="2251381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8" name="Symbol zastępczy tekstu 24">
            <a:extLst>
              <a:ext uri="{FF2B5EF4-FFF2-40B4-BE49-F238E27FC236}">
                <a16:creationId xmlns:a16="http://schemas.microsoft.com/office/drawing/2014/main" id="{3678AF1F-7655-D436-C06C-CCA90A12D8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8128" y="4632519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0" name="Symbol zastępczy tekstu 24">
            <a:extLst>
              <a:ext uri="{FF2B5EF4-FFF2-40B4-BE49-F238E27FC236}">
                <a16:creationId xmlns:a16="http://schemas.microsoft.com/office/drawing/2014/main" id="{28441739-03B1-7179-0D15-CB39D7BE6E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76000" y="2251381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2" name="Symbol zastępczy tekstu 24">
            <a:extLst>
              <a:ext uri="{FF2B5EF4-FFF2-40B4-BE49-F238E27FC236}">
                <a16:creationId xmlns:a16="http://schemas.microsoft.com/office/drawing/2014/main" id="{6F73D159-FE04-6441-3C68-DD0A5F204A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6000" y="4632519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E5628568-85A1-C1C5-1995-08BFC56222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135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FDE10D4-929D-15CF-37F8-5AD211E82662}"/>
              </a:ext>
            </a:extLst>
          </p:cNvPr>
          <p:cNvSpPr/>
          <p:nvPr userDrawn="1"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70D929D2-69CD-A31D-A923-AC26F0D257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7759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501E29D-E1A3-8D4C-BD11-747E17970A0B}"/>
              </a:ext>
            </a:extLst>
          </p:cNvPr>
          <p:cNvSpPr/>
          <p:nvPr userDrawn="1"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Symbol zastępczy tekstu 24">
            <a:extLst>
              <a:ext uri="{FF2B5EF4-FFF2-40B4-BE49-F238E27FC236}">
                <a16:creationId xmlns:a16="http://schemas.microsoft.com/office/drawing/2014/main" id="{5BBF04C3-3812-A99C-A780-216B6315A7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7759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 userDrawn="1"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3DB4BFB1-09DA-A496-DA88-DD54F41CBF67}"/>
              </a:ext>
            </a:extLst>
          </p:cNvPr>
          <p:cNvSpPr/>
          <p:nvPr userDrawn="1"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359E8E0B-1661-C848-43E3-93449E23F6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9361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 userDrawn="1"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AAC7DECF-F125-13BF-8D63-3BA610905659}"/>
              </a:ext>
            </a:extLst>
          </p:cNvPr>
          <p:cNvSpPr/>
          <p:nvPr userDrawn="1"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Symbol zastępczy tekstu 24">
            <a:extLst>
              <a:ext uri="{FF2B5EF4-FFF2-40B4-BE49-F238E27FC236}">
                <a16:creationId xmlns:a16="http://schemas.microsoft.com/office/drawing/2014/main" id="{AD215121-F5BD-BA05-1E82-2A24462F017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79361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366A27E-8E92-3AB5-DCEE-43C8413A20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30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 userDrawn="1"/>
        </p:nvSpPr>
        <p:spPr>
          <a:xfrm>
            <a:off x="4155894" y="3278703"/>
            <a:ext cx="3560106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 userDrawn="1"/>
        </p:nvSpPr>
        <p:spPr>
          <a:xfrm>
            <a:off x="7941369" y="909000"/>
            <a:ext cx="3419632" cy="21294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 userDrawn="1"/>
        </p:nvSpPr>
        <p:spPr>
          <a:xfrm>
            <a:off x="7941000" y="3279000"/>
            <a:ext cx="3419632" cy="212911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5D521FD0-70DD-3C48-C1B8-89EE38C0A0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996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 userDrawn="1"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7"/>
            <a:ext cx="3195638" cy="181553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 userDrawn="1"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 userDrawn="1"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181553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26C8F06-34EF-C880-2231-5912434BFE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9638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4AF5E3C-2D0D-0E28-34C7-E76B7154F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343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0755D8C-7436-EF50-AFF8-DA6432D1A5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039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6013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720000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A7813B27-F45A-81A8-61AE-F4E238428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7200001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3634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12" name="Symbol zastępczy wykresu 10">
            <a:extLst>
              <a:ext uri="{FF2B5EF4-FFF2-40B4-BE49-F238E27FC236}">
                <a16:creationId xmlns:a16="http://schemas.microsoft.com/office/drawing/2014/main" id="{1C31854E-24CD-7530-25E7-1A1AD98B77D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wykres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0296850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/>
              <a:t>Wstaw tytuł slajdu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Symbol zastępczy tabeli 6">
            <a:extLst>
              <a:ext uri="{FF2B5EF4-FFF2-40B4-BE49-F238E27FC236}">
                <a16:creationId xmlns:a16="http://schemas.microsoft.com/office/drawing/2014/main" id="{7C457B2A-DE08-99C2-023A-B410425D2DD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tabelę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21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1506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95" r:id="rId4"/>
    <p:sldLayoutId id="2147483696" r:id="rId5"/>
    <p:sldLayoutId id="2147483697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8" r:id="rId23"/>
    <p:sldLayoutId id="2147483699" r:id="rId24"/>
    <p:sldLayoutId id="2147483700" r:id="rId25"/>
    <p:sldLayoutId id="2147483701" r:id="rId26"/>
    <p:sldLayoutId id="2147483702" r:id="rId27"/>
    <p:sldLayoutId id="2147483703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649" r:id="rId38"/>
    <p:sldLayoutId id="2147483650" r:id="rId39"/>
    <p:sldLayoutId id="2147483660" r:id="rId40"/>
    <p:sldLayoutId id="2147483666" r:id="rId41"/>
    <p:sldLayoutId id="2147483665" r:id="rId42"/>
    <p:sldLayoutId id="2147483651" r:id="rId43"/>
    <p:sldLayoutId id="2147483661" r:id="rId44"/>
    <p:sldLayoutId id="2147483662" r:id="rId45"/>
    <p:sldLayoutId id="2147483663" r:id="rId46"/>
    <p:sldLayoutId id="2147483667" r:id="rId47"/>
    <p:sldLayoutId id="2147483668" r:id="rId48"/>
    <p:sldLayoutId id="2147483669" r:id="rId49"/>
    <p:sldLayoutId id="2147483670" r:id="rId50"/>
    <p:sldLayoutId id="2147483671" r:id="rId51"/>
    <p:sldLayoutId id="2147483672" r:id="rId52"/>
    <p:sldLayoutId id="2147483664" r:id="rId53"/>
    <p:sldLayoutId id="2147483673" r:id="rId54"/>
    <p:sldLayoutId id="2147483674" r:id="rId5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D407D804-89EE-89E0-5348-C73496763E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ctr"/>
          <a:lstStyle/>
          <a:p>
            <a:r>
              <a:rPr lang="pl-PL" dirty="0">
                <a:ea typeface="Open Sans"/>
                <a:cs typeface="Open Sans"/>
              </a:rPr>
              <a:t>mgr Katarzyna Błażejewska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23039B9-905B-AD78-CB02-C4EC84331B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86003" y="2708275"/>
            <a:ext cx="3509772" cy="11699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Relacja rodzica i nauczyciela – warsztaty dla rodziców</a:t>
            </a:r>
            <a:endParaRPr kumimoji="0" lang="pl-PL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294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EE05E38A-B888-9A7B-C36F-9371EAECF9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Dlaczego relacje interpersonalne są ważne?</a:t>
            </a:r>
            <a:endParaRPr lang="pl-PL" dirty="0"/>
          </a:p>
        </p:txBody>
      </p:sp>
      <p:sp>
        <p:nvSpPr>
          <p:cNvPr id="9" name="Symbol zastępczy zawartości 8">
            <a:extLst>
              <a:ext uri="{FF2B5EF4-FFF2-40B4-BE49-F238E27FC236}">
                <a16:creationId xmlns:a16="http://schemas.microsoft.com/office/drawing/2014/main" id="{24EF903C-370A-F4F5-A47D-C9DFC5BA4B7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/>
              <a:t>Potrzeba przynależności jest jedną z potrzeb zgodnie z piramidą Maslowa.</a:t>
            </a: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D636F6E4-2997-CC4D-05C1-82D17E00BDE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l-PL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Nawiązywanie relacji z innymi osobami jest podstawą funkcjonowania jednostki, w celu zaspokojenia jej potrzeb, w tym potrzeby przynależności</a:t>
            </a:r>
            <a:endParaRPr lang="pl-PL" dirty="0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5800B594-3119-9B57-AC6A-B3BA5F8222B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Relacje te powinny być oparte na szacunku, zaufaniu, poczuciu bezpieczeństwa</a:t>
            </a:r>
            <a:endParaRPr lang="en-US" dirty="0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315A7529-5578-C3BB-44BC-73170019D4C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 szkole kontakty interpersonalne nauczycieli i rodziców są częścią działań dydaktyczno-wychowawczych oraz działań socjalizacyjnych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64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01410525-5CF0-5862-1188-E4AC1E7534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Czym jest interakcja?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540C58-C682-2DD3-C33C-E64F56DF12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endParaRPr lang="pl-PL" dirty="0">
              <a:latin typeface="Arial"/>
              <a:ea typeface="+mn-lt"/>
              <a:cs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l-PL" dirty="0">
                <a:ea typeface="+mn-lt"/>
                <a:cs typeface="+mn-lt"/>
              </a:rPr>
              <a:t>Według B. Szackiej (</a:t>
            </a:r>
            <a:r>
              <a:rPr lang="pl-PL" sz="1600" dirty="0">
                <a:ea typeface="+mn-lt"/>
                <a:cs typeface="+mn-lt"/>
              </a:rPr>
              <a:t>2003, s. 122) </a:t>
            </a:r>
            <a:r>
              <a:rPr lang="pl-PL" dirty="0">
                <a:ea typeface="+mn-lt"/>
                <a:cs typeface="+mn-lt"/>
              </a:rPr>
              <a:t>interakcja jest takim „działaniem społecznym, które wynika z orientowania się na innych ludzi i jest odpowiedzią na ich zachowania i działania”.</a:t>
            </a:r>
          </a:p>
          <a:p>
            <a:pPr>
              <a:lnSpc>
                <a:spcPct val="100000"/>
              </a:lnSpc>
              <a:buNone/>
            </a:pPr>
            <a:endParaRPr lang="pl-PL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buNone/>
            </a:pPr>
            <a:r>
              <a:rPr lang="pl-PL" dirty="0">
                <a:ea typeface="+mn-lt"/>
                <a:cs typeface="+mn-lt"/>
              </a:rPr>
              <a:t>Trzy warunki, będące podstawą interakcji, to (</a:t>
            </a:r>
            <a:r>
              <a:rPr lang="pl-PL" sz="1600" dirty="0">
                <a:ea typeface="+mn-lt"/>
                <a:cs typeface="+mn-lt"/>
              </a:rPr>
              <a:t>Berger, 1993):</a:t>
            </a:r>
            <a:endParaRPr lang="pl-PL" dirty="0"/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świadomość wzajemnego istnienia oraz poszanowanie dla drugiej osoby,</a:t>
            </a:r>
            <a:endParaRPr lang="pl-PL" dirty="0">
              <a:ea typeface="Open Sans"/>
              <a:cs typeface="Open Sans"/>
            </a:endParaRPr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wzajemne oddziaływanie na siebie w określony sposób,</a:t>
            </a:r>
            <a:endParaRPr lang="pl-PL" dirty="0">
              <a:ea typeface="Open Sans"/>
              <a:cs typeface="Open Sans"/>
            </a:endParaRPr>
          </a:p>
          <a:p>
            <a:pPr>
              <a:lnSpc>
                <a:spcPct val="100000"/>
              </a:lnSpc>
            </a:pPr>
            <a:r>
              <a:rPr lang="pl-PL" dirty="0">
                <a:ea typeface="+mn-lt"/>
                <a:cs typeface="+mn-lt"/>
              </a:rPr>
              <a:t>ustanowienie społecznej formy relacji oraz wzajemnych oczekiwań.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pl-PL" dirty="0">
                <a:latin typeface="Arial"/>
                <a:ea typeface="+mn-lt"/>
                <a:cs typeface="Arial"/>
              </a:rPr>
              <a:t>                                                                                                                              </a:t>
            </a:r>
            <a:endParaRPr lang="en-US" dirty="0">
              <a:latin typeface="Arial"/>
              <a:ea typeface="+mn-lt"/>
              <a:cs typeface="Arial"/>
            </a:endParaRPr>
          </a:p>
          <a:p>
            <a:pPr marL="0" indent="0">
              <a:buNone/>
            </a:pPr>
            <a:endParaRPr lang="pl-PL" dirty="0">
              <a:latin typeface="Arial"/>
              <a:ea typeface="+mn-lt"/>
              <a:cs typeface="Arial"/>
            </a:endParaRPr>
          </a:p>
          <a:p>
            <a:pPr>
              <a:buFont typeface="Arial"/>
              <a:buChar char="•"/>
            </a:pPr>
            <a:endParaRPr lang="pl-PL" dirty="0">
              <a:latin typeface="Arial"/>
              <a:ea typeface="Open Sans"/>
              <a:cs typeface="Arial"/>
            </a:endParaRPr>
          </a:p>
          <a:p>
            <a:pPr>
              <a:buFont typeface="Arial"/>
            </a:pPr>
            <a:endParaRPr lang="pl-PL" dirty="0">
              <a:latin typeface="Arial"/>
              <a:cs typeface="Arial"/>
            </a:endParaRPr>
          </a:p>
          <a:p>
            <a:pPr>
              <a:buNone/>
            </a:pPr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412980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3FC8BEEC-677A-8692-FE6C-B0F588FA5E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3048475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Prawidłowe relacje</a:t>
            </a: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E3F41B49-8CF7-CE89-C095-F865AC054E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l-PL" dirty="0">
                <a:ea typeface="+mj-lt"/>
                <a:cs typeface="+mj-lt"/>
              </a:rPr>
              <a:t>Jerzy </a:t>
            </a:r>
            <a:r>
              <a:rPr lang="pl-PL" dirty="0" err="1">
                <a:ea typeface="+mj-lt"/>
                <a:cs typeface="+mj-lt"/>
              </a:rPr>
              <a:t>Mellibruda</a:t>
            </a:r>
            <a:r>
              <a:rPr lang="pl-PL" dirty="0">
                <a:ea typeface="+mj-lt"/>
                <a:cs typeface="+mj-lt"/>
              </a:rPr>
              <a:t> wymienia umiejętności, które decydują                                o stworzeniu prawidłowych relacji: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CED1EE82-5024-0459-7255-3CB824E373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lvl="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pl-PL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wzajemne poznanie i zaufanie</a:t>
            </a:r>
            <a:endParaRPr lang="pl-PL" dirty="0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D0D44918-2B02-28EB-B32C-FF072CA4D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wzajemna pomoc</a:t>
            </a:r>
          </a:p>
          <a:p>
            <a:endParaRPr lang="pl-PL" dirty="0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B98693B7-5700-C7AE-8E63-5CDD5C305A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dokładne i jednoznaczne wzajemne zrozumienie</a:t>
            </a:r>
          </a:p>
          <a:p>
            <a:endParaRPr lang="pl-PL" dirty="0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AB130624-085A-4CF7-9BC2-73F30681AE1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konstruktywne radzenie sobie z problemami i konfliktami</a:t>
            </a:r>
          </a:p>
          <a:p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56110E5-D25A-F21C-5248-3D344064F1E3}"/>
              </a:ext>
            </a:extLst>
          </p:cNvPr>
          <p:cNvSpPr txBox="1"/>
          <p:nvPr/>
        </p:nvSpPr>
        <p:spPr>
          <a:xfrm>
            <a:off x="9305059" y="5382491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/>
              <a:t>(</a:t>
            </a:r>
            <a:r>
              <a:rPr lang="en-US" sz="1400" dirty="0" err="1"/>
              <a:t>Mellibruda</a:t>
            </a:r>
            <a:r>
              <a:rPr lang="en-US" sz="1400" dirty="0"/>
              <a:t>, 2003)</a:t>
            </a:r>
            <a:endParaRPr lang="en-US" sz="140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080313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063865D-AE2D-4378-FE5A-1271C8B50D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0"/>
              </a:spcBef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Współpraca</a:t>
            </a:r>
            <a:r>
              <a:rPr lang="pl-PL" sz="2400" dirty="0">
                <a:solidFill>
                  <a:schemeClr val="tx2"/>
                </a:solidFill>
                <a:ea typeface="+mn-ea"/>
                <a:cs typeface="Arial"/>
              </a:rPr>
              <a:t> – burza mózgów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167FB7-4F37-6B4D-089E-72A71E473C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Jakbyście Państwo zdefiniowali, określili: czym jest współpraca?</a:t>
            </a:r>
            <a:endParaRPr lang="pl-PL" dirty="0">
              <a:ea typeface="Open Sans"/>
              <a:cs typeface="Open Sans"/>
            </a:endParaRPr>
          </a:p>
          <a:p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699624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D5450F7-AB5F-34EC-04B9-1128C66AA40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Współpraca według Wincentego Okonia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29934B9-5081-33C9-6DFA-DE15F6AE24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b="1" dirty="0">
                <a:ea typeface="+mn-lt"/>
                <a:cs typeface="+mn-lt"/>
              </a:rPr>
              <a:t>Współpraca </a:t>
            </a:r>
            <a:r>
              <a:rPr lang="pl-PL" dirty="0">
                <a:ea typeface="+mn-lt"/>
                <a:cs typeface="+mn-lt"/>
              </a:rPr>
              <a:t>– współdziałanie ze sobą jednostek lub grup ludzi wykonujących swoje cząstkowe zadanie, aby osiągnąć wspólny cel; współdziałanie opiera się na wzajemnym zaufaniu i lojalności oraz podporządkowaniu się celowi, należycie uświadomionemu sobie przez wszystkie jednostki lub grupy.</a:t>
            </a:r>
            <a:endParaRPr lang="pl-PL" dirty="0">
              <a:ea typeface="Open Sans"/>
              <a:cs typeface="Open Sans"/>
            </a:endParaRPr>
          </a:p>
          <a:p>
            <a:endParaRPr lang="pl-PL" sz="2200" dirty="0">
              <a:ea typeface="Open Sans"/>
              <a:cs typeface="Open Sans"/>
            </a:endParaRPr>
          </a:p>
          <a:p>
            <a:endParaRPr lang="pl-PL" sz="2200" dirty="0">
              <a:ea typeface="Open Sans"/>
              <a:cs typeface="Open San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0D9D935-F792-39B1-97B6-09EA350F7B13}"/>
              </a:ext>
            </a:extLst>
          </p:cNvPr>
          <p:cNvSpPr txBox="1"/>
          <p:nvPr/>
        </p:nvSpPr>
        <p:spPr>
          <a:xfrm>
            <a:off x="9720695" y="5408468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ea typeface="Open Sans"/>
                <a:cs typeface="Open Sans"/>
              </a:rPr>
              <a:t>(</a:t>
            </a:r>
            <a:r>
              <a:rPr lang="en-US" sz="1400" err="1">
                <a:ea typeface="Open Sans"/>
                <a:cs typeface="Open Sans"/>
              </a:rPr>
              <a:t>Okoń</a:t>
            </a:r>
            <a:r>
              <a:rPr lang="en-US" sz="1400">
                <a:ea typeface="Open Sans"/>
                <a:cs typeface="Open Sans"/>
              </a:rPr>
              <a:t>, 2004)</a:t>
            </a:r>
            <a:endParaRPr lang="pl-PL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873171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F360A874-5505-8C00-EBF9-A4A484E8BC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0"/>
              </a:spcBef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Cel współpracy nauczyciela i rodzica</a:t>
            </a:r>
            <a:r>
              <a:rPr lang="pl-PL" sz="2400" dirty="0">
                <a:solidFill>
                  <a:schemeClr val="tx2"/>
                </a:solidFill>
                <a:ea typeface="+mj-lt"/>
                <a:cs typeface="+mj-lt"/>
              </a:rPr>
              <a:t> – burza mózgów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1C671E-E4FE-ACB9-A7FA-36E9674C08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Co według Państwa jest celem współpracy pomiędzy nauczycielem a rodzicem?</a:t>
            </a:r>
            <a:endParaRPr lang="pl-PL" dirty="0">
              <a:ea typeface="Open Sans"/>
              <a:cs typeface="Open Sans"/>
            </a:endParaRPr>
          </a:p>
          <a:p>
            <a:pPr marL="0" indent="0" algn="ctr">
              <a:buNone/>
            </a:pPr>
            <a:endParaRPr lang="pl-PL" sz="200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27102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940FA1-57C4-DF7F-D49A-405B8399DAE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ea typeface="+mn-lt"/>
                <a:cs typeface="+mn-lt"/>
              </a:rPr>
              <a:t>Nadrzędnym celem i rodziców, i pedagogów powinien być </a:t>
            </a:r>
            <a:r>
              <a:rPr lang="pl-PL" b="1" dirty="0">
                <a:ea typeface="+mn-lt"/>
                <a:cs typeface="+mn-lt"/>
              </a:rPr>
              <a:t>wszechstronny rozwój dziecka.</a:t>
            </a:r>
            <a:endParaRPr lang="pl-PL" dirty="0">
              <a:ea typeface="Open Sans"/>
              <a:cs typeface="Open Sans"/>
            </a:endParaRPr>
          </a:p>
          <a:p>
            <a:pPr algn="ctr"/>
            <a:endParaRPr lang="pl-PL" sz="2400" dirty="0">
              <a:ea typeface="Open Sans"/>
              <a:cs typeface="Open Sans"/>
            </a:endParaRPr>
          </a:p>
          <a:p>
            <a:pPr algn="ctr"/>
            <a:endParaRPr lang="pl-PL" sz="2400" dirty="0">
              <a:ea typeface="Open Sans"/>
              <a:cs typeface="Open Sans"/>
            </a:endParaRPr>
          </a:p>
          <a:p>
            <a:pPr algn="ctr"/>
            <a:endParaRPr lang="pl-PL" sz="2400" dirty="0">
              <a:ea typeface="Open Sans"/>
              <a:cs typeface="Open Sans"/>
            </a:endParaRPr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8BE0CA44-CC2B-01B4-6CEC-49593A375C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Cel współpracy nauczyciela i rodzica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182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899788AA-6BFB-99E6-F882-9C9C7D81E5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By powyższy cel został osiągnięty: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CC6571-6C5E-2D14-0C30-F37F5E2CFF7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sz="1800" dirty="0">
                <a:ea typeface="+mn-lt"/>
                <a:cs typeface="+mn-lt"/>
              </a:rPr>
              <a:t>nauczyciele i rodzice powinni nawiązywać współpracę ze sobą oraz z innymi podmiotami zaangażowanymi w proces kształcenia, by móc rozpoznawać potrzeby i możliwości uczniów oraz zapewnić optymalne warunki realizacji procesu kształcenia, wychowania i opieki.</a:t>
            </a:r>
            <a:endParaRPr lang="pl-PL" sz="180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792510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90FC804-125D-B68A-9BD8-9D61F87B95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r>
              <a:rPr lang="pl-PL" dirty="0">
                <a:ea typeface="+mn-lt"/>
                <a:cs typeface="+mn-lt"/>
              </a:rPr>
              <a:t>Współpraca jest bardzo trudną i wymagającą formą interakcji społecznej. </a:t>
            </a:r>
            <a:endParaRPr lang="pl-PL" dirty="0">
              <a:ea typeface="Open Sans"/>
              <a:cs typeface="Open Sans"/>
            </a:endParaRPr>
          </a:p>
          <a:p>
            <a:endParaRPr lang="pl-PL" dirty="0">
              <a:ea typeface="+mn-lt"/>
              <a:cs typeface="+mn-lt"/>
            </a:endParaRPr>
          </a:p>
          <a:p>
            <a:r>
              <a:rPr lang="pl-PL" dirty="0">
                <a:ea typeface="+mn-lt"/>
                <a:cs typeface="+mn-lt"/>
              </a:rPr>
              <a:t>Podmiotami tej interakcji są pedagodzy i rodzice – obydwie strony wnoszą wcześniejsze doświadczenia dotyczących kontaktów ze specjalistami/rodzicami. </a:t>
            </a:r>
            <a:endParaRPr lang="pl-PL" dirty="0">
              <a:ea typeface="Open Sans"/>
              <a:cs typeface="Open Sans"/>
            </a:endParaRPr>
          </a:p>
          <a:p>
            <a:pPr marL="0" indent="0">
              <a:buNone/>
            </a:pPr>
            <a:endParaRPr lang="pl-PL" sz="2000" dirty="0">
              <a:ea typeface="Open Sans"/>
              <a:cs typeface="Open San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5201B30-2BB1-8AF6-A9C4-33EE1531C611}"/>
              </a:ext>
            </a:extLst>
          </p:cNvPr>
          <p:cNvSpPr txBox="1"/>
          <p:nvPr/>
        </p:nvSpPr>
        <p:spPr>
          <a:xfrm>
            <a:off x="9801100" y="5120244"/>
            <a:ext cx="201088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(Szafrańska, 2016)</a:t>
            </a:r>
            <a:endParaRPr lang="en-US" sz="1400">
              <a:ea typeface="Open Sans"/>
              <a:cs typeface="Open Sans"/>
            </a:endParaRPr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7875DD7-1BDA-8939-E5D5-C4AA8A5C397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Współpraca nauczycieli i rodziców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932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A1A2423B-96A3-A783-E07D-6F9A4B8879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Współpraca rodziny i szkoły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4FEE27-6E6B-979B-0B39-8EA8DFB0A3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>
              <a:lnSpc>
                <a:spcPct val="100000"/>
              </a:lnSpc>
            </a:pPr>
            <a:r>
              <a:rPr lang="pl-PL" dirty="0">
                <a:ea typeface="+mj-lt"/>
                <a:cs typeface="+mj-lt"/>
              </a:rPr>
              <a:t>Według Stanisława Kawuli istnieją 4 rodzaje wzajemnego oddziaływania rodziny i szkoły: </a:t>
            </a:r>
            <a:endParaRPr lang="pl-PL" dirty="0"/>
          </a:p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C29422D-E4E1-74AF-A081-8CFA5C9542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>
                <a:ea typeface="+mn-lt"/>
                <a:cs typeface="+mn-lt"/>
              </a:rPr>
              <a:t>Partycypacja (współpraca, współdziałanie, inspiracja) – do tego powinniśmy dążyć </a:t>
            </a:r>
            <a:endParaRPr lang="pl-PL" dirty="0">
              <a:ea typeface="Open Sans"/>
              <a:cs typeface="Open Sans"/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39917938-CE7E-9F1A-2DC5-B9476BE94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pl-PL" dirty="0">
                <a:ea typeface="+mn-lt"/>
                <a:cs typeface="+mn-lt"/>
              </a:rPr>
              <a:t>Inercja (bierność i obojętność na inicjatywy szkoły) – uniemożliwia nawiązanie pozytywnych relacji oraz współpracy</a:t>
            </a:r>
            <a:endParaRPr lang="pl-PL" dirty="0">
              <a:ea typeface="Open Sans"/>
              <a:cs typeface="Open Sans"/>
            </a:endParaRPr>
          </a:p>
          <a:p>
            <a:endParaRPr lang="pl-PL" dirty="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9385CB07-3CFE-1021-B1CC-D778852911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dirty="0">
                <a:ea typeface="+mn-lt"/>
                <a:cs typeface="+mn-lt"/>
              </a:rPr>
              <a:t>Przystosowanie (akomodacja) – pozytywne nastawienie, często jednak często jest to jednokierunkowa relacja – stroną aktywną jest szkoła </a:t>
            </a:r>
            <a:endParaRPr lang="pl-PL" dirty="0"/>
          </a:p>
          <a:p>
            <a:endParaRPr lang="pl-PL" dirty="0"/>
          </a:p>
        </p:txBody>
      </p:sp>
      <p:sp>
        <p:nvSpPr>
          <p:cNvPr id="8" name="Symbol zastępczy tekstu 7">
            <a:extLst>
              <a:ext uri="{FF2B5EF4-FFF2-40B4-BE49-F238E27FC236}">
                <a16:creationId xmlns:a16="http://schemas.microsoft.com/office/drawing/2014/main" id="{86225096-9251-39CA-90B1-9F75980DF8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pl-PL" dirty="0">
                <a:ea typeface="+mn-lt"/>
                <a:cs typeface="+mn-lt"/>
              </a:rPr>
              <a:t>Opozycja (odrzucenie, sprzeczność interesów, konflikt)</a:t>
            </a:r>
            <a:endParaRPr lang="pl-PL" dirty="0"/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7150C54-93AA-F955-0B60-29BF3AC05A3E}"/>
              </a:ext>
            </a:extLst>
          </p:cNvPr>
          <p:cNvSpPr txBox="1"/>
          <p:nvPr/>
        </p:nvSpPr>
        <p:spPr>
          <a:xfrm>
            <a:off x="9751621" y="5357751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(Kawula, 1978)</a:t>
            </a:r>
            <a:endParaRPr lang="en-US" sz="140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884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4157B7ED-CCE0-2C81-BE53-63210F36BA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3048475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Współpraca rodziny i szkoły</a:t>
            </a:r>
          </a:p>
        </p:txBody>
      </p:sp>
      <p:sp>
        <p:nvSpPr>
          <p:cNvPr id="12" name="Symbol zastępczy zawartości 11">
            <a:extLst>
              <a:ext uri="{FF2B5EF4-FFF2-40B4-BE49-F238E27FC236}">
                <a16:creationId xmlns:a16="http://schemas.microsoft.com/office/drawing/2014/main" id="{3AAE51AD-C0EE-B1A6-9554-C4D4F1F05D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pl-PL" dirty="0">
                <a:ea typeface="+mj-lt"/>
                <a:cs typeface="+mj-lt"/>
              </a:rPr>
              <a:t>Maria Mendel, mówiąc o współpracy rodziny i szkoły wyróżnia:</a:t>
            </a:r>
            <a:endParaRPr lang="pl-PL" dirty="0"/>
          </a:p>
          <a:p>
            <a:endParaRPr lang="pl-PL" dirty="0"/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6588CCA8-375C-A590-74AB-0204315B05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kontakty z nauczycielem</a:t>
            </a:r>
            <a:endParaRPr lang="pl-PL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AA6F2B46-F7D8-85EC-890F-098419C001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uzgadnianie wspólnego postępowania wobec dziecka</a:t>
            </a:r>
            <a:endParaRPr lang="pl-PL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47066420-E7BF-0FDA-CB43-D7365A6B0D3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wspólne diagnozowanie rozwoju dziecka</a:t>
            </a:r>
            <a:endParaRPr lang="pl-PL" dirty="0"/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60F54796-3ACD-20FB-301E-5E8157CF47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E159C0AE-4E25-BA8E-29B7-7270B7A638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udział w życiu klasy, szkoły</a:t>
            </a:r>
            <a:endParaRPr lang="pl-PL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5432CFDC-D764-E187-475C-D4D5B11CC3F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wspólne decydowanie o postępowaniu wobec ucznia</a:t>
            </a:r>
            <a:endParaRPr lang="pl-PL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E831BB25-423F-11E3-C453-C57761138C4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pl-PL" sz="1800" dirty="0"/>
              <a:t>wspólne </a:t>
            </a:r>
            <a:r>
              <a:rPr lang="pl-PL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dzielenie się wiedzą o dziecku</a:t>
            </a:r>
            <a:endParaRPr lang="pl-PL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pl-PL" dirty="0"/>
          </a:p>
        </p:txBody>
      </p:sp>
      <p:sp>
        <p:nvSpPr>
          <p:cNvPr id="20" name="Symbol zastępczy tekstu 19">
            <a:extLst>
              <a:ext uri="{FF2B5EF4-FFF2-40B4-BE49-F238E27FC236}">
                <a16:creationId xmlns:a16="http://schemas.microsoft.com/office/drawing/2014/main" id="{7F8DED1E-8F33-B1DC-7D5E-F63E91DFEC9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077521C-2DCF-8EC7-C829-5C1BCA9EDC32}"/>
              </a:ext>
            </a:extLst>
          </p:cNvPr>
          <p:cNvSpPr txBox="1"/>
          <p:nvPr/>
        </p:nvSpPr>
        <p:spPr>
          <a:xfrm>
            <a:off x="9489312" y="540923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/>
              <a:t>(Mendel, 2007)</a:t>
            </a:r>
            <a:endParaRPr lang="en-US" sz="140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38180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38EAD5C5-F98F-8A88-E019-D05F94C266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pl-PL" dirty="0">
                <a:cs typeface="Arial"/>
              </a:rPr>
              <a:t>Współpraca rodziny i szkoły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6CE463-66D4-B974-12A7-BEBE0A2B3F9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endParaRPr lang="pl-PL" dirty="0">
              <a:ea typeface="Open Sans"/>
              <a:cs typeface="Open Sans"/>
            </a:endParaRPr>
          </a:p>
          <a:p>
            <a:endParaRPr lang="pl-PL" dirty="0">
              <a:ea typeface="Open Sans"/>
              <a:cs typeface="Open Sans"/>
            </a:endParaRPr>
          </a:p>
          <a:p>
            <a:r>
              <a:rPr lang="pl-PL" dirty="0">
                <a:ea typeface="Open Sans"/>
                <a:cs typeface="Open Sans"/>
              </a:rPr>
              <a:t>Praca w grupach.</a:t>
            </a:r>
            <a:endParaRPr lang="pl-PL" dirty="0"/>
          </a:p>
          <a:p>
            <a:r>
              <a:rPr lang="pl-PL" dirty="0">
                <a:latin typeface="Open Sans"/>
                <a:ea typeface="Open Sans"/>
                <a:cs typeface="Arial"/>
              </a:rPr>
              <a:t>Doświadczenia odnośnie współpracy z nauczycielami.</a:t>
            </a:r>
          </a:p>
        </p:txBody>
      </p:sp>
    </p:spTree>
    <p:extLst>
      <p:ext uri="{BB962C8B-B14F-4D97-AF65-F5344CB8AC3E}">
        <p14:creationId xmlns:p14="http://schemas.microsoft.com/office/powerpoint/2010/main" val="1252329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1063865D-AE2D-4378-FE5A-1271C8B50D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0"/>
              </a:spcBef>
              <a:defRPr/>
            </a:pPr>
            <a:r>
              <a:rPr lang="pl-PL" sz="2400" dirty="0">
                <a:solidFill>
                  <a:schemeClr val="tx2"/>
                </a:solidFill>
                <a:ea typeface="+mn-ea"/>
                <a:cs typeface="Arial"/>
              </a:rPr>
              <a:t>Bariery w relacjach rodzice – nauczyciele – burza mózgów</a:t>
            </a:r>
            <a:endParaRPr lang="pl-PL" dirty="0">
              <a:solidFill>
                <a:schemeClr val="tx2"/>
              </a:solidFill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167FB7-4F37-6B4D-089E-72A71E473C9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algn="ctr"/>
            <a:endParaRPr lang="pl-PL" dirty="0">
              <a:ea typeface="Open Sans"/>
              <a:cs typeface="Open Sans"/>
            </a:endParaRPr>
          </a:p>
          <a:p>
            <a:pPr algn="ctr"/>
            <a:endParaRPr lang="pl-PL" dirty="0">
              <a:ea typeface="Open Sans"/>
              <a:cs typeface="Open Sans"/>
            </a:endParaRPr>
          </a:p>
          <a:p>
            <a:pPr algn="ctr"/>
            <a:endParaRPr lang="pl-PL" dirty="0">
              <a:latin typeface="Open Sans"/>
              <a:ea typeface="+mn-lt"/>
              <a:cs typeface="Open Sans"/>
            </a:endParaRPr>
          </a:p>
          <a:p>
            <a:pPr algn="ctr"/>
            <a:endParaRPr lang="pl-PL" dirty="0">
              <a:latin typeface="Open Sans"/>
              <a:ea typeface="+mn-lt"/>
              <a:cs typeface="Open Sans"/>
            </a:endParaRPr>
          </a:p>
          <a:p>
            <a:pPr marL="0" indent="0" algn="ctr">
              <a:buNone/>
            </a:pPr>
            <a:r>
              <a:rPr lang="pl-PL" dirty="0">
                <a:latin typeface="Open Sans"/>
                <a:ea typeface="+mn-lt"/>
                <a:cs typeface="Arial"/>
              </a:rPr>
              <a:t>Jakie bariery mogą pojawić się w relacjach rodziców i nauczycieli</a:t>
            </a:r>
            <a:r>
              <a:rPr lang="pl-PL" dirty="0">
                <a:ea typeface="+mn-lt"/>
                <a:cs typeface="+mn-lt"/>
              </a:rPr>
              <a:t>?</a:t>
            </a:r>
            <a:endParaRPr lang="pl-PL" dirty="0">
              <a:ea typeface="Open Sans"/>
              <a:cs typeface="Open Sans"/>
            </a:endParaRPr>
          </a:p>
          <a:p>
            <a:pPr algn="ctr"/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168434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DC1FE00-D702-C3BE-453F-BEC6BFF3A5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Bariery w relacjach rodzice – nauczyciele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1433E3-8601-2FE7-9DC7-AE8013BE34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latin typeface="Arial"/>
                <a:ea typeface="Open Sans"/>
                <a:cs typeface="Arial"/>
              </a:rPr>
              <a:t>Z punktu widzenia rodzica:</a:t>
            </a: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Własne negatywne doświadczenia z okresu nauki szkolnej;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Trudne doświadczenia współpracy z innymi nauczycielami w placówce, do której uczęszcza dziecko/dzieci;</a:t>
            </a: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Niewiedza o działaniach dydaktyczno-wychowawczych nauczyciela;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Negatywne nastawienie do pracy nauczyciela;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Postawa obojętności nauczyciela, postawa roszczeniowa nauczyciela;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Ograniczone kontakt z nauczycielem – otrzymywanie niewystarczających informacji;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Brak odpowiedniego motywowania dziecka w szkole;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Zaburzenia komunikacji – blokady i bariery komunikacyjne.</a:t>
            </a:r>
            <a:endParaRPr lang="en-US" dirty="0">
              <a:latin typeface="Arial"/>
              <a:ea typeface="Open Sans"/>
              <a:cs typeface="Arial"/>
            </a:endParaRPr>
          </a:p>
          <a:p>
            <a:pPr marL="0" indent="0">
              <a:buNone/>
            </a:pPr>
            <a:endParaRPr lang="pl-PL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endParaRPr lang="pl-PL" dirty="0">
              <a:latin typeface="Arial"/>
              <a:ea typeface="Open Sans"/>
              <a:cs typeface="Arial"/>
            </a:endParaRPr>
          </a:p>
          <a:p>
            <a:pPr marL="0" indent="0">
              <a:buNone/>
            </a:pPr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103268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DC1FE00-D702-C3BE-453F-BEC6BFF3A5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Bariery w relacjach rodzice – nauczyciele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31433E3-8601-2FE7-9DC7-AE8013BE34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pPr marL="0" indent="0">
              <a:buNone/>
            </a:pPr>
            <a:r>
              <a:rPr lang="pl-PL" dirty="0">
                <a:latin typeface="Arial"/>
                <a:ea typeface="Open Sans"/>
                <a:cs typeface="Arial"/>
              </a:rPr>
              <a:t>Z punktu widzenia nauczyciela: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Trudne doświadczenia we współpracy z rodzicami uczniów w realizacji działań dydaktyczno-wychowawczych;</a:t>
            </a: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Brak obecności rodziców na spotkaniach (zebraniach, uroczystościach klasowych i szkolnych);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Utrudniony kontakt z rodzicem, brak wymiany informacji podczas rozmów czy za pomocą wiadomości online;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Brak zaangażowania rodziców w działania szkoły, klasy;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Negatywne nastawienie do pracy nauczyciela;</a:t>
            </a: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Postawa nadopiekuńcza; postawa obojętności; postawa roszczeniowa;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Brak odpowiedniego motywowania dziecka w domu;</a:t>
            </a:r>
            <a:endParaRPr lang="en-US" dirty="0">
              <a:latin typeface="Arial"/>
              <a:ea typeface="Open Sans"/>
              <a:cs typeface="Arial"/>
            </a:endParaRPr>
          </a:p>
          <a:p>
            <a:pPr>
              <a:buFont typeface="Arial"/>
              <a:buChar char="•"/>
            </a:pPr>
            <a:r>
              <a:rPr lang="pl-PL" dirty="0">
                <a:latin typeface="Arial"/>
                <a:ea typeface="Open Sans"/>
                <a:cs typeface="Arial"/>
              </a:rPr>
              <a:t>Zaburzenia komunikacji – blokady i bariery komunikacyjne.</a:t>
            </a:r>
          </a:p>
          <a:p>
            <a:pPr marL="0" indent="0">
              <a:buNone/>
            </a:pPr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325582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21526E6-7B5F-12BA-DD00-96D94B0AD44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1000"/>
              </a:spcBef>
              <a:buFont typeface="Arial" panose="020B0604020202020204" pitchFamily="34" charset="0"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Proszę podać </a:t>
            </a:r>
            <a:r>
              <a:rPr lang="pl-PL" sz="2400" dirty="0">
                <a:solidFill>
                  <a:schemeClr val="tx2"/>
                </a:solidFill>
                <a:ea typeface="+mj-lt"/>
                <a:cs typeface="+mj-lt"/>
              </a:rPr>
              <a:t>propozycje komunikatów nauczyciela do rodziców i komunikatów </a:t>
            </a: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j-lt"/>
                <a:cs typeface="+mj-lt"/>
              </a:rPr>
              <a:t>rodziców</a:t>
            </a:r>
            <a:r>
              <a:rPr lang="pl-PL" sz="2400" dirty="0">
                <a:solidFill>
                  <a:schemeClr val="tx2"/>
                </a:solidFill>
                <a:ea typeface="+mj-lt"/>
                <a:cs typeface="+mj-lt"/>
              </a:rPr>
              <a:t> do nauczyciela</a:t>
            </a:r>
            <a:endParaRPr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j-lt"/>
              <a:cs typeface="+mj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00B00A9-93A1-19A5-8CF2-9E8BD4925D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endParaRPr lang="pl-PL" dirty="0">
              <a:ea typeface="Open Sans"/>
              <a:cs typeface="Open Sans"/>
            </a:endParaRPr>
          </a:p>
          <a:p>
            <a:pPr marL="0" indent="0" algn="ctr">
              <a:buNone/>
            </a:pPr>
            <a:r>
              <a:rPr lang="pl-PL" sz="2400" b="1" dirty="0">
                <a:ea typeface="+mn-lt"/>
                <a:cs typeface="+mn-lt"/>
              </a:rPr>
              <a:t>Mapa myśli</a:t>
            </a:r>
          </a:p>
          <a:p>
            <a:pPr marL="0" indent="0">
              <a:buNone/>
            </a:pPr>
            <a:endParaRPr lang="pl-PL" sz="2000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sz="2000" dirty="0">
                <a:ea typeface="+mn-lt"/>
                <a:cs typeface="+mn-lt"/>
              </a:rPr>
              <a:t>Pamiętaj:</a:t>
            </a:r>
            <a:endParaRPr lang="pl-PL" sz="2000" dirty="0">
              <a:ea typeface="Open Sans"/>
              <a:cs typeface="Open Sans"/>
            </a:endParaRPr>
          </a:p>
          <a:p>
            <a:pPr marL="0" indent="0">
              <a:buNone/>
            </a:pPr>
            <a:endParaRPr lang="pl-PL" sz="2000" dirty="0">
              <a:ea typeface="+mn-lt"/>
              <a:cs typeface="+mn-lt"/>
            </a:endParaRPr>
          </a:p>
          <a:p>
            <a:r>
              <a:rPr lang="pl-PL" dirty="0">
                <a:ea typeface="+mn-lt"/>
                <a:cs typeface="+mn-lt"/>
              </a:rPr>
              <a:t>Nie oceniaj innych osób i ich pomysłów.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Jeden pomysł może być inspiracją dla kolejnych. </a:t>
            </a:r>
          </a:p>
          <a:p>
            <a:r>
              <a:rPr lang="pl-PL" dirty="0">
                <a:ea typeface="+mn-lt"/>
                <a:cs typeface="+mn-lt"/>
              </a:rPr>
              <a:t>Pomysły uczestników należy zapisać na tablicy, a następnie omówić. </a:t>
            </a:r>
            <a:endParaRPr lang="pl-PL" dirty="0"/>
          </a:p>
          <a:p>
            <a:endParaRPr lang="pl-PL" dirty="0"/>
          </a:p>
          <a:p>
            <a:endParaRPr lang="pl-PL" dirty="0">
              <a:ea typeface="Open Sans"/>
              <a:cs typeface="Open Sans"/>
            </a:endParaRPr>
          </a:p>
          <a:p>
            <a:endParaRPr lang="pl-PL" dirty="0"/>
          </a:p>
          <a:p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61049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E3F96AB3-BBB7-8D15-2C92-F3983F46F6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lt"/>
                <a:cs typeface="+mj-lt"/>
              </a:rPr>
              <a:t>Szczególnie należy zwrócić uwagę na następujące kwestie: 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606C22-7EBB-46A1-B5F9-A02793C44C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r>
              <a:rPr lang="pl-PL" sz="1800" dirty="0">
                <a:latin typeface="+mj-lt"/>
                <a:ea typeface="+mn-lt"/>
                <a:cs typeface="+mn-lt"/>
              </a:rPr>
              <a:t>Należy jasno określić wzajemne oczekiwania (zarówno rodzice, jak i nauczyciele). </a:t>
            </a:r>
            <a:endParaRPr lang="pl-PL" sz="1800" dirty="0">
              <a:latin typeface="+mj-lt"/>
              <a:ea typeface="Open Sans"/>
              <a:cs typeface="Open Sans"/>
            </a:endParaRPr>
          </a:p>
          <a:p>
            <a:endParaRPr lang="pl-PL" sz="1800" dirty="0">
              <a:latin typeface="+mj-lt"/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sz="1800" dirty="0">
                <a:latin typeface="+mj-lt"/>
                <a:ea typeface="+mn-lt"/>
                <a:cs typeface="+mn-lt"/>
              </a:rPr>
              <a:t>Rodzic musi/powinien:</a:t>
            </a:r>
            <a:endParaRPr lang="pl-PL" sz="1800" dirty="0">
              <a:latin typeface="+mj-lt"/>
              <a:ea typeface="Open Sans"/>
              <a:cs typeface="Open Sans"/>
            </a:endParaRPr>
          </a:p>
          <a:p>
            <a:r>
              <a:rPr lang="pl-PL" sz="1800" dirty="0">
                <a:latin typeface="+mj-lt"/>
                <a:ea typeface="+mn-lt"/>
                <a:cs typeface="+mn-lt"/>
              </a:rPr>
              <a:t>znać i rozumieć cele pracy z dzieckiem i mieć wpływ na ich dobór;</a:t>
            </a:r>
            <a:endParaRPr lang="pl-PL" sz="1800" dirty="0">
              <a:latin typeface="+mj-lt"/>
              <a:ea typeface="Open Sans"/>
              <a:cs typeface="Open Sans"/>
            </a:endParaRPr>
          </a:p>
          <a:p>
            <a:r>
              <a:rPr lang="pl-PL" sz="1800" dirty="0">
                <a:latin typeface="+mj-lt"/>
                <a:ea typeface="+mn-lt"/>
                <a:cs typeface="+mn-lt"/>
              </a:rPr>
              <a:t>mieć wpływ na sposoby pracy z dzieckiem;</a:t>
            </a:r>
            <a:endParaRPr lang="pl-PL" sz="1800" dirty="0">
              <a:latin typeface="+mj-lt"/>
              <a:ea typeface="Open Sans"/>
              <a:cs typeface="Open Sans"/>
            </a:endParaRPr>
          </a:p>
          <a:p>
            <a:r>
              <a:rPr lang="pl-PL" sz="1800" dirty="0">
                <a:latin typeface="+mj-lt"/>
                <a:ea typeface="+mn-lt"/>
                <a:cs typeface="+mn-lt"/>
              </a:rPr>
              <a:t>móc mówić o swoich potrzebach, wątpliwościach i oczekiwaniach;</a:t>
            </a:r>
            <a:endParaRPr lang="pl-PL" sz="1800" dirty="0">
              <a:latin typeface="+mj-lt"/>
              <a:ea typeface="Open Sans"/>
              <a:cs typeface="Open Sans"/>
            </a:endParaRPr>
          </a:p>
          <a:p>
            <a:r>
              <a:rPr lang="pl-PL" sz="1800" dirty="0">
                <a:latin typeface="+mj-lt"/>
                <a:ea typeface="+mn-lt"/>
                <a:cs typeface="+mn-lt"/>
              </a:rPr>
              <a:t>mieć zapewnione poczucie bezpieczeństwa i wsparcia emocjonalnego (w podstawowym wymiarze, np. skierowanie do odpowiedniego specjalisty);</a:t>
            </a:r>
            <a:endParaRPr lang="pl-PL" sz="1800" dirty="0">
              <a:latin typeface="+mj-lt"/>
              <a:ea typeface="Open Sans"/>
              <a:cs typeface="Open Sans"/>
            </a:endParaRPr>
          </a:p>
          <a:p>
            <a:r>
              <a:rPr lang="pl-PL" sz="1800" dirty="0">
                <a:latin typeface="+mj-lt"/>
                <a:ea typeface="+mn-lt"/>
                <a:cs typeface="+mn-lt"/>
              </a:rPr>
              <a:t>wiedzieć, czego oczekuje od niego nauczyciel;</a:t>
            </a:r>
            <a:endParaRPr lang="pl-PL" sz="1800" dirty="0">
              <a:latin typeface="+mj-lt"/>
              <a:ea typeface="Open Sans"/>
              <a:cs typeface="Open Sans"/>
            </a:endParaRPr>
          </a:p>
          <a:p>
            <a:r>
              <a:rPr lang="pl-PL" sz="1800" dirty="0">
                <a:latin typeface="+mj-lt"/>
                <a:ea typeface="+mn-lt"/>
                <a:cs typeface="+mn-lt"/>
              </a:rPr>
              <a:t>być zaangażowany w życie szkoły.</a:t>
            </a:r>
            <a:endParaRPr lang="pl-PL" sz="1800" dirty="0">
              <a:latin typeface="+mj-lt"/>
              <a:ea typeface="Open Sans"/>
              <a:cs typeface="Open Sans"/>
            </a:endParaRPr>
          </a:p>
          <a:p>
            <a:endParaRPr lang="pl-PL" sz="1800" dirty="0">
              <a:ea typeface="Open Sans"/>
              <a:cs typeface="Open Sans"/>
            </a:endParaRPr>
          </a:p>
          <a:p>
            <a:endParaRPr lang="pl-PL" sz="1800" dirty="0">
              <a:ea typeface="Open Sans"/>
              <a:cs typeface="Open Sans"/>
            </a:endParaRPr>
          </a:p>
          <a:p>
            <a:endParaRPr lang="pl-PL" sz="180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865775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C97FECB5-C15E-8B83-88DE-AF2A5A46E7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255857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Kodeks współpracy </a:t>
            </a:r>
            <a:b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</a:b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Arial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1A9480-492B-AEF3-4D11-CB1949AC4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6238" y="1105809"/>
            <a:ext cx="10529733" cy="4310889"/>
          </a:xfrm>
        </p:spPr>
        <p:txBody>
          <a:bodyPr lIns="91440" tIns="45720" rIns="91440" bIns="45720" anchor="t"/>
          <a:lstStyle/>
          <a:p>
            <a:pPr marL="0" indent="0" algn="ctr">
              <a:buNone/>
            </a:pPr>
            <a:r>
              <a:rPr lang="pl-PL" sz="2000" b="1" dirty="0">
                <a:ea typeface="+mn-lt"/>
                <a:cs typeface="+mn-lt"/>
              </a:rPr>
              <a:t>Metoda kuli śnieżnej</a:t>
            </a:r>
            <a:endParaRPr lang="pl-PL" dirty="0">
              <a:ea typeface="Open Sans"/>
              <a:cs typeface="Open Sans"/>
            </a:endParaRPr>
          </a:p>
          <a:p>
            <a:pPr marL="0" indent="0">
              <a:buNone/>
            </a:pPr>
            <a:endParaRPr lang="pl-PL" dirty="0">
              <a:latin typeface="+mj-lt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pl-PL" dirty="0">
                <a:latin typeface="+mj-lt"/>
                <a:ea typeface="+mn-lt"/>
                <a:cs typeface="+mn-lt"/>
              </a:rPr>
              <a:t>Na początku należy zastanowić się indywidualnie, </a:t>
            </a:r>
            <a:r>
              <a:rPr lang="pl-PL" dirty="0">
                <a:solidFill>
                  <a:schemeClr val="accent2"/>
                </a:solidFill>
                <a:latin typeface="+mj-lt"/>
                <a:ea typeface="+mn-lt"/>
                <a:cs typeface="+mn-lt"/>
              </a:rPr>
              <a:t>jakie zasady powinny obowiązywać we współpracy rodzica i nauczyciela</a:t>
            </a:r>
            <a:endParaRPr lang="pl-PL" dirty="0">
              <a:latin typeface="+mj-lt"/>
              <a:ea typeface="Open Sans"/>
              <a:cs typeface="Open Sans"/>
            </a:endParaRPr>
          </a:p>
          <a:p>
            <a:pPr>
              <a:lnSpc>
                <a:spcPct val="100000"/>
              </a:lnSpc>
            </a:pPr>
            <a:r>
              <a:rPr lang="pl-PL" dirty="0">
                <a:latin typeface="+mj-lt"/>
                <a:ea typeface="+mn-lt"/>
                <a:cs typeface="+mn-lt"/>
              </a:rPr>
              <a:t>Następnie uczestnicy dobierani są w pary – wymieniają się pomysłami, wspólnie wypracowują nowe.</a:t>
            </a:r>
            <a:endParaRPr lang="pl-PL" dirty="0"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pl-PL" dirty="0">
                <a:latin typeface="+mj-lt"/>
                <a:ea typeface="+mn-lt"/>
                <a:cs typeface="+mn-lt"/>
              </a:rPr>
              <a:t>W kolejnym etapie pary łączą się w 4 (potem w 8, 16 i na końcu w całą grupę – w zależności od liczebności grupy), aby wypracować wspólne stanowisko (w tym przypadku punkty kodeksu współpracy nauczyciela i rodzica).</a:t>
            </a:r>
            <a:endParaRPr lang="pl-PL" dirty="0">
              <a:latin typeface="+mj-lt"/>
            </a:endParaRPr>
          </a:p>
          <a:p>
            <a:pPr>
              <a:lnSpc>
                <a:spcPct val="100000"/>
              </a:lnSpc>
            </a:pPr>
            <a:r>
              <a:rPr lang="pl-PL" dirty="0">
                <a:latin typeface="+mj-lt"/>
                <a:ea typeface="+mn-lt"/>
                <a:cs typeface="+mn-lt"/>
              </a:rPr>
              <a:t>Każdy uczestnik ma możliwość wyrażenia swojego zdania oraz negocjacji.</a:t>
            </a:r>
            <a:endParaRPr lang="pl-PL" dirty="0">
              <a:latin typeface="+mj-lt"/>
            </a:endParaRPr>
          </a:p>
          <a:p>
            <a:pPr marL="0" indent="0">
              <a:buNone/>
            </a:pPr>
            <a:endParaRPr lang="pl-PL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25992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0CCFE1C3-8962-C1FA-CCFF-75065BFD4F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Scenki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4DF74A-AF62-3859-5771-641D7486D3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/>
          <a:lstStyle/>
          <a:p>
            <a:r>
              <a:rPr lang="pl-PL" dirty="0">
                <a:latin typeface="Open Sans"/>
                <a:ea typeface="Open Sans"/>
                <a:cs typeface="Arial"/>
              </a:rPr>
              <a:t>Rodzicem w konkretnej sytuacji jest uczestnik szkolenia, a nauczycielem DDU.</a:t>
            </a:r>
          </a:p>
          <a:p>
            <a:pPr marL="0" indent="0">
              <a:buNone/>
            </a:pPr>
            <a:endParaRPr lang="pl-PL" dirty="0">
              <a:latin typeface="Open Sans"/>
              <a:ea typeface="Open Sans"/>
              <a:cs typeface="Arial"/>
            </a:endParaRPr>
          </a:p>
          <a:p>
            <a:r>
              <a:rPr lang="pl-PL" dirty="0">
                <a:latin typeface="Open Sans"/>
                <a:ea typeface="Open Sans"/>
                <a:cs typeface="Arial"/>
              </a:rPr>
              <a:t>Podczas rozmów należy stosować zasady omówione podczas warsztatów.</a:t>
            </a:r>
          </a:p>
          <a:p>
            <a:endParaRPr lang="pl-PL" dirty="0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015557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2C133EF8-AEF1-9F11-9BB9-628F805530C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Arial"/>
              </a:rPr>
              <a:t>Bibliografia</a:t>
            </a:r>
            <a:endParaRPr kumimoji="0" lang="pl-PL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DFC292-4770-0402-70E1-BB0FFA2BF0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398614"/>
            <a:ext cx="10529733" cy="4010387"/>
          </a:xfrm>
        </p:spPr>
        <p:txBody>
          <a:bodyPr lIns="91440" tIns="45720" rIns="91440" bIns="45720" anchor="t"/>
          <a:lstStyle/>
          <a:p>
            <a:r>
              <a:rPr lang="en-US" dirty="0"/>
              <a:t>Berger, C. (1993). Revisiting the relationship construct. </a:t>
            </a:r>
            <a:r>
              <a:rPr lang="en-US" i="1" dirty="0"/>
              <a:t>Personal Relationship Issues</a:t>
            </a:r>
            <a:r>
              <a:rPr lang="en-US" dirty="0"/>
              <a:t>, </a:t>
            </a:r>
            <a:r>
              <a:rPr lang="en-US" i="1" dirty="0"/>
              <a:t>1</a:t>
            </a:r>
            <a:r>
              <a:rPr lang="en-US" dirty="0"/>
              <a:t>, 25-27.</a:t>
            </a:r>
            <a:r>
              <a:rPr lang="pl-PL" dirty="0"/>
              <a:t> </a:t>
            </a:r>
          </a:p>
          <a:p>
            <a:r>
              <a:rPr lang="en-US" dirty="0"/>
              <a:t>Kawula, S. (1978). </a:t>
            </a:r>
            <a:r>
              <a:rPr lang="pl-PL" i="1" dirty="0"/>
              <a:t>Diagnozowanie potrzeb opiekuńczo-wychowawczych środowiska rodzinnego</a:t>
            </a:r>
            <a:r>
              <a:rPr lang="pl-PL" dirty="0"/>
              <a:t>. Toruń: UMK.</a:t>
            </a:r>
          </a:p>
          <a:p>
            <a:r>
              <a:rPr lang="pl-PL" dirty="0"/>
              <a:t>Kupisiewicz Cz., Kupisiewicz, M. (2009). </a:t>
            </a:r>
            <a:r>
              <a:rPr lang="pl-PL" i="1" dirty="0"/>
              <a:t>Słownik Pedagogiczny</a:t>
            </a:r>
            <a:r>
              <a:rPr lang="pl-PL" dirty="0"/>
              <a:t>. Warszawa: Wydawnictwo Naukowe PWN. </a:t>
            </a:r>
          </a:p>
          <a:p>
            <a:r>
              <a:rPr lang="pl-PL" dirty="0" err="1"/>
              <a:t>Mellibruda</a:t>
            </a:r>
            <a:r>
              <a:rPr lang="pl-PL" dirty="0"/>
              <a:t>, J. (2003).</a:t>
            </a:r>
            <a:r>
              <a:rPr lang="pl-PL" i="1" dirty="0"/>
              <a:t> Ja, ty, my. Psychologiczne możliwości ulepszania kontaktów międzyludzkich</a:t>
            </a:r>
            <a:r>
              <a:rPr lang="pl-PL" dirty="0"/>
              <a:t>, Warszawa: Instytut Psychologii Zdrowia PTP.    </a:t>
            </a:r>
          </a:p>
          <a:p>
            <a:r>
              <a:rPr lang="pl-PL" dirty="0"/>
              <a:t>Mendel, M. (2007). </a:t>
            </a:r>
            <a:r>
              <a:rPr lang="pl-PL" i="1" dirty="0"/>
              <a:t>Rodzice i nauczyciele jako sprzymierzeńcy</a:t>
            </a:r>
            <a:r>
              <a:rPr lang="pl-PL" dirty="0"/>
              <a:t>. Gdańsk: Wydawnictwo Harmonia.  </a:t>
            </a:r>
          </a:p>
          <a:p>
            <a:r>
              <a:rPr lang="pl-PL" dirty="0"/>
              <a:t>Okoń, W. (2004). </a:t>
            </a:r>
            <a:r>
              <a:rPr lang="pl-PL" i="1" dirty="0"/>
              <a:t>Nowy słownik pedagogiczny</a:t>
            </a:r>
            <a:r>
              <a:rPr lang="pl-PL" dirty="0"/>
              <a:t>. Warszawa: Wydawnictwo </a:t>
            </a:r>
            <a:r>
              <a:rPr lang="pl-PL"/>
              <a:t>Akademickie „po Żak</a:t>
            </a:r>
            <a:r>
              <a:rPr lang="pl-PL" dirty="0"/>
              <a:t>”.  </a:t>
            </a:r>
          </a:p>
          <a:p>
            <a:r>
              <a:rPr lang="pl-PL" dirty="0"/>
              <a:t>Szacka, B. (2003). </a:t>
            </a:r>
            <a:r>
              <a:rPr lang="pl-PL" i="1" dirty="0"/>
              <a:t>Wprowadzenie do socjologii</a:t>
            </a:r>
            <a:r>
              <a:rPr lang="pl-PL" dirty="0"/>
              <a:t>. Warszawa OFICYNA NAUKOWA. </a:t>
            </a:r>
          </a:p>
          <a:p>
            <a:r>
              <a:rPr lang="pl-PL" dirty="0"/>
              <a:t>Szafrańska, A.  (2016).   Współpraca szkoły z rodziną dziecka ze spektrum zaburzeń autystycznych – wybrane problemy. </a:t>
            </a:r>
            <a:r>
              <a:rPr lang="pl-PL" i="1" dirty="0"/>
              <a:t>Prace Naukowe Akademii im. Jana Długosza w Częstochowie</a:t>
            </a:r>
            <a:r>
              <a:rPr lang="pl-PL" dirty="0"/>
              <a:t>, XXV, 535-545.   </a:t>
            </a:r>
          </a:p>
          <a:p>
            <a:r>
              <a:rPr lang="pl-PL" dirty="0"/>
              <a:t>Wach-</a:t>
            </a:r>
            <a:r>
              <a:rPr lang="pl-PL" dirty="0" err="1"/>
              <a:t>Kąkolewicz</a:t>
            </a:r>
            <a:r>
              <a:rPr lang="pl-PL" dirty="0"/>
              <a:t>, A. (2003). Uwarunkowania interakcji w klasie szkolnej. </a:t>
            </a:r>
            <a:r>
              <a:rPr lang="pl-PL" i="1" dirty="0" err="1"/>
              <a:t>Neodidagmata</a:t>
            </a:r>
            <a:r>
              <a:rPr lang="pl-PL" dirty="0"/>
              <a:t>, 25/26,57-68. </a:t>
            </a:r>
          </a:p>
        </p:txBody>
      </p:sp>
    </p:spTree>
    <p:extLst>
      <p:ext uri="{BB962C8B-B14F-4D97-AF65-F5344CB8AC3E}">
        <p14:creationId xmlns:p14="http://schemas.microsoft.com/office/powerpoint/2010/main" val="387261354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UNICEF (ASA)">
      <a:dk1>
        <a:sysClr val="windowText" lastClr="000000"/>
      </a:dk1>
      <a:lt1>
        <a:srgbClr val="FFFFFF"/>
      </a:lt1>
      <a:dk2>
        <a:srgbClr val="00719E"/>
      </a:dk2>
      <a:lt2>
        <a:srgbClr val="FFFFFF"/>
      </a:lt2>
      <a:accent1>
        <a:srgbClr val="00719E"/>
      </a:accent1>
      <a:accent2>
        <a:srgbClr val="324693"/>
      </a:accent2>
      <a:accent3>
        <a:srgbClr val="324693"/>
      </a:accent3>
      <a:accent4>
        <a:srgbClr val="008445"/>
      </a:accent4>
      <a:accent5>
        <a:srgbClr val="008445"/>
      </a:accent5>
      <a:accent6>
        <a:srgbClr val="961B4B"/>
      </a:accent6>
      <a:hlink>
        <a:srgbClr val="961B4B"/>
      </a:hlink>
      <a:folHlink>
        <a:srgbClr val="6A2875"/>
      </a:folHlink>
    </a:clrScheme>
    <a:fontScheme name="UNICEF (ASA)">
      <a:majorFont>
        <a:latin typeface="Arial"/>
        <a:ea typeface=""/>
        <a:cs typeface=""/>
      </a:majorFont>
      <a:minorFont>
        <a:latin typeface="Open San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997F8DDF-6E64-40DC-BC2B-F1AAFCF2DF8E}" vid="{88832E49-E7A8-49E8-BD7B-78ED5A9DBF7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67EF2309424BE4D8279FA90C4A06BE3" ma:contentTypeVersion="3" ma:contentTypeDescription="Utwórz nowy dokument." ma:contentTypeScope="" ma:versionID="acc9f2ac418931c9bf962accc54d4062">
  <xsd:schema xmlns:xsd="http://www.w3.org/2001/XMLSchema" xmlns:xs="http://www.w3.org/2001/XMLSchema" xmlns:p="http://schemas.microsoft.com/office/2006/metadata/properties" xmlns:ns2="49c15064-8d82-475c-bfff-ee6ea4636da1" targetNamespace="http://schemas.microsoft.com/office/2006/metadata/properties" ma:root="true" ma:fieldsID="b32c7155d2e175b97ae9f1e11384086f" ns2:_="">
    <xsd:import namespace="49c15064-8d82-475c-bfff-ee6ea4636d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15064-8d82-475c-bfff-ee6ea4636d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1E1874-92BE-4014-9E2E-2BCAA83154DB}">
  <ds:schemaRefs>
    <ds:schemaRef ds:uri="49c15064-8d82-475c-bfff-ee6ea4636d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C80125E-0793-4006-9EDC-F4186E1710A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5DC27E0-CEF0-494F-8F3D-2229825B5B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Prezentacja_UNICEF_3 (1)</Template>
  <TotalTime>116</TotalTime>
  <Words>1135</Words>
  <Application>Microsoft Office PowerPoint</Application>
  <PresentationFormat>Panoramiczny</PresentationFormat>
  <Paragraphs>136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Arial</vt:lpstr>
      <vt:lpstr>Calibri</vt:lpstr>
      <vt:lpstr>Open Sans</vt:lpstr>
      <vt:lpstr>Symbol</vt:lpstr>
      <vt:lpstr>Motyw pakietu Office</vt:lpstr>
      <vt:lpstr>Relacja rodzica i nauczyciela – warsztaty dla rodziców</vt:lpstr>
      <vt:lpstr>Prezentacja programu PowerPoint</vt:lpstr>
      <vt:lpstr>Prezentacja programu PowerPoint</vt:lpstr>
      <vt:lpstr>Prawidłowe relacje</vt:lpstr>
      <vt:lpstr>Współpraca – burza mózgów</vt:lpstr>
      <vt:lpstr>Współpraca według Wincentego Okonia</vt:lpstr>
      <vt:lpstr>Cel współpracy nauczyciela i rodzica – burza mózgów </vt:lpstr>
      <vt:lpstr>Cel współpracy nauczyciela i rodzica </vt:lpstr>
      <vt:lpstr>By powyższy cel został osiągnięty:</vt:lpstr>
      <vt:lpstr>Współpraca nauczycieli i rodziców</vt:lpstr>
      <vt:lpstr>Prezentacja programu PowerPoint</vt:lpstr>
      <vt:lpstr>Współpraca rodziny i szkoły</vt:lpstr>
      <vt:lpstr>Prezentacja programu PowerPoint</vt:lpstr>
      <vt:lpstr>Bariery w relacjach rodzice – nauczyciele – burza mózgów</vt:lpstr>
      <vt:lpstr>Bariery w relacjach rodzice – nauczyciele</vt:lpstr>
      <vt:lpstr>Bariery w relacjach rodzice – nauczyciele</vt:lpstr>
      <vt:lpstr>Proszę podać propozycje komunikatów nauczyciela do rodziców i komunikatów rodziców do nauczyciela</vt:lpstr>
      <vt:lpstr>Szczególnie należy zwrócić uwagę na następujące kwestie: </vt:lpstr>
      <vt:lpstr>Kodeks współpracy   </vt:lpstr>
      <vt:lpstr>Scenki</vt:lpstr>
      <vt:lpstr>Bibliografia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Ewelina Rzońca</dc:creator>
  <cp:lastModifiedBy>Kasia Sz</cp:lastModifiedBy>
  <cp:revision>52</cp:revision>
  <dcterms:created xsi:type="dcterms:W3CDTF">2023-07-17T19:26:05Z</dcterms:created>
  <dcterms:modified xsi:type="dcterms:W3CDTF">2023-10-26T19:38:18Z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0x010100D67EF2309424BE4D8279FA90C4A06BE3</vt:lpwstr>
  </property>
</Properties>
</file>