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120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548B2E1-1F01-A6FC-22F8-E1293E6B3DD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3FBC2EF6-C7E6-C189-0926-86B4494B1F3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C696DD1-2DF3-C36D-974E-D19AE2C2A32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CB02A12-DC55-4D20-B3F9-D1DE76868F6A}" type="datetime1">
              <a:rPr lang="pl-PL"/>
              <a:pPr lvl="0"/>
              <a:t>13.12.2023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FBF2DB7-4CFA-1129-6E51-82A433C17CE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F258B12-9FFF-F6B8-A73F-3AD9B500CF3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2AA9717-5EA1-49DC-9EE8-C782693A9AD4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502626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1E2B52-3F5C-BD75-ED35-B33DD7A5CAB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B187914-E477-9B4A-371C-6316FA55BA8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738E2A6-30F2-BD64-6D92-34901A136CF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E274BB3-CA8B-42B5-8343-FC9ADFD3C70A}" type="datetime1">
              <a:rPr lang="pl-PL"/>
              <a:pPr lvl="0"/>
              <a:t>13.12.2023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AD1B532-9094-1715-0968-19435786334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1C65D36-6531-55FA-A2F0-C5238259110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3298F04-1A48-4598-91F2-8AF01A14462A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9079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D7A1B79-A8FF-6D5F-E47A-8095525623B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9191208-9D50-7899-FDD0-9B74C3B8D8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D4441B4-2C14-55F7-242C-D57AD0AB741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DB756B-DE02-48A7-A290-F7FD1B4924D3}" type="datetime1">
              <a:rPr lang="pl-PL"/>
              <a:pPr lvl="0"/>
              <a:t>13.12.2023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CD4BAC7-94E4-63F8-FFBE-0AE3243C4E4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C35CF4B-27FC-EF79-3675-F53187007D5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2936C40-4334-401C-B328-26D20AD76D98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4680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A153B38-1923-24C5-D885-D0344E54D14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CE314CC-5063-D9AF-AE9D-3451FDFCD62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7BAA748-116A-DCB4-526D-4198C74BF566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A6EF645-9D6F-CCC5-AF39-E5EE0BF28D8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532F981-E818-4993-89B4-C7C2D9FFDE2A}" type="datetime1">
              <a:rPr lang="pl-PL"/>
              <a:pPr lvl="0"/>
              <a:t>13.12.2023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3B604BA-CEF7-7D5B-8139-69326B1934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E0599E9-5706-1EA2-041E-FF39F6165B2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42C3744-5CFA-45C8-9BDF-1E041D0D86E8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0264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56D65FC-9094-C9E4-225D-F03FFF85BD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CD3C391-A18F-56E7-48B3-5D4C842CF0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10DFF3D-2F9A-729A-FE76-E5472F402D1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62339266-9C4A-4423-4E2C-B280475068F0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6C45B4AF-7094-BC10-21AD-EBB55BF15F71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AD12AF6B-C01A-9D16-9748-E275A3574B4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756C91-DC37-4005-B207-3697E65BE837}" type="datetime1">
              <a:rPr lang="pl-PL"/>
              <a:pPr lvl="0"/>
              <a:t>13.12.2023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A4F22EFA-8113-DCDB-59E6-55220B93B03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8ACA3B45-680E-1C44-C885-D8CFD2919BD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73E998-FB70-4B4F-B87C-27A2DB919BD6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97938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94974A-707E-4A40-C60A-629BE16277C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E9F29AE4-17AF-4A05-4B43-37C8A3298A7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A0A1851-7B3C-4997-8AA5-17F832B03462}" type="datetime1">
              <a:rPr lang="pl-PL"/>
              <a:pPr lvl="0"/>
              <a:t>13.12.2023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F9A826A-B3BA-3B84-4ACC-42B4B7E6296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A2243043-79FB-3D42-BB92-455C0576EA2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C9616AF-099A-4CAC-BB1C-93F0E7A41D72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689094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81A0E4C0-0E60-6466-8155-8D906BE681D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F772463-6111-43B4-8FF4-BB151048B0D5}" type="datetime1">
              <a:rPr lang="pl-PL"/>
              <a:pPr lvl="0"/>
              <a:t>13.12.2023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F0BAD7C9-460A-B23D-34A3-F723A3D46C0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C6954AD-8BDA-E5BE-D713-F33FBAB73B1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33429F8-6D6F-4C53-B34C-4C1F28D8591D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4905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C324E87-BBCB-D0F5-BC1D-2AB201E4E1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C3AD668-E857-7FF0-667A-311096AACB8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4445F11B-8AA1-5D81-4025-495D1AC59EB6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44A5771-942C-47CC-5A0D-70576160559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263210C-099A-4C38-978E-761154556568}" type="datetime1">
              <a:rPr lang="pl-PL"/>
              <a:pPr lvl="0"/>
              <a:t>13.12.2023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187EF1-6E74-F7AA-FBD6-1A8E2E25E35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1B51D62-8591-6C50-BFC0-AB27BD263C3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69E3A58-0E8C-4E9F-8B17-126B771F334A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4409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8C60FF-2033-F9EB-227D-2B513B3085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18673C5D-CF63-AB6C-E3B6-8CAE13A1ACCC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387059D-3034-4EC3-8BFC-C38478CEB6B1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6317D32-772D-4C1A-651A-EA209CFD201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8228569-4DA0-4C21-A266-129152E27DBE}" type="datetime1">
              <a:rPr lang="pl-PL"/>
              <a:pPr lvl="0"/>
              <a:t>13.12.2023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D017F70-9053-DFDC-AF97-7FA687EA5E1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07BF428-021B-22D2-AE0B-7A62797DD32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CC853CE-6B4C-4EFC-8CDF-CF6C6EDE2A9E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9701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9EE54B-E715-B720-5573-C69A78D422C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47074AC1-5FA8-ADA0-E1A5-1BC9C1386B47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0B7E5FE-5284-DF0F-062D-E1C4ABF2730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4FB50E9-F32B-4ED0-B2CA-30B0FE9C34D5}" type="datetime1">
              <a:rPr lang="pl-PL"/>
              <a:pPr lvl="0"/>
              <a:t>13.12.2023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85DE891-B05A-D1D5-AA02-22B33527ABE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408C002-65DC-5B2E-629E-88607A736A7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9522C7F-BA7B-4EB6-AFEB-5A9CABB0C5A6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5808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090DA049-EF33-2D38-3E43-DA7B858765A5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721CE9D4-5C5D-EEA2-1205-E9BBE7D88E2D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E2847DF-968D-6640-1C67-89EEBC0DED5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119986-013D-47EE-AC55-EF8629EC0749}" type="datetime1">
              <a:rPr lang="pl-PL"/>
              <a:pPr lvl="0"/>
              <a:t>13.12.2023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AD15573-8581-7292-41F8-C82453E7984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B73B287-DA88-2CD5-B7FE-18F77236E19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74B2D4C-E32A-4DB8-838E-FE7067497792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6063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463A4D67-15B4-BEE2-D939-E6FCB89D9A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C068713-93B7-63F8-0DEE-8E910148E6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9887CDB-D775-D82A-E17B-75D310B6EA1B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l-PL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6A29090F-AC6C-4550-B1A3-A6E6EED83BAE}" type="datetime1">
              <a:rPr lang="pl-PL"/>
              <a:pPr lvl="0"/>
              <a:t>13.12.2023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2FA9100-6822-B903-BB7A-5C853047909D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l-PL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B04545F-6CA3-581E-EACC-ADECBC22118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l-PL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98409517-A885-48A5-9EC2-E4AA5FA253E4}" type="slidenum"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pl-PL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pl-PL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pl-PL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pl-PL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pl-PL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pl-PL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1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1DE2E6-7092-9DD1-AD38-78C49B1B1FF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814946" y="965405"/>
            <a:ext cx="8562112" cy="1664976"/>
          </a:xfrm>
        </p:spPr>
        <p:txBody>
          <a:bodyPr/>
          <a:lstStyle/>
          <a:p>
            <a:pPr lvl="0"/>
            <a:r>
              <a:rPr lang="pl-PL" sz="4400">
                <a:latin typeface="Arial Black" pitchFamily="34"/>
              </a:rPr>
              <a:t>Zdobywam kartę rowerową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5C2D7D2-9BF3-8320-551C-A88C825716D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946568" y="2778825"/>
            <a:ext cx="6430490" cy="1766456"/>
          </a:xfrm>
        </p:spPr>
        <p:txBody>
          <a:bodyPr/>
          <a:lstStyle/>
          <a:p>
            <a:pPr lvl="0"/>
            <a:r>
              <a:rPr lang="pl-PL" b="1">
                <a:latin typeface="Arial" pitchFamily="34"/>
                <a:cs typeface="Arial" pitchFamily="34"/>
              </a:rPr>
              <a:t>PRZEJAZD PRZEZ SKRZYŻOWANIE</a:t>
            </a:r>
          </a:p>
        </p:txBody>
      </p:sp>
      <p:cxnSp>
        <p:nvCxnSpPr>
          <p:cNvPr id="4" name="Łącznik prosty 4" descr="Pozioma linia na całej szerokości slajdu">
            <a:extLst>
              <a:ext uri="{FF2B5EF4-FFF2-40B4-BE49-F238E27FC236}">
                <a16:creationId xmlns:a16="http://schemas.microsoft.com/office/drawing/2014/main" id="{85EFA851-CBFF-F2CE-98E5-AE2D66F75F64}"/>
              </a:ext>
            </a:extLst>
          </p:cNvPr>
          <p:cNvCxnSpPr/>
          <p:nvPr/>
        </p:nvCxnSpPr>
        <p:spPr>
          <a:xfrm>
            <a:off x="1056003" y="3800100"/>
            <a:ext cx="10079999" cy="0"/>
          </a:xfrm>
          <a:prstGeom prst="straightConnector1">
            <a:avLst/>
          </a:prstGeom>
          <a:noFill/>
          <a:ln w="12701" cap="flat">
            <a:solidFill>
              <a:srgbClr val="000000"/>
            </a:solidFill>
            <a:prstDash val="solid"/>
            <a:miter/>
          </a:ln>
        </p:spPr>
      </p:cxnSp>
      <p:pic>
        <p:nvPicPr>
          <p:cNvPr id="5" name="Obraz 8" descr="Ilustracja rowerzysty zwróconego w prawą stronę.">
            <a:extLst>
              <a:ext uri="{FF2B5EF4-FFF2-40B4-BE49-F238E27FC236}">
                <a16:creationId xmlns:a16="http://schemas.microsoft.com/office/drawing/2014/main" id="{BC805228-9008-5F9F-1E9B-85A817926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52111" y="4037615"/>
            <a:ext cx="3184178" cy="277289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a 21" descr="Ilustracja rowerzysty stojącego przed skrzyżowaniem na prawym pasie. Rowerzysta wjeżdża na skrzyżowanie od północy.">
            <a:extLst>
              <a:ext uri="{FF2B5EF4-FFF2-40B4-BE49-F238E27FC236}">
                <a16:creationId xmlns:a16="http://schemas.microsoft.com/office/drawing/2014/main" id="{1A03B9B6-A19C-14A4-8693-ECF3D44A60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47425" y="1191444"/>
            <a:ext cx="1162028" cy="1260619"/>
          </a:xfrm>
          <a:prstGeom prst="rect">
            <a:avLst/>
          </a:prstGeom>
          <a:noFill/>
          <a:ln cap="flat">
            <a:noFill/>
          </a:ln>
        </p:spPr>
      </p:pic>
      <p:cxnSp>
        <p:nvCxnSpPr>
          <p:cNvPr id="7" name="Łącznik prosty ze strzałką 23" descr="Strzałka na jezdni wskazująca w dół ilustracji, znajduje się przy prawym pasie od północy.">
            <a:extLst>
              <a:ext uri="{FF2B5EF4-FFF2-40B4-BE49-F238E27FC236}">
                <a16:creationId xmlns:a16="http://schemas.microsoft.com/office/drawing/2014/main" id="{4C1385F6-DCE4-07CB-1F9F-60C667B1E562}"/>
              </a:ext>
            </a:extLst>
          </p:cNvPr>
          <p:cNvCxnSpPr/>
          <p:nvPr/>
        </p:nvCxnSpPr>
        <p:spPr>
          <a:xfrm>
            <a:off x="5532504" y="2620258"/>
            <a:ext cx="0" cy="622405"/>
          </a:xfrm>
          <a:prstGeom prst="straightConnector1">
            <a:avLst/>
          </a:prstGeom>
          <a:noFill/>
          <a:ln w="25402" cap="flat">
            <a:solidFill>
              <a:srgbClr val="FFFFFF"/>
            </a:solidFill>
            <a:prstDash val="solid"/>
            <a:round/>
            <a:tailEnd type="arrow"/>
          </a:ln>
        </p:spPr>
      </p:cxnSp>
      <p:pic>
        <p:nvPicPr>
          <p:cNvPr id="2" name="Obraz 8" descr="Ilustracja samochodu stojącego przed skrzyżowaniem na prawym pasie. Samochód jest obrócony w lewo, wjeżdża na skrzyżowanie od wschodu. W samochodzie za kierownicą siedzi człowiek z łokciem wystawionym za okno.">
            <a:extLst>
              <a:ext uri="{FF2B5EF4-FFF2-40B4-BE49-F238E27FC236}">
                <a16:creationId xmlns:a16="http://schemas.microsoft.com/office/drawing/2014/main" id="{93C42015-0B72-D2F8-D872-1580E32864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7794" y="2374779"/>
            <a:ext cx="2074517" cy="1513149"/>
          </a:xfrm>
          <a:prstGeom prst="rect">
            <a:avLst/>
          </a:prstGeom>
          <a:noFill/>
          <a:ln cap="flat">
            <a:noFill/>
          </a:ln>
        </p:spPr>
      </p:pic>
      <p:cxnSp>
        <p:nvCxnSpPr>
          <p:cNvPr id="3" name="Łącznik prosty ze strzałką 10" descr="Strzałka na jezdni wskazująca w lewo, znajduje się przy prawym pasie od wschodu.">
            <a:extLst>
              <a:ext uri="{FF2B5EF4-FFF2-40B4-BE49-F238E27FC236}">
                <a16:creationId xmlns:a16="http://schemas.microsoft.com/office/drawing/2014/main" id="{E4B342DC-19D3-7D4A-8BF4-8E3E5DB03DE4}"/>
              </a:ext>
            </a:extLst>
          </p:cNvPr>
          <p:cNvCxnSpPr/>
          <p:nvPr/>
        </p:nvCxnSpPr>
        <p:spPr>
          <a:xfrm flipH="1">
            <a:off x="6323962" y="2985250"/>
            <a:ext cx="745346" cy="0"/>
          </a:xfrm>
          <a:prstGeom prst="straightConnector1">
            <a:avLst/>
          </a:prstGeom>
          <a:noFill/>
          <a:ln w="25402" cap="flat">
            <a:solidFill>
              <a:srgbClr val="FFFFFF"/>
            </a:solidFill>
            <a:prstDash val="solid"/>
            <a:round/>
            <a:tailEnd type="arrow"/>
          </a:ln>
        </p:spPr>
      </p:cxnSp>
      <p:pic>
        <p:nvPicPr>
          <p:cNvPr id="4" name="Grafika 17" descr="Ilustracja samochodu stojącego przed skrzyżowaniem na prawym pasie. Samochód jest obrócony w prawo, wjeżdża na skrzyżowanie od zachodu.  ">
            <a:extLst>
              <a:ext uri="{FF2B5EF4-FFF2-40B4-BE49-F238E27FC236}">
                <a16:creationId xmlns:a16="http://schemas.microsoft.com/office/drawing/2014/main" id="{C50F64EC-14D8-3BEA-6FA3-8B9D388637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26421" y="3509970"/>
            <a:ext cx="2195081" cy="755925"/>
          </a:xfrm>
          <a:prstGeom prst="rect">
            <a:avLst/>
          </a:prstGeom>
          <a:noFill/>
          <a:ln cap="flat">
            <a:noFill/>
          </a:ln>
        </p:spPr>
      </p:pic>
      <p:cxnSp>
        <p:nvCxnSpPr>
          <p:cNvPr id="5" name="Łącznik prosty ze strzałką 11" descr="Strzałka na jezdni wskazująca w prawo, znajduje się przy prawym pasie od zachodu.">
            <a:extLst>
              <a:ext uri="{FF2B5EF4-FFF2-40B4-BE49-F238E27FC236}">
                <a16:creationId xmlns:a16="http://schemas.microsoft.com/office/drawing/2014/main" id="{3648655C-07FB-D8CE-42F5-175071B674C1}"/>
              </a:ext>
            </a:extLst>
          </p:cNvPr>
          <p:cNvCxnSpPr/>
          <p:nvPr/>
        </p:nvCxnSpPr>
        <p:spPr>
          <a:xfrm>
            <a:off x="5082765" y="3949595"/>
            <a:ext cx="649526" cy="0"/>
          </a:xfrm>
          <a:prstGeom prst="straightConnector1">
            <a:avLst/>
          </a:prstGeom>
          <a:noFill/>
          <a:ln w="25402" cap="flat">
            <a:solidFill>
              <a:srgbClr val="FFFFFF"/>
            </a:solidFill>
            <a:prstDash val="solid"/>
            <a:round/>
            <a:tailEnd type="arrow"/>
          </a:ln>
        </p:spPr>
      </p:cxnSp>
      <p:sp>
        <p:nvSpPr>
          <p:cNvPr id="8" name="Tytuł 4">
            <a:extLst>
              <a:ext uri="{FF2B5EF4-FFF2-40B4-BE49-F238E27FC236}">
                <a16:creationId xmlns:a16="http://schemas.microsoft.com/office/drawing/2014/main" id="{941DEE97-DD48-FD85-9423-1D30955C5A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2016" y="496190"/>
            <a:ext cx="3364342" cy="1325559"/>
          </a:xfrm>
        </p:spPr>
        <p:txBody>
          <a:bodyPr>
            <a:normAutofit fontScale="90000"/>
          </a:bodyPr>
          <a:lstStyle/>
          <a:p>
            <a:pPr lvl="0"/>
            <a:r>
              <a:rPr lang="pl-PL" sz="4000">
                <a:solidFill>
                  <a:srgbClr val="00D953"/>
                </a:solidFill>
              </a:rPr>
              <a:t>Skrzyżowanie z trzema pojazdami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2" descr="Ilustracja rowerzysty stojącego przed rondem na prawym pasie. Rowerzysta wjeżdża na rondo od północy.">
            <a:extLst>
              <a:ext uri="{FF2B5EF4-FFF2-40B4-BE49-F238E27FC236}">
                <a16:creationId xmlns:a16="http://schemas.microsoft.com/office/drawing/2014/main" id="{A85E095C-9E89-2573-5F99-B15B6BB8A0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33974" y="184836"/>
            <a:ext cx="1162028" cy="1260619"/>
          </a:xfrm>
          <a:prstGeom prst="rect">
            <a:avLst/>
          </a:prstGeom>
          <a:noFill/>
          <a:ln cap="flat">
            <a:noFill/>
          </a:ln>
        </p:spPr>
      </p:pic>
      <p:cxnSp>
        <p:nvCxnSpPr>
          <p:cNvPr id="5" name="Łącznik prosty ze strzałką 3" descr="Strzałka na jezdni wskazująca w dół ilustracji, znajduje się przy prawym pasie od północy.">
            <a:extLst>
              <a:ext uri="{FF2B5EF4-FFF2-40B4-BE49-F238E27FC236}">
                <a16:creationId xmlns:a16="http://schemas.microsoft.com/office/drawing/2014/main" id="{0252E1FB-F482-95E2-1C84-8CEFCB051A64}"/>
              </a:ext>
            </a:extLst>
          </p:cNvPr>
          <p:cNvCxnSpPr/>
          <p:nvPr/>
        </p:nvCxnSpPr>
        <p:spPr>
          <a:xfrm>
            <a:off x="5519062" y="1613650"/>
            <a:ext cx="0" cy="622405"/>
          </a:xfrm>
          <a:prstGeom prst="straightConnector1">
            <a:avLst/>
          </a:prstGeom>
          <a:noFill/>
          <a:ln w="25402" cap="flat">
            <a:solidFill>
              <a:srgbClr val="FFFFFF"/>
            </a:solidFill>
            <a:prstDash val="solid"/>
            <a:round/>
            <a:tailEnd type="arrow"/>
          </a:ln>
        </p:spPr>
      </p:cxnSp>
      <p:pic>
        <p:nvPicPr>
          <p:cNvPr id="2" name="Obraz 5" descr="Ilustracja samochodu stojącego przed rondem na prawym pasie. Samochód jest obrócony w prawo, wjeżdża na rondo od zachodu.  W samochodzie za kierownicą siedzi człowiek z łokciem wystawionym za okno.">
            <a:extLst>
              <a:ext uri="{FF2B5EF4-FFF2-40B4-BE49-F238E27FC236}">
                <a16:creationId xmlns:a16="http://schemas.microsoft.com/office/drawing/2014/main" id="{B90EFBC4-EA94-C110-1567-3603E32DDA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782695" y="3227713"/>
            <a:ext cx="2074517" cy="1513149"/>
          </a:xfrm>
          <a:prstGeom prst="rect">
            <a:avLst/>
          </a:prstGeom>
          <a:noFill/>
          <a:ln cap="flat">
            <a:noFill/>
          </a:ln>
        </p:spPr>
      </p:pic>
      <p:cxnSp>
        <p:nvCxnSpPr>
          <p:cNvPr id="3" name="Łącznik prosty ze strzałką 6" descr="Strzałka na jezdni wskazująca w prawo, znajduje się przy prawym pasie od zachodu.">
            <a:extLst>
              <a:ext uri="{FF2B5EF4-FFF2-40B4-BE49-F238E27FC236}">
                <a16:creationId xmlns:a16="http://schemas.microsoft.com/office/drawing/2014/main" id="{3B36228C-2C05-DFDE-93A9-4EC95C574D47}"/>
              </a:ext>
            </a:extLst>
          </p:cNvPr>
          <p:cNvCxnSpPr/>
          <p:nvPr/>
        </p:nvCxnSpPr>
        <p:spPr>
          <a:xfrm>
            <a:off x="3995699" y="3838175"/>
            <a:ext cx="745346" cy="0"/>
          </a:xfrm>
          <a:prstGeom prst="straightConnector1">
            <a:avLst/>
          </a:prstGeom>
          <a:noFill/>
          <a:ln w="25402" cap="flat">
            <a:solidFill>
              <a:srgbClr val="FFFFFF"/>
            </a:solidFill>
            <a:prstDash val="solid"/>
            <a:round/>
            <a:tailEnd type="arrow"/>
          </a:ln>
        </p:spPr>
      </p:cxnSp>
      <p:sp>
        <p:nvSpPr>
          <p:cNvPr id="6" name="Tytuł 4">
            <a:extLst>
              <a:ext uri="{FF2B5EF4-FFF2-40B4-BE49-F238E27FC236}">
                <a16:creationId xmlns:a16="http://schemas.microsoft.com/office/drawing/2014/main" id="{A3321A66-9AAA-04F3-5D1D-6F6E411F7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3447470" cy="1325559"/>
          </a:xfrm>
        </p:spPr>
        <p:txBody>
          <a:bodyPr>
            <a:normAutofit fontScale="90000"/>
          </a:bodyPr>
          <a:lstStyle/>
          <a:p>
            <a:pPr lvl="0"/>
            <a:r>
              <a:rPr lang="pl-PL" sz="4000">
                <a:solidFill>
                  <a:srgbClr val="00D953"/>
                </a:solidFill>
              </a:rPr>
              <a:t>Rondo z dwoma pojazdami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4" descr="Ilustracja rowerzysty stojącego przed skrzyżowaniem na prawym pasie. Rowerzysta wjeżdża na skrzyżowanie od północy. ">
            <a:extLst>
              <a:ext uri="{FF2B5EF4-FFF2-40B4-BE49-F238E27FC236}">
                <a16:creationId xmlns:a16="http://schemas.microsoft.com/office/drawing/2014/main" id="{9874DDBE-9975-5860-87D2-397157FAA6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41463" y="1260180"/>
            <a:ext cx="1154539" cy="1252499"/>
          </a:xfrm>
          <a:prstGeom prst="rect">
            <a:avLst/>
          </a:prstGeom>
          <a:noFill/>
          <a:ln cap="flat">
            <a:noFill/>
          </a:ln>
        </p:spPr>
      </p:pic>
      <p:cxnSp>
        <p:nvCxnSpPr>
          <p:cNvPr id="5" name="Łącznik: łamany 6" descr="Strzałka na jezdni skręcona o 90 stopni wskazująca w prawo, znajduje się przy prawym pasie od północy.">
            <a:extLst>
              <a:ext uri="{FF2B5EF4-FFF2-40B4-BE49-F238E27FC236}">
                <a16:creationId xmlns:a16="http://schemas.microsoft.com/office/drawing/2014/main" id="{E5F743B2-922D-9F32-6A9B-41BCD38B4A4E}"/>
              </a:ext>
            </a:extLst>
          </p:cNvPr>
          <p:cNvCxnSpPr>
            <a:stCxn id="4" idx="2"/>
          </p:cNvCxnSpPr>
          <p:nvPr/>
        </p:nvCxnSpPr>
        <p:spPr>
          <a:xfrm rot="5399996" flipH="1">
            <a:off x="5552515" y="2478896"/>
            <a:ext cx="1267861" cy="1335427"/>
          </a:xfrm>
          <a:prstGeom prst="bentConnector3">
            <a:avLst/>
          </a:prstGeom>
          <a:noFill/>
          <a:ln w="25402" cap="flat">
            <a:solidFill>
              <a:srgbClr val="FFFFFF"/>
            </a:solidFill>
            <a:prstDash val="solid"/>
            <a:round/>
            <a:tailEnd type="arrow"/>
          </a:ln>
        </p:spPr>
      </p:cxnSp>
      <p:pic>
        <p:nvPicPr>
          <p:cNvPr id="2" name="Grafika 3" descr="Ilustracja samochodu stojącego przed skrzyżowaniem na prawym pasie. Samochód jest obrócony w prawo, wjeżdża na skrzyżowanie od zachodu.  ">
            <a:extLst>
              <a:ext uri="{FF2B5EF4-FFF2-40B4-BE49-F238E27FC236}">
                <a16:creationId xmlns:a16="http://schemas.microsoft.com/office/drawing/2014/main" id="{659EC770-7684-D0C3-013F-9359D56128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26421" y="3509970"/>
            <a:ext cx="2195081" cy="755925"/>
          </a:xfrm>
          <a:prstGeom prst="rect">
            <a:avLst/>
          </a:prstGeom>
          <a:noFill/>
          <a:ln cap="flat">
            <a:noFill/>
          </a:ln>
        </p:spPr>
      </p:pic>
      <p:cxnSp>
        <p:nvCxnSpPr>
          <p:cNvPr id="3" name="Łącznik prosty ze strzałką 2" descr="Strzałka na jezdni wskazująca w prawo, znajduje się przy prawym pasie od zachodu.">
            <a:extLst>
              <a:ext uri="{FF2B5EF4-FFF2-40B4-BE49-F238E27FC236}">
                <a16:creationId xmlns:a16="http://schemas.microsoft.com/office/drawing/2014/main" id="{DABCD95A-EDD6-42C6-02F9-E0AB34F808F2}"/>
              </a:ext>
            </a:extLst>
          </p:cNvPr>
          <p:cNvCxnSpPr/>
          <p:nvPr/>
        </p:nvCxnSpPr>
        <p:spPr>
          <a:xfrm>
            <a:off x="5082765" y="3949595"/>
            <a:ext cx="649526" cy="0"/>
          </a:xfrm>
          <a:prstGeom prst="straightConnector1">
            <a:avLst/>
          </a:prstGeom>
          <a:noFill/>
          <a:ln w="25402" cap="flat">
            <a:solidFill>
              <a:srgbClr val="FFFFFF"/>
            </a:solidFill>
            <a:prstDash val="solid"/>
            <a:round/>
            <a:tailEnd type="arrow"/>
          </a:ln>
        </p:spPr>
      </p:cxnSp>
      <p:sp>
        <p:nvSpPr>
          <p:cNvPr id="6" name="Tytuł 5">
            <a:extLst>
              <a:ext uri="{FF2B5EF4-FFF2-40B4-BE49-F238E27FC236}">
                <a16:creationId xmlns:a16="http://schemas.microsoft.com/office/drawing/2014/main" id="{4DBC185F-E22A-C058-E126-C6FA994E79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3576785" cy="1325559"/>
          </a:xfrm>
        </p:spPr>
        <p:txBody>
          <a:bodyPr>
            <a:normAutofit fontScale="90000"/>
          </a:bodyPr>
          <a:lstStyle/>
          <a:p>
            <a:pPr lvl="0"/>
            <a:r>
              <a:rPr lang="pl-PL" sz="4000">
                <a:solidFill>
                  <a:srgbClr val="00D953"/>
                </a:solidFill>
              </a:rPr>
              <a:t>Skrzyżowanie z dwoma pojazdami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2" descr="Ilustracja samochodu stojącego przed wjazdem z drogi podporządkowanej na drogę główną. Samochód przodem wjeżdża na drogę główną od północy. ">
            <a:extLst>
              <a:ext uri="{FF2B5EF4-FFF2-40B4-BE49-F238E27FC236}">
                <a16:creationId xmlns:a16="http://schemas.microsoft.com/office/drawing/2014/main" id="{BE899B15-A134-02F9-AB46-840139FE75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88344" y="1660943"/>
            <a:ext cx="1107658" cy="738442"/>
          </a:xfrm>
          <a:prstGeom prst="rect">
            <a:avLst/>
          </a:prstGeom>
          <a:noFill/>
          <a:ln cap="flat">
            <a:noFill/>
          </a:ln>
        </p:spPr>
      </p:pic>
      <p:cxnSp>
        <p:nvCxnSpPr>
          <p:cNvPr id="5" name="Łącznik: łamany 9" descr="Strzałka na jezdni skręcona o 90 stopni wskazująca w prawo, znajduje się przy drodze poporządkowanej od północy.">
            <a:extLst>
              <a:ext uri="{FF2B5EF4-FFF2-40B4-BE49-F238E27FC236}">
                <a16:creationId xmlns:a16="http://schemas.microsoft.com/office/drawing/2014/main" id="{4A0D106A-7D53-7A9E-C419-4B981C3DF4E8}"/>
              </a:ext>
            </a:extLst>
          </p:cNvPr>
          <p:cNvCxnSpPr>
            <a:stCxn id="4" idx="2"/>
          </p:cNvCxnSpPr>
          <p:nvPr/>
        </p:nvCxnSpPr>
        <p:spPr>
          <a:xfrm rot="5399996" flipH="1">
            <a:off x="5906511" y="2035061"/>
            <a:ext cx="1557891" cy="2286557"/>
          </a:xfrm>
          <a:prstGeom prst="bentConnector3">
            <a:avLst/>
          </a:prstGeom>
          <a:noFill/>
          <a:ln w="25402" cap="flat">
            <a:solidFill>
              <a:srgbClr val="FFFFFF"/>
            </a:solidFill>
            <a:prstDash val="solid"/>
            <a:round/>
            <a:tailEnd type="arrow"/>
          </a:ln>
        </p:spPr>
      </p:cxnSp>
      <p:pic>
        <p:nvPicPr>
          <p:cNvPr id="2" name="Grafika 4" descr="Ilustracja rowerzysty skręcającego z drogi głównej na drogą podporządkowaną. Rowerzysta jedzie od wschodu. ">
            <a:extLst>
              <a:ext uri="{FF2B5EF4-FFF2-40B4-BE49-F238E27FC236}">
                <a16:creationId xmlns:a16="http://schemas.microsoft.com/office/drawing/2014/main" id="{60BF4708-6FF6-45BE-16A2-074DDECF92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65776" y="2106978"/>
            <a:ext cx="1125909" cy="1221437"/>
          </a:xfrm>
          <a:prstGeom prst="rect">
            <a:avLst/>
          </a:prstGeom>
          <a:noFill/>
          <a:ln cap="flat">
            <a:noFill/>
          </a:ln>
        </p:spPr>
      </p:pic>
      <p:cxnSp>
        <p:nvCxnSpPr>
          <p:cNvPr id="3" name="Łącznik: łamany 6" descr="Strzałka na drodze głównej od wschodu skręcona o 90 stopni wskazując w górę na drogę poporządkowaną  w stronę północy. ">
            <a:extLst>
              <a:ext uri="{FF2B5EF4-FFF2-40B4-BE49-F238E27FC236}">
                <a16:creationId xmlns:a16="http://schemas.microsoft.com/office/drawing/2014/main" id="{700757BF-7ACA-9719-4F3F-0F6F9F48316E}"/>
              </a:ext>
            </a:extLst>
          </p:cNvPr>
          <p:cNvCxnSpPr>
            <a:stCxn id="2" idx="1"/>
          </p:cNvCxnSpPr>
          <p:nvPr/>
        </p:nvCxnSpPr>
        <p:spPr>
          <a:xfrm rot="10799991">
            <a:off x="6686102" y="1455733"/>
            <a:ext cx="579684" cy="1261973"/>
          </a:xfrm>
          <a:prstGeom prst="bentConnector3">
            <a:avLst/>
          </a:prstGeom>
          <a:noFill/>
          <a:ln w="25402" cap="flat">
            <a:solidFill>
              <a:srgbClr val="FFFFFF"/>
            </a:solidFill>
            <a:prstDash val="solid"/>
            <a:round/>
            <a:tailEnd type="arrow"/>
          </a:ln>
        </p:spPr>
      </p:cxnSp>
      <p:sp>
        <p:nvSpPr>
          <p:cNvPr id="6" name="Tytuł 1">
            <a:extLst>
              <a:ext uri="{FF2B5EF4-FFF2-40B4-BE49-F238E27FC236}">
                <a16:creationId xmlns:a16="http://schemas.microsoft.com/office/drawing/2014/main" id="{0F1FCCF5-DC95-5E52-313E-96E6CBBA8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5471" y="429777"/>
            <a:ext cx="4721979" cy="1325559"/>
          </a:xfrm>
        </p:spPr>
        <p:txBody>
          <a:bodyPr/>
          <a:lstStyle/>
          <a:p>
            <a:pPr lvl="0"/>
            <a:r>
              <a:rPr lang="pl-PL">
                <a:solidFill>
                  <a:srgbClr val="00D953"/>
                </a:solidFill>
              </a:rPr>
              <a:t>Droga podporządkowana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20</Words>
  <Application>Microsoft Office PowerPoint</Application>
  <PresentationFormat>Panoramiczny</PresentationFormat>
  <Paragraphs>6</Paragraphs>
  <Slides>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10" baseType="lpstr">
      <vt:lpstr>Arial</vt:lpstr>
      <vt:lpstr>Arial Black</vt:lpstr>
      <vt:lpstr>Calibri</vt:lpstr>
      <vt:lpstr>Calibri Light</vt:lpstr>
      <vt:lpstr>Motyw pakietu Office</vt:lpstr>
      <vt:lpstr>Zdobywam kartę rowerową</vt:lpstr>
      <vt:lpstr>Skrzyżowanie z trzema pojazdami</vt:lpstr>
      <vt:lpstr>Rondo z dwoma pojazdami</vt:lpstr>
      <vt:lpstr>Skrzyżowanie z dwoma pojazdami</vt:lpstr>
      <vt:lpstr>Droga podporządkowana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Zdobywam kartę rowerową</dc:title>
  <dc:creator>Admin</dc:creator>
  <cp:lastModifiedBy>Bartosz Franciszkiewicz</cp:lastModifiedBy>
  <cp:revision>13</cp:revision>
  <dcterms:created xsi:type="dcterms:W3CDTF">2022-11-07T21:03:45Z</dcterms:created>
  <dcterms:modified xsi:type="dcterms:W3CDTF">2023-12-13T09:55:17Z</dcterms:modified>
</cp:coreProperties>
</file>