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68" r:id="rId3"/>
    <p:sldId id="294" r:id="rId4"/>
    <p:sldId id="293" r:id="rId5"/>
    <p:sldId id="295" r:id="rId6"/>
    <p:sldId id="296" r:id="rId7"/>
    <p:sldId id="298" r:id="rId8"/>
    <p:sldId id="297" r:id="rId9"/>
    <p:sldId id="299" r:id="rId10"/>
    <p:sldId id="302" r:id="rId11"/>
    <p:sldId id="300" r:id="rId12"/>
    <p:sldId id="301" r:id="rId13"/>
    <p:sldId id="305" r:id="rId14"/>
    <p:sldId id="304" r:id="rId15"/>
    <p:sldId id="306" r:id="rId16"/>
    <p:sldId id="307" r:id="rId17"/>
    <p:sldId id="308" r:id="rId18"/>
    <p:sldId id="309" r:id="rId19"/>
    <p:sldId id="310" r:id="rId20"/>
    <p:sldId id="311" r:id="rId21"/>
    <p:sldId id="312" r:id="rId22"/>
    <p:sldId id="313" r:id="rId23"/>
    <p:sldId id="315" r:id="rId24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ACE2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Styl jasny 2 — Ak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Styl z motywem 1 — Ak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Styl z motywem 2 — Ak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Styl z motywem 2 — Ak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FD4443E-F989-4FC4-A0C8-D5A2AF1F390B}" styleName="Styl ciemny 1 — Ak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Styl ciemny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7449" autoAdjust="0"/>
  </p:normalViewPr>
  <p:slideViewPr>
    <p:cSldViewPr>
      <p:cViewPr varScale="1">
        <p:scale>
          <a:sx n="82" d="100"/>
          <a:sy n="82" d="100"/>
        </p:scale>
        <p:origin x="672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121" d="100"/>
          <a:sy n="121" d="100"/>
        </p:scale>
        <p:origin x="4938" y="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781CE0-468A-45D4-A549-489D05E04D81}" type="datetimeFigureOut">
              <a:rPr lang="pl-PL" smtClean="0"/>
              <a:t>29.10.2023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5BAE05-42C1-4505-B4AB-C8B36D37D2A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661922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AB0F5E9E-9AF4-BD7C-1847-16F384A881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5988050"/>
          </a:xfrm>
          <a:prstGeom prst="rect">
            <a:avLst/>
          </a:prstGeom>
        </p:spPr>
      </p:pic>
      <p:sp>
        <p:nvSpPr>
          <p:cNvPr id="12" name="Prostokąt 11">
            <a:extLst>
              <a:ext uri="{FF2B5EF4-FFF2-40B4-BE49-F238E27FC236}">
                <a16:creationId xmlns:a16="http://schemas.microsoft.com/office/drawing/2014/main" id="{2E2F499E-562F-EFEF-26F0-9D4D989D7FAF}"/>
              </a:ext>
            </a:extLst>
          </p:cNvPr>
          <p:cNvSpPr/>
          <p:nvPr userDrawn="1"/>
        </p:nvSpPr>
        <p:spPr>
          <a:xfrm>
            <a:off x="0" y="543885"/>
            <a:ext cx="11426456" cy="1040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25A80721-5CAA-DACC-7046-2F7AB376D8F3}"/>
              </a:ext>
            </a:extLst>
          </p:cNvPr>
          <p:cNvSpPr/>
          <p:nvPr userDrawn="1"/>
        </p:nvSpPr>
        <p:spPr>
          <a:xfrm>
            <a:off x="8958966" y="818999"/>
            <a:ext cx="2069680" cy="494776"/>
          </a:xfrm>
          <a:prstGeom prst="rect">
            <a:avLst/>
          </a:prstGeom>
          <a:noFill/>
          <a:ln w="28575">
            <a:solidFill>
              <a:srgbClr val="26ACE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cxnSp>
        <p:nvCxnSpPr>
          <p:cNvPr id="19" name="Łącznik prosty 18">
            <a:extLst>
              <a:ext uri="{FF2B5EF4-FFF2-40B4-BE49-F238E27FC236}">
                <a16:creationId xmlns:a16="http://schemas.microsoft.com/office/drawing/2014/main" id="{CEE5E807-9868-38EE-390A-D64BB98E44EE}"/>
              </a:ext>
            </a:extLst>
          </p:cNvPr>
          <p:cNvCxnSpPr>
            <a:cxnSpLocks/>
          </p:cNvCxnSpPr>
          <p:nvPr userDrawn="1"/>
        </p:nvCxnSpPr>
        <p:spPr>
          <a:xfrm>
            <a:off x="4431000" y="2641750"/>
            <a:ext cx="0" cy="1395112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Symbol zastępczy tekstu 21">
            <a:extLst>
              <a:ext uri="{FF2B5EF4-FFF2-40B4-BE49-F238E27FC236}">
                <a16:creationId xmlns:a16="http://schemas.microsoft.com/office/drawing/2014/main" id="{335100D9-97F1-5DD6-ECB5-30295264ED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65650" y="2889250"/>
            <a:ext cx="3149600" cy="900113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l-PL" dirty="0"/>
              <a:t>Imię i nazwisko</a:t>
            </a:r>
          </a:p>
          <a:p>
            <a:pPr lvl="0"/>
            <a:r>
              <a:rPr lang="pl-PL" dirty="0"/>
              <a:t>Imię i nazwisko</a:t>
            </a:r>
          </a:p>
        </p:txBody>
      </p:sp>
      <p:sp>
        <p:nvSpPr>
          <p:cNvPr id="24" name="Symbol zastępczy tekstu 23">
            <a:extLst>
              <a:ext uri="{FF2B5EF4-FFF2-40B4-BE49-F238E27FC236}">
                <a16:creationId xmlns:a16="http://schemas.microsoft.com/office/drawing/2014/main" id="{8F64D63E-9C48-6CDF-8A49-289D3F0811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6003" y="2708275"/>
            <a:ext cx="3509772" cy="1169988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Tutaj wpisz tytuł prezentacji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0EA8DFCA-AEE6-C168-95E0-203040F90A1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9E1BF2E9-4DA7-8AFF-A586-0921D5BCC131}"/>
              </a:ext>
            </a:extLst>
          </p:cNvPr>
          <p:cNvSpPr txBox="1"/>
          <p:nvPr userDrawn="1"/>
        </p:nvSpPr>
        <p:spPr>
          <a:xfrm>
            <a:off x="5151000" y="729000"/>
            <a:ext cx="589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>
                <a:solidFill>
                  <a:schemeClr val="tx1"/>
                </a:solidFill>
                <a:latin typeface="+mj-lt"/>
              </a:rPr>
              <a:t>Szkoła dostępna dla wszystkich</a:t>
            </a:r>
          </a:p>
        </p:txBody>
      </p:sp>
    </p:spTree>
    <p:extLst>
      <p:ext uri="{BB962C8B-B14F-4D97-AF65-F5344CB8AC3E}">
        <p14:creationId xmlns:p14="http://schemas.microsoft.com/office/powerpoint/2010/main" val="20529052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sty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D378EE89-A13D-DD75-42FD-A099BAC773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5920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19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68F245DD-FBAF-8696-0723-6BFF1EBD99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10529733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6" name="Symbol zastępczy zawartości 2">
            <a:extLst>
              <a:ext uri="{FF2B5EF4-FFF2-40B4-BE49-F238E27FC236}">
                <a16:creationId xmlns:a16="http://schemas.microsoft.com/office/drawing/2014/main" id="{3B1FC11E-D198-4B44-24C0-4DA8E875ED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2" y="1719000"/>
            <a:ext cx="5086350" cy="3690001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E2C59022-C681-51AE-444D-1CE08C961453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78519" y="1718998"/>
            <a:ext cx="5086350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A1435966-3669-6217-E6FB-9F299F2EA7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399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68F245DD-FBAF-8696-0723-6BFF1EBD99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5085613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6" name="Symbol zastępczy zawartości 2">
            <a:extLst>
              <a:ext uri="{FF2B5EF4-FFF2-40B4-BE49-F238E27FC236}">
                <a16:creationId xmlns:a16="http://schemas.microsoft.com/office/drawing/2014/main" id="{3B1FC11E-D198-4B44-24C0-4DA8E875ED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2" y="1719000"/>
            <a:ext cx="5086350" cy="3690001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E2C59022-C681-51AE-444D-1CE08C961453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78519" y="1718998"/>
            <a:ext cx="5086350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" name="Symbol zastępczy tekstu 11">
            <a:extLst>
              <a:ext uri="{FF2B5EF4-FFF2-40B4-BE49-F238E27FC236}">
                <a16:creationId xmlns:a16="http://schemas.microsoft.com/office/drawing/2014/main" id="{CF77539F-F54C-E858-1370-C5E60AB058F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75388" y="909000"/>
            <a:ext cx="5085613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C4220485-685A-0534-9EC0-5BC7FDFB88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647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68F245DD-FBAF-8696-0723-6BFF1EBD99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10529733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5" name="Symbol zastępczy zawartości 2">
            <a:extLst>
              <a:ext uri="{FF2B5EF4-FFF2-40B4-BE49-F238E27FC236}">
                <a16:creationId xmlns:a16="http://schemas.microsoft.com/office/drawing/2014/main" id="{39B2C62B-3615-CC45-0905-DCF2ED521E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10529733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6FCA5A56-0ECB-EF87-D4F7-C56CDA902C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829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68F245DD-FBAF-8696-0723-6BFF1EBD99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10529733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4" name="Symbol zastępczy obrazu 9">
            <a:extLst>
              <a:ext uri="{FF2B5EF4-FFF2-40B4-BE49-F238E27FC236}">
                <a16:creationId xmlns:a16="http://schemas.microsoft.com/office/drawing/2014/main" id="{8FC11538-5EC5-6AF2-0F01-6F12558841F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30263" y="1718999"/>
            <a:ext cx="10529733" cy="36900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Wstaw obraz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AD8A95F3-AFD3-B102-0BF1-69EA8EEDC06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757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obrazu 9">
            <a:extLst>
              <a:ext uri="{FF2B5EF4-FFF2-40B4-BE49-F238E27FC236}">
                <a16:creationId xmlns:a16="http://schemas.microsoft.com/office/drawing/2014/main" id="{105A5DD5-E04A-F669-1EE1-A24424D9188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275389" y="0"/>
            <a:ext cx="5916612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Wstaw obraz</a:t>
            </a:r>
          </a:p>
        </p:txBody>
      </p:sp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68F245DD-FBAF-8696-0723-6BFF1EBD99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5085613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18" name="Symbol zastępczy zawartości 2">
            <a:extLst>
              <a:ext uri="{FF2B5EF4-FFF2-40B4-BE49-F238E27FC236}">
                <a16:creationId xmlns:a16="http://schemas.microsoft.com/office/drawing/2014/main" id="{E5047BBF-10AE-C141-F199-A35350D2F5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5085613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00297C69-FE8A-05A1-2911-6CF00EFDD9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297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obrazu 9">
            <a:extLst>
              <a:ext uri="{FF2B5EF4-FFF2-40B4-BE49-F238E27FC236}">
                <a16:creationId xmlns:a16="http://schemas.microsoft.com/office/drawing/2014/main" id="{105A5DD5-E04A-F669-1EE1-A24424D9188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275389" y="0"/>
            <a:ext cx="5916612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Wstaw obraz</a:t>
            </a:r>
          </a:p>
        </p:txBody>
      </p:sp>
      <p:sp>
        <p:nvSpPr>
          <p:cNvPr id="3" name="Symbol zastępczy obrazu 9">
            <a:extLst>
              <a:ext uri="{FF2B5EF4-FFF2-40B4-BE49-F238E27FC236}">
                <a16:creationId xmlns:a16="http://schemas.microsoft.com/office/drawing/2014/main" id="{16CC9227-1C19-7C8C-D40A-C9976D9475E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526" y="0"/>
            <a:ext cx="5916612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Wstaw obraz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B2C1F327-7318-9481-0663-829D91144F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7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obrazu 9">
            <a:extLst>
              <a:ext uri="{FF2B5EF4-FFF2-40B4-BE49-F238E27FC236}">
                <a16:creationId xmlns:a16="http://schemas.microsoft.com/office/drawing/2014/main" id="{16CC9227-1C19-7C8C-D40A-C9976D9475E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526" y="0"/>
            <a:ext cx="3879474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Wstaw obraz</a:t>
            </a:r>
          </a:p>
        </p:txBody>
      </p:sp>
      <p:sp>
        <p:nvSpPr>
          <p:cNvPr id="6" name="Symbol zastępczy obrazu 9">
            <a:extLst>
              <a:ext uri="{FF2B5EF4-FFF2-40B4-BE49-F238E27FC236}">
                <a16:creationId xmlns:a16="http://schemas.microsoft.com/office/drawing/2014/main" id="{D16DC638-7BCB-A77E-28FC-ED737F52474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156263" y="0"/>
            <a:ext cx="3879474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Wstaw obraz</a:t>
            </a:r>
          </a:p>
        </p:txBody>
      </p:sp>
      <p:sp>
        <p:nvSpPr>
          <p:cNvPr id="7" name="Symbol zastępczy obrazu 9">
            <a:extLst>
              <a:ext uri="{FF2B5EF4-FFF2-40B4-BE49-F238E27FC236}">
                <a16:creationId xmlns:a16="http://schemas.microsoft.com/office/drawing/2014/main" id="{170B6DAA-D80D-3FF9-75A6-3D8C5E1B295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12526" y="7437"/>
            <a:ext cx="3879474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Wstaw obraz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DF6B1E52-9E38-D0AE-7BDB-3883455C04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874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obrazu 9">
            <a:extLst>
              <a:ext uri="{FF2B5EF4-FFF2-40B4-BE49-F238E27FC236}">
                <a16:creationId xmlns:a16="http://schemas.microsoft.com/office/drawing/2014/main" id="{D16DC638-7BCB-A77E-28FC-ED737F52474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156263" y="0"/>
            <a:ext cx="3879474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Wstaw obraz</a:t>
            </a:r>
          </a:p>
        </p:txBody>
      </p:sp>
      <p:sp>
        <p:nvSpPr>
          <p:cNvPr id="7" name="Symbol zastępczy obrazu 9">
            <a:extLst>
              <a:ext uri="{FF2B5EF4-FFF2-40B4-BE49-F238E27FC236}">
                <a16:creationId xmlns:a16="http://schemas.microsoft.com/office/drawing/2014/main" id="{170B6DAA-D80D-3FF9-75A6-3D8C5E1B295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12526" y="7437"/>
            <a:ext cx="3879474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Wstaw obraz</a:t>
            </a:r>
          </a:p>
        </p:txBody>
      </p:sp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3048475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833D080E-8D9A-5C40-A8D9-C6FA3C589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3048475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D1D386E2-DF54-C21C-02BB-6217722DAC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525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3048475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833D080E-8D9A-5C40-A8D9-C6FA3C589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3048475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1F775A69-496B-2733-4E57-84B496B66205}"/>
              </a:ext>
            </a:extLst>
          </p:cNvPr>
          <p:cNvSpPr/>
          <p:nvPr userDrawn="1"/>
        </p:nvSpPr>
        <p:spPr>
          <a:xfrm>
            <a:off x="4156263" y="909000"/>
            <a:ext cx="3560106" cy="945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3DE07155-974F-63CC-53A3-D498D5572A02}"/>
              </a:ext>
            </a:extLst>
          </p:cNvPr>
          <p:cNvSpPr/>
          <p:nvPr userDrawn="1"/>
        </p:nvSpPr>
        <p:spPr>
          <a:xfrm>
            <a:off x="4156632" y="4464001"/>
            <a:ext cx="3560106" cy="945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7F9F9A57-4EB0-ED6F-8267-67A5AB79F682}"/>
              </a:ext>
            </a:extLst>
          </p:cNvPr>
          <p:cNvSpPr/>
          <p:nvPr userDrawn="1"/>
        </p:nvSpPr>
        <p:spPr>
          <a:xfrm>
            <a:off x="4155894" y="3278704"/>
            <a:ext cx="3560106" cy="945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B886F88F-176B-8DA1-56B4-D3E1AE00DF11}"/>
              </a:ext>
            </a:extLst>
          </p:cNvPr>
          <p:cNvSpPr/>
          <p:nvPr userDrawn="1"/>
        </p:nvSpPr>
        <p:spPr>
          <a:xfrm>
            <a:off x="4155894" y="2094000"/>
            <a:ext cx="3560106" cy="945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F15BFF1E-508B-2C92-0E5E-75A801230839}"/>
              </a:ext>
            </a:extLst>
          </p:cNvPr>
          <p:cNvSpPr/>
          <p:nvPr userDrawn="1"/>
        </p:nvSpPr>
        <p:spPr>
          <a:xfrm>
            <a:off x="7941369" y="909000"/>
            <a:ext cx="3419632" cy="945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Prostokąt 20">
            <a:extLst>
              <a:ext uri="{FF2B5EF4-FFF2-40B4-BE49-F238E27FC236}">
                <a16:creationId xmlns:a16="http://schemas.microsoft.com/office/drawing/2014/main" id="{4F694DEE-834A-77DB-1C6F-CB8C4E12E833}"/>
              </a:ext>
            </a:extLst>
          </p:cNvPr>
          <p:cNvSpPr/>
          <p:nvPr userDrawn="1"/>
        </p:nvSpPr>
        <p:spPr>
          <a:xfrm>
            <a:off x="7941738" y="4464001"/>
            <a:ext cx="3419632" cy="945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rostokąt 21">
            <a:extLst>
              <a:ext uri="{FF2B5EF4-FFF2-40B4-BE49-F238E27FC236}">
                <a16:creationId xmlns:a16="http://schemas.microsoft.com/office/drawing/2014/main" id="{DB9ED61E-C823-0F02-DCD1-ECFDD91E43B3}"/>
              </a:ext>
            </a:extLst>
          </p:cNvPr>
          <p:cNvSpPr/>
          <p:nvPr userDrawn="1"/>
        </p:nvSpPr>
        <p:spPr>
          <a:xfrm>
            <a:off x="7941000" y="3279000"/>
            <a:ext cx="3419632" cy="945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22">
            <a:extLst>
              <a:ext uri="{FF2B5EF4-FFF2-40B4-BE49-F238E27FC236}">
                <a16:creationId xmlns:a16="http://schemas.microsoft.com/office/drawing/2014/main" id="{543CCDE6-B5B6-E069-BC33-DB027FFAB2FF}"/>
              </a:ext>
            </a:extLst>
          </p:cNvPr>
          <p:cNvSpPr/>
          <p:nvPr userDrawn="1"/>
        </p:nvSpPr>
        <p:spPr>
          <a:xfrm>
            <a:off x="7941000" y="2094000"/>
            <a:ext cx="3419632" cy="945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Symbol zastępczy tekstu 24">
            <a:extLst>
              <a:ext uri="{FF2B5EF4-FFF2-40B4-BE49-F238E27FC236}">
                <a16:creationId xmlns:a16="http://schemas.microsoft.com/office/drawing/2014/main" id="{56B3D74C-00B8-F06D-DB1C-002D70EB0B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38128" y="1066084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26" name="Symbol zastępczy tekstu 24">
            <a:extLst>
              <a:ext uri="{FF2B5EF4-FFF2-40B4-BE49-F238E27FC236}">
                <a16:creationId xmlns:a16="http://schemas.microsoft.com/office/drawing/2014/main" id="{F81A4EF8-AA34-A364-D938-4BBB6BC65D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38128" y="2251381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27" name="Symbol zastępczy tekstu 24">
            <a:extLst>
              <a:ext uri="{FF2B5EF4-FFF2-40B4-BE49-F238E27FC236}">
                <a16:creationId xmlns:a16="http://schemas.microsoft.com/office/drawing/2014/main" id="{B0D63FD8-D035-AC6D-9CB6-331BEDECCA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38128" y="3436678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28" name="Symbol zastępczy tekstu 24">
            <a:extLst>
              <a:ext uri="{FF2B5EF4-FFF2-40B4-BE49-F238E27FC236}">
                <a16:creationId xmlns:a16="http://schemas.microsoft.com/office/drawing/2014/main" id="{3678AF1F-7655-D436-C06C-CCA90A12D8A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38128" y="4632519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29" name="Symbol zastępczy tekstu 24">
            <a:extLst>
              <a:ext uri="{FF2B5EF4-FFF2-40B4-BE49-F238E27FC236}">
                <a16:creationId xmlns:a16="http://schemas.microsoft.com/office/drawing/2014/main" id="{57EF992E-13F5-D574-0B4A-922AD13D14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076000" y="1066084"/>
            <a:ext cx="3150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0" name="Symbol zastępczy tekstu 24">
            <a:extLst>
              <a:ext uri="{FF2B5EF4-FFF2-40B4-BE49-F238E27FC236}">
                <a16:creationId xmlns:a16="http://schemas.microsoft.com/office/drawing/2014/main" id="{28441739-03B1-7179-0D15-CB39D7BE6E6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076000" y="2251381"/>
            <a:ext cx="3150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1" name="Symbol zastępczy tekstu 24">
            <a:extLst>
              <a:ext uri="{FF2B5EF4-FFF2-40B4-BE49-F238E27FC236}">
                <a16:creationId xmlns:a16="http://schemas.microsoft.com/office/drawing/2014/main" id="{4D923B67-114B-F4BF-617D-B46C76890F0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076000" y="3436678"/>
            <a:ext cx="3150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2" name="Symbol zastępczy tekstu 24">
            <a:extLst>
              <a:ext uri="{FF2B5EF4-FFF2-40B4-BE49-F238E27FC236}">
                <a16:creationId xmlns:a16="http://schemas.microsoft.com/office/drawing/2014/main" id="{6F73D159-FE04-6441-3C68-DD0A5F204A1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076000" y="4632519"/>
            <a:ext cx="3150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3CF0BF07-0418-77DF-C79A-5FC09370B2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513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3048475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833D080E-8D9A-5C40-A8D9-C6FA3C589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3048475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1F775A69-496B-2733-4E57-84B496B66205}"/>
              </a:ext>
            </a:extLst>
          </p:cNvPr>
          <p:cNvSpPr/>
          <p:nvPr userDrawn="1"/>
        </p:nvSpPr>
        <p:spPr>
          <a:xfrm>
            <a:off x="4156263" y="909000"/>
            <a:ext cx="3560106" cy="94500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5" name="Symbol zastępczy tekstu 24">
            <a:extLst>
              <a:ext uri="{FF2B5EF4-FFF2-40B4-BE49-F238E27FC236}">
                <a16:creationId xmlns:a16="http://schemas.microsoft.com/office/drawing/2014/main" id="{56B3D74C-00B8-F06D-DB1C-002D70EB0B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38128" y="1066084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CFDE10D4-929D-15CF-37F8-5AD211E82662}"/>
              </a:ext>
            </a:extLst>
          </p:cNvPr>
          <p:cNvSpPr/>
          <p:nvPr userDrawn="1"/>
        </p:nvSpPr>
        <p:spPr>
          <a:xfrm>
            <a:off x="4155894" y="2093704"/>
            <a:ext cx="3560106" cy="94500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7" name="Symbol zastępczy tekstu 24">
            <a:extLst>
              <a:ext uri="{FF2B5EF4-FFF2-40B4-BE49-F238E27FC236}">
                <a16:creationId xmlns:a16="http://schemas.microsoft.com/office/drawing/2014/main" id="{70D929D2-69CD-A31D-A923-AC26F0D257C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37759" y="2250788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EDE42DC0-0C8D-07E0-E058-D4083A4C5822}"/>
              </a:ext>
            </a:extLst>
          </p:cNvPr>
          <p:cNvSpPr/>
          <p:nvPr userDrawn="1"/>
        </p:nvSpPr>
        <p:spPr>
          <a:xfrm>
            <a:off x="4155894" y="3278704"/>
            <a:ext cx="3560106" cy="94500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6" name="Symbol zastępczy tekstu 24">
            <a:extLst>
              <a:ext uri="{FF2B5EF4-FFF2-40B4-BE49-F238E27FC236}">
                <a16:creationId xmlns:a16="http://schemas.microsoft.com/office/drawing/2014/main" id="{C2252A7D-18D3-D056-32F4-C95BE31834A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37759" y="3435788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19" name="Prostokąt 18">
            <a:extLst>
              <a:ext uri="{FF2B5EF4-FFF2-40B4-BE49-F238E27FC236}">
                <a16:creationId xmlns:a16="http://schemas.microsoft.com/office/drawing/2014/main" id="{2501E29D-E1A3-8D4C-BD11-747E17970A0B}"/>
              </a:ext>
            </a:extLst>
          </p:cNvPr>
          <p:cNvSpPr/>
          <p:nvPr userDrawn="1"/>
        </p:nvSpPr>
        <p:spPr>
          <a:xfrm>
            <a:off x="4155894" y="4464001"/>
            <a:ext cx="3560106" cy="94500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4" name="Symbol zastępczy tekstu 24">
            <a:extLst>
              <a:ext uri="{FF2B5EF4-FFF2-40B4-BE49-F238E27FC236}">
                <a16:creationId xmlns:a16="http://schemas.microsoft.com/office/drawing/2014/main" id="{5BBF04C3-3812-A99C-A780-216B6315A71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37759" y="4621085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3" name="Prostokąt 32">
            <a:extLst>
              <a:ext uri="{FF2B5EF4-FFF2-40B4-BE49-F238E27FC236}">
                <a16:creationId xmlns:a16="http://schemas.microsoft.com/office/drawing/2014/main" id="{6B7C1E7D-1DDF-F79D-DDA2-CE77D527534B}"/>
              </a:ext>
            </a:extLst>
          </p:cNvPr>
          <p:cNvSpPr/>
          <p:nvPr userDrawn="1"/>
        </p:nvSpPr>
        <p:spPr>
          <a:xfrm>
            <a:off x="7897865" y="909000"/>
            <a:ext cx="3560106" cy="94500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4" name="Symbol zastępczy tekstu 24">
            <a:extLst>
              <a:ext uri="{FF2B5EF4-FFF2-40B4-BE49-F238E27FC236}">
                <a16:creationId xmlns:a16="http://schemas.microsoft.com/office/drawing/2014/main" id="{E6635873-ACF3-976A-A78A-4C3598CFD2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079730" y="1066084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5" name="Prostokąt 34">
            <a:extLst>
              <a:ext uri="{FF2B5EF4-FFF2-40B4-BE49-F238E27FC236}">
                <a16:creationId xmlns:a16="http://schemas.microsoft.com/office/drawing/2014/main" id="{3DB4BFB1-09DA-A496-DA88-DD54F41CBF67}"/>
              </a:ext>
            </a:extLst>
          </p:cNvPr>
          <p:cNvSpPr/>
          <p:nvPr userDrawn="1"/>
        </p:nvSpPr>
        <p:spPr>
          <a:xfrm>
            <a:off x="7897496" y="2093704"/>
            <a:ext cx="3560106" cy="94500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6" name="Symbol zastępczy tekstu 24">
            <a:extLst>
              <a:ext uri="{FF2B5EF4-FFF2-40B4-BE49-F238E27FC236}">
                <a16:creationId xmlns:a16="http://schemas.microsoft.com/office/drawing/2014/main" id="{359E8E0B-1661-C848-43E3-93449E23F6F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79361" y="2250788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7" name="Prostokąt 36">
            <a:extLst>
              <a:ext uri="{FF2B5EF4-FFF2-40B4-BE49-F238E27FC236}">
                <a16:creationId xmlns:a16="http://schemas.microsoft.com/office/drawing/2014/main" id="{570D5B2D-5C2D-DC75-2DB0-FE09D49DC11D}"/>
              </a:ext>
            </a:extLst>
          </p:cNvPr>
          <p:cNvSpPr/>
          <p:nvPr userDrawn="1"/>
        </p:nvSpPr>
        <p:spPr>
          <a:xfrm>
            <a:off x="7897496" y="3278704"/>
            <a:ext cx="3560106" cy="94500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8" name="Symbol zastępczy tekstu 24">
            <a:extLst>
              <a:ext uri="{FF2B5EF4-FFF2-40B4-BE49-F238E27FC236}">
                <a16:creationId xmlns:a16="http://schemas.microsoft.com/office/drawing/2014/main" id="{717030CE-F90A-B5A6-AC85-EB9B1C9B449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79361" y="3435788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9" name="Prostokąt 38">
            <a:extLst>
              <a:ext uri="{FF2B5EF4-FFF2-40B4-BE49-F238E27FC236}">
                <a16:creationId xmlns:a16="http://schemas.microsoft.com/office/drawing/2014/main" id="{AAC7DECF-F125-13BF-8D63-3BA610905659}"/>
              </a:ext>
            </a:extLst>
          </p:cNvPr>
          <p:cNvSpPr/>
          <p:nvPr userDrawn="1"/>
        </p:nvSpPr>
        <p:spPr>
          <a:xfrm>
            <a:off x="7897496" y="4464001"/>
            <a:ext cx="3560106" cy="94500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40" name="Symbol zastępczy tekstu 24">
            <a:extLst>
              <a:ext uri="{FF2B5EF4-FFF2-40B4-BE49-F238E27FC236}">
                <a16:creationId xmlns:a16="http://schemas.microsoft.com/office/drawing/2014/main" id="{AD215121-F5BD-BA05-1E82-2A24462F017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079361" y="4621085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48BA9352-0645-B586-2AE6-4BA3463B64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130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3048475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833D080E-8D9A-5C40-A8D9-C6FA3C589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3048475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1F775A69-496B-2733-4E57-84B496B66205}"/>
              </a:ext>
            </a:extLst>
          </p:cNvPr>
          <p:cNvSpPr/>
          <p:nvPr userDrawn="1"/>
        </p:nvSpPr>
        <p:spPr>
          <a:xfrm>
            <a:off x="4156263" y="908999"/>
            <a:ext cx="3560106" cy="212940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7F9F9A57-4EB0-ED6F-8267-67A5AB79F682}"/>
              </a:ext>
            </a:extLst>
          </p:cNvPr>
          <p:cNvSpPr/>
          <p:nvPr userDrawn="1"/>
        </p:nvSpPr>
        <p:spPr>
          <a:xfrm>
            <a:off x="4155894" y="3278703"/>
            <a:ext cx="3560106" cy="212940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F15BFF1E-508B-2C92-0E5E-75A801230839}"/>
              </a:ext>
            </a:extLst>
          </p:cNvPr>
          <p:cNvSpPr/>
          <p:nvPr userDrawn="1"/>
        </p:nvSpPr>
        <p:spPr>
          <a:xfrm>
            <a:off x="7941369" y="909000"/>
            <a:ext cx="3419632" cy="212940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rostokąt 21">
            <a:extLst>
              <a:ext uri="{FF2B5EF4-FFF2-40B4-BE49-F238E27FC236}">
                <a16:creationId xmlns:a16="http://schemas.microsoft.com/office/drawing/2014/main" id="{DB9ED61E-C823-0F02-DCD1-ECFDD91E43B3}"/>
              </a:ext>
            </a:extLst>
          </p:cNvPr>
          <p:cNvSpPr/>
          <p:nvPr userDrawn="1"/>
        </p:nvSpPr>
        <p:spPr>
          <a:xfrm>
            <a:off x="7941000" y="3279000"/>
            <a:ext cx="3419632" cy="212911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Symbol zastępczy tekstu 24">
            <a:extLst>
              <a:ext uri="{FF2B5EF4-FFF2-40B4-BE49-F238E27FC236}">
                <a16:creationId xmlns:a16="http://schemas.microsoft.com/office/drawing/2014/main" id="{56B3D74C-00B8-F06D-DB1C-002D70EB0B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38128" y="1066084"/>
            <a:ext cx="3195638" cy="1822916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27" name="Symbol zastępczy tekstu 24">
            <a:extLst>
              <a:ext uri="{FF2B5EF4-FFF2-40B4-BE49-F238E27FC236}">
                <a16:creationId xmlns:a16="http://schemas.microsoft.com/office/drawing/2014/main" id="{B0D63FD8-D035-AC6D-9CB6-331BEDECCA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38128" y="3436678"/>
            <a:ext cx="3195638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29" name="Symbol zastępczy tekstu 24">
            <a:extLst>
              <a:ext uri="{FF2B5EF4-FFF2-40B4-BE49-F238E27FC236}">
                <a16:creationId xmlns:a16="http://schemas.microsoft.com/office/drawing/2014/main" id="{57EF992E-13F5-D574-0B4A-922AD13D14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076000" y="1066084"/>
            <a:ext cx="3150638" cy="1822916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1" name="Symbol zastępczy tekstu 24">
            <a:extLst>
              <a:ext uri="{FF2B5EF4-FFF2-40B4-BE49-F238E27FC236}">
                <a16:creationId xmlns:a16="http://schemas.microsoft.com/office/drawing/2014/main" id="{4D923B67-114B-F4BF-617D-B46C76890F0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076000" y="3436678"/>
            <a:ext cx="3150638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7573D8C-8762-4ADF-27A0-7BECBB8AF6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1996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3048475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833D080E-8D9A-5C40-A8D9-C6FA3C589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3048475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1F775A69-496B-2733-4E57-84B496B66205}"/>
              </a:ext>
            </a:extLst>
          </p:cNvPr>
          <p:cNvSpPr/>
          <p:nvPr userDrawn="1"/>
        </p:nvSpPr>
        <p:spPr>
          <a:xfrm>
            <a:off x="4156263" y="908999"/>
            <a:ext cx="3560106" cy="2129407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5" name="Symbol zastępczy tekstu 24">
            <a:extLst>
              <a:ext uri="{FF2B5EF4-FFF2-40B4-BE49-F238E27FC236}">
                <a16:creationId xmlns:a16="http://schemas.microsoft.com/office/drawing/2014/main" id="{56B3D74C-00B8-F06D-DB1C-002D70EB0B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38128" y="1066084"/>
            <a:ext cx="3195638" cy="181494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EDE42DC0-0C8D-07E0-E058-D4083A4C5822}"/>
              </a:ext>
            </a:extLst>
          </p:cNvPr>
          <p:cNvSpPr/>
          <p:nvPr userDrawn="1"/>
        </p:nvSpPr>
        <p:spPr>
          <a:xfrm>
            <a:off x="4155894" y="3278704"/>
            <a:ext cx="3560106" cy="212940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6" name="Symbol zastępczy tekstu 24">
            <a:extLst>
              <a:ext uri="{FF2B5EF4-FFF2-40B4-BE49-F238E27FC236}">
                <a16:creationId xmlns:a16="http://schemas.microsoft.com/office/drawing/2014/main" id="{C2252A7D-18D3-D056-32F4-C95BE31834A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37759" y="3435787"/>
            <a:ext cx="3195638" cy="181553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3" name="Prostokąt 32">
            <a:extLst>
              <a:ext uri="{FF2B5EF4-FFF2-40B4-BE49-F238E27FC236}">
                <a16:creationId xmlns:a16="http://schemas.microsoft.com/office/drawing/2014/main" id="{6B7C1E7D-1DDF-F79D-DDA2-CE77D527534B}"/>
              </a:ext>
            </a:extLst>
          </p:cNvPr>
          <p:cNvSpPr/>
          <p:nvPr userDrawn="1"/>
        </p:nvSpPr>
        <p:spPr>
          <a:xfrm>
            <a:off x="7897865" y="909000"/>
            <a:ext cx="3560106" cy="212940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4" name="Symbol zastępczy tekstu 24">
            <a:extLst>
              <a:ext uri="{FF2B5EF4-FFF2-40B4-BE49-F238E27FC236}">
                <a16:creationId xmlns:a16="http://schemas.microsoft.com/office/drawing/2014/main" id="{E6635873-ACF3-976A-A78A-4C3598CFD2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079730" y="1066084"/>
            <a:ext cx="3195638" cy="181494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7" name="Prostokąt 36">
            <a:extLst>
              <a:ext uri="{FF2B5EF4-FFF2-40B4-BE49-F238E27FC236}">
                <a16:creationId xmlns:a16="http://schemas.microsoft.com/office/drawing/2014/main" id="{570D5B2D-5C2D-DC75-2DB0-FE09D49DC11D}"/>
              </a:ext>
            </a:extLst>
          </p:cNvPr>
          <p:cNvSpPr/>
          <p:nvPr userDrawn="1"/>
        </p:nvSpPr>
        <p:spPr>
          <a:xfrm>
            <a:off x="7897496" y="3278704"/>
            <a:ext cx="3560106" cy="212940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8" name="Symbol zastępczy tekstu 24">
            <a:extLst>
              <a:ext uri="{FF2B5EF4-FFF2-40B4-BE49-F238E27FC236}">
                <a16:creationId xmlns:a16="http://schemas.microsoft.com/office/drawing/2014/main" id="{717030CE-F90A-B5A6-AC85-EB9B1C9B449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79361" y="3435788"/>
            <a:ext cx="3195638" cy="181553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45400F1-286A-83C1-5907-1314F04BEF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3963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10529633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833D080E-8D9A-5C40-A8D9-C6FA3C589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1"/>
            <a:ext cx="10530371" cy="944999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BBADC048-5235-EB5E-48FD-EAD27F2321DA}"/>
              </a:ext>
            </a:extLst>
          </p:cNvPr>
          <p:cNvSpPr/>
          <p:nvPr userDrawn="1"/>
        </p:nvSpPr>
        <p:spPr>
          <a:xfrm>
            <a:off x="830261" y="3046025"/>
            <a:ext cx="3330739" cy="212940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Symbol zastępczy tekstu 24">
            <a:extLst>
              <a:ext uri="{FF2B5EF4-FFF2-40B4-BE49-F238E27FC236}">
                <a16:creationId xmlns:a16="http://schemas.microsoft.com/office/drawing/2014/main" id="{BF9FDF53-B113-2F49-F166-DE83498A051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12495" y="3204000"/>
            <a:ext cx="2989753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B2CFBB45-4364-3B48-E746-B5A90EDBCD66}"/>
              </a:ext>
            </a:extLst>
          </p:cNvPr>
          <p:cNvSpPr/>
          <p:nvPr userDrawn="1"/>
        </p:nvSpPr>
        <p:spPr>
          <a:xfrm>
            <a:off x="4430630" y="3046025"/>
            <a:ext cx="3330739" cy="212940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Symbol zastępczy tekstu 24">
            <a:extLst>
              <a:ext uri="{FF2B5EF4-FFF2-40B4-BE49-F238E27FC236}">
                <a16:creationId xmlns:a16="http://schemas.microsoft.com/office/drawing/2014/main" id="{643164B4-E736-5F69-DCF4-AFB975AAA92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612864" y="3204000"/>
            <a:ext cx="2989753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C9F5E221-6497-B8EE-EE7D-A200B415118A}"/>
              </a:ext>
            </a:extLst>
          </p:cNvPr>
          <p:cNvSpPr/>
          <p:nvPr userDrawn="1"/>
        </p:nvSpPr>
        <p:spPr>
          <a:xfrm>
            <a:off x="8030999" y="3046025"/>
            <a:ext cx="3330739" cy="212940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Symbol zastępczy tekstu 24">
            <a:extLst>
              <a:ext uri="{FF2B5EF4-FFF2-40B4-BE49-F238E27FC236}">
                <a16:creationId xmlns:a16="http://schemas.microsoft.com/office/drawing/2014/main" id="{AF7FE703-81C0-084E-3296-C79EEE19315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13233" y="3204000"/>
            <a:ext cx="2989753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B1DC43B-DAA0-C4C2-D931-5BF6D11D3E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4343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10529633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833D080E-8D9A-5C40-A8D9-C6FA3C589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1"/>
            <a:ext cx="10530371" cy="944999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BBADC048-5235-EB5E-48FD-EAD27F2321DA}"/>
              </a:ext>
            </a:extLst>
          </p:cNvPr>
          <p:cNvSpPr/>
          <p:nvPr userDrawn="1"/>
        </p:nvSpPr>
        <p:spPr>
          <a:xfrm>
            <a:off x="830261" y="3046025"/>
            <a:ext cx="3330739" cy="2129407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Symbol zastępczy tekstu 24">
            <a:extLst>
              <a:ext uri="{FF2B5EF4-FFF2-40B4-BE49-F238E27FC236}">
                <a16:creationId xmlns:a16="http://schemas.microsoft.com/office/drawing/2014/main" id="{BF9FDF53-B113-2F49-F166-DE83498A051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12495" y="3204000"/>
            <a:ext cx="2989753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B2CFBB45-4364-3B48-E746-B5A90EDBCD66}"/>
              </a:ext>
            </a:extLst>
          </p:cNvPr>
          <p:cNvSpPr/>
          <p:nvPr userDrawn="1"/>
        </p:nvSpPr>
        <p:spPr>
          <a:xfrm>
            <a:off x="4430630" y="3046025"/>
            <a:ext cx="3330739" cy="2129407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Symbol zastępczy tekstu 24">
            <a:extLst>
              <a:ext uri="{FF2B5EF4-FFF2-40B4-BE49-F238E27FC236}">
                <a16:creationId xmlns:a16="http://schemas.microsoft.com/office/drawing/2014/main" id="{643164B4-E736-5F69-DCF4-AFB975AAA92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612864" y="3204000"/>
            <a:ext cx="2989753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C9F5E221-6497-B8EE-EE7D-A200B415118A}"/>
              </a:ext>
            </a:extLst>
          </p:cNvPr>
          <p:cNvSpPr/>
          <p:nvPr userDrawn="1"/>
        </p:nvSpPr>
        <p:spPr>
          <a:xfrm>
            <a:off x="8030999" y="3046025"/>
            <a:ext cx="3330739" cy="2129407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Symbol zastępczy tekstu 24">
            <a:extLst>
              <a:ext uri="{FF2B5EF4-FFF2-40B4-BE49-F238E27FC236}">
                <a16:creationId xmlns:a16="http://schemas.microsoft.com/office/drawing/2014/main" id="{AF7FE703-81C0-084E-3296-C79EEE19315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13233" y="3204000"/>
            <a:ext cx="2989753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86D307A0-5D13-9EAC-EB0C-8AF352D949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4039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obrazu 9">
            <a:extLst>
              <a:ext uri="{FF2B5EF4-FFF2-40B4-BE49-F238E27FC236}">
                <a16:creationId xmlns:a16="http://schemas.microsoft.com/office/drawing/2014/main" id="{170B6DAA-D80D-3FF9-75A6-3D8C5E1B295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12526" y="7437"/>
            <a:ext cx="3879474" cy="60138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Wstaw obraz</a:t>
            </a:r>
          </a:p>
        </p:txBody>
      </p:sp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7200001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5" name="Symbol zastępczy zawartości 2">
            <a:extLst>
              <a:ext uri="{FF2B5EF4-FFF2-40B4-BE49-F238E27FC236}">
                <a16:creationId xmlns:a16="http://schemas.microsoft.com/office/drawing/2014/main" id="{A7813B27-F45A-81A8-61AE-F4E2384282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7200001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BD81F26C-E519-EDB9-7B9E-1A1DDCDF11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8363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10511631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12" name="Symbol zastępczy wykresu 10">
            <a:extLst>
              <a:ext uri="{FF2B5EF4-FFF2-40B4-BE49-F238E27FC236}">
                <a16:creationId xmlns:a16="http://schemas.microsoft.com/office/drawing/2014/main" id="{1C31854E-24CD-7530-25E7-1A1AD98B77D1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849313" y="1719263"/>
            <a:ext cx="5102225" cy="368935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r>
              <a:rPr lang="pl-PL"/>
              <a:t>Kliknij ikonę, aby dodać wykres</a:t>
            </a:r>
            <a:endParaRPr lang="pl-PL" dirty="0"/>
          </a:p>
        </p:txBody>
      </p:sp>
      <p:sp>
        <p:nvSpPr>
          <p:cNvPr id="15" name="Symbol zastępczy tekstu 13">
            <a:extLst>
              <a:ext uri="{FF2B5EF4-FFF2-40B4-BE49-F238E27FC236}">
                <a16:creationId xmlns:a16="http://schemas.microsoft.com/office/drawing/2014/main" id="{D12417F1-E268-D9E6-CD5D-78BDA17BF9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40463" y="1719263"/>
            <a:ext cx="5102225" cy="368935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76A70520-195B-A6BA-F32D-740923BDE2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6850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10511631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15" name="Symbol zastępczy tekstu 13">
            <a:extLst>
              <a:ext uri="{FF2B5EF4-FFF2-40B4-BE49-F238E27FC236}">
                <a16:creationId xmlns:a16="http://schemas.microsoft.com/office/drawing/2014/main" id="{D12417F1-E268-D9E6-CD5D-78BDA17BF9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40463" y="1719263"/>
            <a:ext cx="5102225" cy="368935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8" name="Symbol zastępczy tabeli 6">
            <a:extLst>
              <a:ext uri="{FF2B5EF4-FFF2-40B4-BE49-F238E27FC236}">
                <a16:creationId xmlns:a16="http://schemas.microsoft.com/office/drawing/2014/main" id="{7C457B2A-DE08-99C2-023A-B410425D2DD9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849313" y="1719263"/>
            <a:ext cx="5102225" cy="368935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r>
              <a:rPr lang="pl-PL"/>
              <a:t>Kliknij ikonę, aby dodać tabelę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77B6D2B0-1D23-8366-B686-82CEA8F593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121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1724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75" r:id="rId4"/>
    <p:sldLayoutId id="2147483666" r:id="rId5"/>
    <p:sldLayoutId id="2147483665" r:id="rId6"/>
    <p:sldLayoutId id="2147483651" r:id="rId7"/>
    <p:sldLayoutId id="2147483661" r:id="rId8"/>
    <p:sldLayoutId id="2147483662" r:id="rId9"/>
    <p:sldLayoutId id="2147483663" r:id="rId10"/>
    <p:sldLayoutId id="2147483667" r:id="rId11"/>
    <p:sldLayoutId id="2147483668" r:id="rId12"/>
    <p:sldLayoutId id="2147483669" r:id="rId13"/>
    <p:sldLayoutId id="2147483670" r:id="rId14"/>
    <p:sldLayoutId id="2147483671" r:id="rId15"/>
    <p:sldLayoutId id="2147483672" r:id="rId16"/>
    <p:sldLayoutId id="2147483664" r:id="rId17"/>
    <p:sldLayoutId id="2147483673" r:id="rId18"/>
    <p:sldLayoutId id="2147483674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0FEF7531-707E-2EC4-4EDC-043BB00A098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l-PL" dirty="0"/>
              <a:t>Jan Cieciuch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23C8CCC-034E-83D7-8B41-4F2A1EB6694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l-PL" dirty="0"/>
              <a:t>Przebieg diagnozy osobowości w Modelu OKC </a:t>
            </a:r>
          </a:p>
          <a:p>
            <a:r>
              <a:rPr lang="pl-PL" dirty="0"/>
              <a:t>– rola psychologa i nauczyciela</a:t>
            </a:r>
          </a:p>
        </p:txBody>
      </p:sp>
    </p:spTree>
    <p:extLst>
      <p:ext uri="{BB962C8B-B14F-4D97-AF65-F5344CB8AC3E}">
        <p14:creationId xmlns:p14="http://schemas.microsoft.com/office/powerpoint/2010/main" val="3020298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2">
            <a:extLst>
              <a:ext uri="{FF2B5EF4-FFF2-40B4-BE49-F238E27FC236}">
                <a16:creationId xmlns:a16="http://schemas.microsoft.com/office/drawing/2014/main" id="{33335C33-1ACA-B93F-829A-84E3455A6D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pl-PL" sz="2400" dirty="0"/>
              <a:t>Model Objawy-Kompetencje-Cechy</a:t>
            </a:r>
            <a:endParaRPr lang="pl-PL" dirty="0"/>
          </a:p>
        </p:txBody>
      </p:sp>
      <p:sp>
        <p:nvSpPr>
          <p:cNvPr id="8" name="Symbol zastępczy zawartości 7">
            <a:extLst>
              <a:ext uri="{FF2B5EF4-FFF2-40B4-BE49-F238E27FC236}">
                <a16:creationId xmlns:a16="http://schemas.microsoft.com/office/drawing/2014/main" id="{82A9C857-59CB-F833-9B41-C3B0BDA979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pl-PL" dirty="0"/>
              <a:t>Model Objawy – Kompetencje – Cechy</a:t>
            </a:r>
          </a:p>
          <a:p>
            <a:pPr marL="0" indent="0">
              <a:buNone/>
            </a:pPr>
            <a:r>
              <a:rPr lang="pl-PL" sz="1600" dirty="0"/>
              <a:t>integruje różne modele osobowości</a:t>
            </a:r>
          </a:p>
          <a:p>
            <a:pPr marL="0" indent="0">
              <a:buNone/>
            </a:pPr>
            <a:r>
              <a:rPr lang="pl-PL" sz="1600" dirty="0"/>
              <a:t>i jest przydatny w kontekście edukacji i wychowania</a:t>
            </a: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4794D283-A7D8-DD1D-3FB8-2EFFF6A9C0A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pl-PL" dirty="0"/>
              <a:t>OBJAWY                    problemów i dobrostanu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B9B2F50-F4A8-B03E-FC1A-6AB8704A51F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pl-PL" dirty="0"/>
              <a:t>KOMPETENCJE osobowościowe</a:t>
            </a:r>
          </a:p>
          <a:p>
            <a:pPr marL="0" indent="0">
              <a:buNone/>
            </a:pPr>
            <a:r>
              <a:rPr lang="pl-PL" dirty="0"/>
              <a:t>czyli to, co można kształtować w procesie edukacji i wychowania</a:t>
            </a: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7AA6B992-884F-55FF-E83C-6CFEA12A7A0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pl-PL" dirty="0"/>
              <a:t>CECHY               temperamentu</a:t>
            </a:r>
          </a:p>
          <a:p>
            <a:pPr marL="0" indent="0">
              <a:buNone/>
            </a:pPr>
            <a:r>
              <a:rPr lang="pl-PL" dirty="0"/>
              <a:t>czyli to, co jest trwałe, nie podlega kształtowaniu, ale co należy wziąć pod uwagę przy oddziaływaniach wychowawczych</a:t>
            </a:r>
          </a:p>
        </p:txBody>
      </p:sp>
    </p:spTree>
    <p:extLst>
      <p:ext uri="{BB962C8B-B14F-4D97-AF65-F5344CB8AC3E}">
        <p14:creationId xmlns:p14="http://schemas.microsoft.com/office/powerpoint/2010/main" val="897127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6385818E-9128-68FC-65F5-4F2C8389700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l-PL" dirty="0"/>
              <a:t>Rodzaje diagnozy w Modelu OKC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8BCA93A-26B7-10E6-44F6-7E57319343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5083221" cy="3690001"/>
          </a:xfrm>
        </p:spPr>
        <p:txBody>
          <a:bodyPr/>
          <a:lstStyle/>
          <a:p>
            <a:r>
              <a:rPr lang="pl-PL" dirty="0"/>
              <a:t>Diagnoza jednego z 4 typów osobowości</a:t>
            </a:r>
          </a:p>
          <a:p>
            <a:endParaRPr lang="pl-PL" dirty="0"/>
          </a:p>
          <a:p>
            <a:r>
              <a:rPr lang="pl-PL" dirty="0"/>
              <a:t>„Z lotu ptaka”</a:t>
            </a:r>
          </a:p>
          <a:p>
            <a:endParaRPr lang="pl-PL" dirty="0"/>
          </a:p>
          <a:p>
            <a:r>
              <a:rPr lang="pl-PL" dirty="0"/>
              <a:t>Obserwacyjna</a:t>
            </a:r>
          </a:p>
          <a:p>
            <a:endParaRPr lang="pl-PL" dirty="0"/>
          </a:p>
          <a:p>
            <a:r>
              <a:rPr lang="pl-PL" b="1" dirty="0"/>
              <a:t>Wykonywana przez nauczyciela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Omówiona w Materiale 2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DA506A58-FAFD-BB15-EA57-199EF779E9A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78518" y="1718998"/>
            <a:ext cx="5794145" cy="3690001"/>
          </a:xfrm>
        </p:spPr>
        <p:txBody>
          <a:bodyPr/>
          <a:lstStyle/>
          <a:p>
            <a:r>
              <a:rPr lang="pl-PL" dirty="0"/>
              <a:t>Diagnoza profilu wymiarów z 3 warstw osobowości</a:t>
            </a:r>
          </a:p>
          <a:p>
            <a:endParaRPr lang="pl-PL" dirty="0"/>
          </a:p>
          <a:p>
            <a:r>
              <a:rPr lang="pl-PL" dirty="0"/>
              <a:t>Szczegółowa</a:t>
            </a:r>
          </a:p>
          <a:p>
            <a:endParaRPr lang="pl-PL" dirty="0"/>
          </a:p>
          <a:p>
            <a:r>
              <a:rPr lang="pl-PL" dirty="0"/>
              <a:t>Psychometryczna</a:t>
            </a:r>
          </a:p>
          <a:p>
            <a:endParaRPr lang="pl-PL" dirty="0"/>
          </a:p>
          <a:p>
            <a:r>
              <a:rPr lang="pl-PL" b="1" dirty="0"/>
              <a:t>Wykonywana przez psychologa we współpracy z nauczycielami</a:t>
            </a:r>
          </a:p>
          <a:p>
            <a:endParaRPr lang="pl-PL" dirty="0"/>
          </a:p>
          <a:p>
            <a:r>
              <a:rPr lang="pl-PL" dirty="0"/>
              <a:t>Omówiona w Module 4b (dla psychologów), a w dalszej części tej prezentacji ogólnie zarysowana</a:t>
            </a:r>
          </a:p>
        </p:txBody>
      </p:sp>
    </p:spTree>
    <p:extLst>
      <p:ext uri="{BB962C8B-B14F-4D97-AF65-F5344CB8AC3E}">
        <p14:creationId xmlns:p14="http://schemas.microsoft.com/office/powerpoint/2010/main" val="2514824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6385818E-9128-68FC-65F5-4F2C8389700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l-PL" dirty="0"/>
              <a:t>Etapy całościowej diagnozy w Modelu Objawy-Kompetencje-Cechy</a:t>
            </a:r>
          </a:p>
        </p:txBody>
      </p:sp>
      <p:pic>
        <p:nvPicPr>
          <p:cNvPr id="12" name="Symbol zastępczy zawartości 11">
            <a:extLst>
              <a:ext uri="{FF2B5EF4-FFF2-40B4-BE49-F238E27FC236}">
                <a16:creationId xmlns:a16="http://schemas.microsoft.com/office/drawing/2014/main" id="{EF6D145E-8C91-6BF2-5D1B-7CE1E05E4E0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11424" y="1772816"/>
            <a:ext cx="5461400" cy="3689350"/>
          </a:xfr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227B81D0-EC21-4BFE-3EA9-9F21D1B5F7AB}"/>
              </a:ext>
            </a:extLst>
          </p:cNvPr>
          <p:cNvSpPr txBox="1"/>
          <p:nvPr/>
        </p:nvSpPr>
        <p:spPr>
          <a:xfrm>
            <a:off x="6672064" y="2690336"/>
            <a:ext cx="45365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Każdy etap składa się z 2 kroków:</a:t>
            </a:r>
          </a:p>
          <a:p>
            <a:endParaRPr lang="pl-PL" dirty="0"/>
          </a:p>
          <a:p>
            <a:r>
              <a:rPr lang="pl-PL" dirty="0"/>
              <a:t>1) Diagnoza ogólna</a:t>
            </a:r>
          </a:p>
          <a:p>
            <a:endParaRPr lang="pl-PL" dirty="0"/>
          </a:p>
          <a:p>
            <a:r>
              <a:rPr lang="pl-PL" dirty="0"/>
              <a:t>2) Diagnoza szczegółowa</a:t>
            </a:r>
          </a:p>
        </p:txBody>
      </p:sp>
    </p:spTree>
    <p:extLst>
      <p:ext uri="{BB962C8B-B14F-4D97-AF65-F5344CB8AC3E}">
        <p14:creationId xmlns:p14="http://schemas.microsoft.com/office/powerpoint/2010/main" val="2599226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6385818E-9128-68FC-65F5-4F2C8389700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0999" y="909000"/>
            <a:ext cx="11097649" cy="720000"/>
          </a:xfrm>
        </p:spPr>
        <p:txBody>
          <a:bodyPr/>
          <a:lstStyle/>
          <a:p>
            <a:r>
              <a:rPr lang="pl-PL" dirty="0"/>
              <a:t>Etap 1. diagnozy w Modelu Objawy-Kompetencje-Cechy: OBJAWY</a:t>
            </a:r>
          </a:p>
        </p:txBody>
      </p:sp>
      <p:sp>
        <p:nvSpPr>
          <p:cNvPr id="9" name="Symbol zastępczy zawartości 8">
            <a:extLst>
              <a:ext uri="{FF2B5EF4-FFF2-40B4-BE49-F238E27FC236}">
                <a16:creationId xmlns:a16="http://schemas.microsoft.com/office/drawing/2014/main" id="{A2ACD62C-845C-A570-18CC-C223A9F116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999" y="1484784"/>
            <a:ext cx="10529733" cy="4464216"/>
          </a:xfrm>
        </p:spPr>
        <p:txBody>
          <a:bodyPr/>
          <a:lstStyle/>
          <a:p>
            <a:r>
              <a:rPr lang="pl-PL" dirty="0"/>
              <a:t>Diagnoza przesiewowa na podstawie wyników ogólnych w następujących 4 skalach:</a:t>
            </a:r>
          </a:p>
          <a:p>
            <a:pPr lvl="1"/>
            <a:r>
              <a:rPr lang="pl-PL" dirty="0"/>
              <a:t>Dobrostan;</a:t>
            </a:r>
          </a:p>
          <a:p>
            <a:pPr lvl="1"/>
            <a:r>
              <a:rPr lang="pl-PL" dirty="0"/>
              <a:t>Problemy </a:t>
            </a:r>
            <a:r>
              <a:rPr lang="pl-PL" dirty="0" err="1"/>
              <a:t>eksternalizacyjne</a:t>
            </a:r>
            <a:r>
              <a:rPr lang="pl-PL" dirty="0"/>
              <a:t>;</a:t>
            </a:r>
          </a:p>
          <a:p>
            <a:pPr lvl="1"/>
            <a:r>
              <a:rPr lang="pl-PL" dirty="0"/>
              <a:t>Problemy </a:t>
            </a:r>
            <a:r>
              <a:rPr lang="pl-PL" dirty="0" err="1"/>
              <a:t>internalizacyjne</a:t>
            </a:r>
            <a:r>
              <a:rPr lang="pl-PL" dirty="0"/>
              <a:t>;</a:t>
            </a:r>
          </a:p>
          <a:p>
            <a:pPr lvl="1"/>
            <a:r>
              <a:rPr lang="pl-PL" dirty="0"/>
              <a:t>Problemy psychasteniczne.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Możliwość diagnozy:</a:t>
            </a:r>
          </a:p>
          <a:p>
            <a:pPr lvl="1"/>
            <a:r>
              <a:rPr lang="pl-PL" dirty="0"/>
              <a:t>pogłębionej – profil wyników szczegółowych (12 zmiennych);</a:t>
            </a:r>
          </a:p>
          <a:p>
            <a:pPr lvl="1"/>
            <a:r>
              <a:rPr lang="pl-PL" dirty="0"/>
              <a:t>poszerzonej – wyniki dla grupy (np. klasy lub szkoły).</a:t>
            </a:r>
          </a:p>
          <a:p>
            <a:endParaRPr lang="pl-PL" dirty="0"/>
          </a:p>
          <a:p>
            <a:r>
              <a:rPr lang="pl-PL" dirty="0"/>
              <a:t>Badania: </a:t>
            </a:r>
          </a:p>
          <a:p>
            <a:pPr lvl="1"/>
            <a:r>
              <a:rPr lang="pl-PL" dirty="0"/>
              <a:t>prowadzone przez psychologów i nauczycieli;</a:t>
            </a:r>
          </a:p>
          <a:p>
            <a:pPr lvl="1"/>
            <a:r>
              <a:rPr lang="pl-PL" dirty="0"/>
              <a:t>analizowane przez psychologów;</a:t>
            </a:r>
          </a:p>
          <a:p>
            <a:pPr lvl="1"/>
            <a:r>
              <a:rPr lang="pl-PL" dirty="0"/>
              <a:t>dyskutowane przez nauczycieli i psychologów.</a:t>
            </a:r>
          </a:p>
        </p:txBody>
      </p:sp>
    </p:spTree>
    <p:extLst>
      <p:ext uri="{BB962C8B-B14F-4D97-AF65-F5344CB8AC3E}">
        <p14:creationId xmlns:p14="http://schemas.microsoft.com/office/powerpoint/2010/main" val="14192119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6385818E-9128-68FC-65F5-4F2C8389700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l-PL" dirty="0"/>
              <a:t>Etap 1. diagnozy w Modelu Objawy-Kompetencje-Cechy: OBJAWY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2AA4EC96-9D4C-0EED-28FD-703C113C6C4B}"/>
              </a:ext>
            </a:extLst>
          </p:cNvPr>
          <p:cNvSpPr txBox="1"/>
          <p:nvPr/>
        </p:nvSpPr>
        <p:spPr>
          <a:xfrm>
            <a:off x="479376" y="1660582"/>
            <a:ext cx="6408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Dwie ścieżki postępowania diagnostycznego po Etapie 1.</a:t>
            </a:r>
          </a:p>
        </p:txBody>
      </p:sp>
      <p:pic>
        <p:nvPicPr>
          <p:cNvPr id="4" name="Symbol zastępczy zawartości 4">
            <a:extLst>
              <a:ext uri="{FF2B5EF4-FFF2-40B4-BE49-F238E27FC236}">
                <a16:creationId xmlns:a16="http://schemas.microsoft.com/office/drawing/2014/main" id="{4644AB30-3100-65C8-0AF3-89376793FFD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892857" y="2168019"/>
            <a:ext cx="8404698" cy="2791838"/>
          </a:xfrm>
        </p:spPr>
      </p:pic>
    </p:spTree>
    <p:extLst>
      <p:ext uri="{BB962C8B-B14F-4D97-AF65-F5344CB8AC3E}">
        <p14:creationId xmlns:p14="http://schemas.microsoft.com/office/powerpoint/2010/main" val="915509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3A0D6672-19FA-C7C0-43F3-7FED07E314D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l-PL" dirty="0"/>
              <a:t>Etap 2. diagnozy w Modelu Objawy-Kompetencje-Cechy: KOMPETENCJE</a:t>
            </a:r>
          </a:p>
          <a:p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F68BC7D-FC8D-98AE-C710-BBA749BA5EE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l-PL" dirty="0"/>
              <a:t>Diagnoza uwarunkowań zidentyfikowanych problemów w obszarze Kompetencji osobowościowych, czyli tego, co jest plastyczne i podlega interwencji edukacyjnej i psychologiczno-pedagogicznej.</a:t>
            </a:r>
          </a:p>
          <a:p>
            <a:endParaRPr lang="pl-PL" dirty="0"/>
          </a:p>
          <a:p>
            <a:r>
              <a:rPr lang="pl-PL" dirty="0"/>
              <a:t>Kompetencje w obszarze emocjonalno-motywacyjnym:</a:t>
            </a:r>
          </a:p>
          <a:p>
            <a:pPr lvl="1"/>
            <a:r>
              <a:rPr lang="pl-PL" dirty="0"/>
              <a:t>Elastyczna samokontrola;</a:t>
            </a:r>
          </a:p>
          <a:p>
            <a:pPr lvl="1"/>
            <a:r>
              <a:rPr lang="pl-PL" dirty="0" err="1"/>
              <a:t>Samomotywacja</a:t>
            </a:r>
            <a:r>
              <a:rPr lang="pl-PL" dirty="0"/>
              <a:t>.</a:t>
            </a:r>
          </a:p>
          <a:p>
            <a:pPr marL="457200" lvl="1" indent="0">
              <a:buNone/>
            </a:pPr>
            <a:endParaRPr lang="pl-PL" dirty="0"/>
          </a:p>
          <a:p>
            <a:r>
              <a:rPr lang="pl-PL" dirty="0"/>
              <a:t>Kompetencje w obszarze emocjonalno-społecznym:</a:t>
            </a:r>
          </a:p>
          <a:p>
            <a:pPr lvl="1"/>
            <a:r>
              <a:rPr lang="pl-PL" dirty="0"/>
              <a:t>Odpowiedzialność społeczna;</a:t>
            </a:r>
          </a:p>
          <a:p>
            <a:pPr lvl="1"/>
            <a:r>
              <a:rPr lang="pl-PL" dirty="0"/>
              <a:t>Asertywność.</a:t>
            </a:r>
          </a:p>
          <a:p>
            <a:pPr lvl="1"/>
            <a:endParaRPr lang="pl-PL" dirty="0"/>
          </a:p>
          <a:p>
            <a:r>
              <a:rPr lang="pl-PL" dirty="0"/>
              <a:t>Na każdą z kompetencji składają się 3 aspekty.</a:t>
            </a:r>
          </a:p>
        </p:txBody>
      </p:sp>
    </p:spTree>
    <p:extLst>
      <p:ext uri="{BB962C8B-B14F-4D97-AF65-F5344CB8AC3E}">
        <p14:creationId xmlns:p14="http://schemas.microsoft.com/office/powerpoint/2010/main" val="37898320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3A0D6672-19FA-C7C0-43F3-7FED07E314D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l-PL" dirty="0"/>
              <a:t>Etap 2. diagnozy w Modelu Objawy-Kompetencje-Cechy: KOMPETENCJE</a:t>
            </a:r>
          </a:p>
          <a:p>
            <a:endParaRPr lang="pl-PL" dirty="0"/>
          </a:p>
        </p:txBody>
      </p:sp>
      <p:pic>
        <p:nvPicPr>
          <p:cNvPr id="9" name="Symbol zastępczy zawartości 8">
            <a:extLst>
              <a:ext uri="{FF2B5EF4-FFF2-40B4-BE49-F238E27FC236}">
                <a16:creationId xmlns:a16="http://schemas.microsoft.com/office/drawing/2014/main" id="{26029BA6-F2CA-B9BF-E127-0B41C72CA5A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639616" y="1629000"/>
            <a:ext cx="5748725" cy="3689350"/>
          </a:xfrm>
        </p:spPr>
      </p:pic>
    </p:spTree>
    <p:extLst>
      <p:ext uri="{BB962C8B-B14F-4D97-AF65-F5344CB8AC3E}">
        <p14:creationId xmlns:p14="http://schemas.microsoft.com/office/powerpoint/2010/main" val="920249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3A0D6672-19FA-C7C0-43F3-7FED07E314D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l-PL" dirty="0"/>
              <a:t>Etap 2. diagnozy w Modelu Objawy-Kompetencje-Cechy: KOMPETENCJE</a:t>
            </a:r>
          </a:p>
          <a:p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F68BC7D-FC8D-98AE-C710-BBA749BA5E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10529733" cy="4230000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Rola psychologa i nauczyciela w Etapie 2. diagnozy w Modelu OKC.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Rola psychologa:</a:t>
            </a:r>
          </a:p>
          <a:p>
            <a:pPr lvl="1"/>
            <a:r>
              <a:rPr lang="pl-PL" dirty="0"/>
              <a:t>Przeprowadzenie badania;</a:t>
            </a:r>
          </a:p>
          <a:p>
            <a:pPr lvl="1"/>
            <a:r>
              <a:rPr lang="pl-PL" dirty="0"/>
              <a:t>Analiza psychometryczna;</a:t>
            </a:r>
          </a:p>
          <a:p>
            <a:pPr lvl="1"/>
            <a:r>
              <a:rPr lang="pl-PL" dirty="0"/>
              <a:t>Podstawy interpretacji psychologicznej;</a:t>
            </a:r>
          </a:p>
          <a:p>
            <a:pPr lvl="1"/>
            <a:r>
              <a:rPr lang="pl-PL" dirty="0"/>
              <a:t>Przeprowadzenie interwencyjnych oddziaływań </a:t>
            </a:r>
            <a:r>
              <a:rPr lang="pl-PL" dirty="0" err="1"/>
              <a:t>postdiagnostycznych</a:t>
            </a:r>
            <a:r>
              <a:rPr lang="pl-PL" dirty="0"/>
              <a:t>.</a:t>
            </a:r>
          </a:p>
          <a:p>
            <a:pPr lvl="1"/>
            <a:endParaRPr lang="pl-PL" dirty="0"/>
          </a:p>
          <a:p>
            <a:r>
              <a:rPr lang="pl-PL" dirty="0"/>
              <a:t>Rola nauczyciela:</a:t>
            </a:r>
          </a:p>
          <a:p>
            <a:pPr lvl="1"/>
            <a:r>
              <a:rPr lang="pl-PL" dirty="0"/>
              <a:t>Pomoc w przeprowadzeniu badania;</a:t>
            </a:r>
          </a:p>
          <a:p>
            <a:pPr lvl="1"/>
            <a:r>
              <a:rPr lang="pl-PL" dirty="0"/>
              <a:t>Dostarczenie informacji o uczniu (wzięcie udziału w badaniu jako obserwator ucznia);</a:t>
            </a:r>
          </a:p>
          <a:p>
            <a:pPr lvl="1"/>
            <a:r>
              <a:rPr lang="pl-PL" dirty="0"/>
              <a:t>Weryfikacja diagnozy psychometrycznej w obserwacji zachowania ucznia;</a:t>
            </a:r>
          </a:p>
          <a:p>
            <a:pPr lvl="1"/>
            <a:r>
              <a:rPr lang="pl-PL" dirty="0"/>
              <a:t>Ustalenie wspólnie z psychologiem indywidualnych potrzeb ucznia oraz sposobów ich realizacji;</a:t>
            </a:r>
          </a:p>
          <a:p>
            <a:pPr lvl="1"/>
            <a:r>
              <a:rPr lang="pl-PL" dirty="0"/>
              <a:t>Przeprowadzenie interwencyjnych oddziaływań </a:t>
            </a:r>
            <a:r>
              <a:rPr lang="pl-PL" dirty="0" err="1"/>
              <a:t>postdiagnostycznych</a:t>
            </a:r>
            <a:r>
              <a:rPr lang="pl-P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487556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3A0D6672-19FA-C7C0-43F3-7FED07E314D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l-PL" dirty="0"/>
              <a:t>Etap 3. diagnozy w Modelu Objawy-Kompetencje-Cechy: CECHY</a:t>
            </a:r>
          </a:p>
          <a:p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F68BC7D-FC8D-98AE-C710-BBA749BA5E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9874251" cy="3690001"/>
          </a:xfrm>
        </p:spPr>
        <p:txBody>
          <a:bodyPr/>
          <a:lstStyle/>
          <a:p>
            <a:r>
              <a:rPr lang="pl-PL" dirty="0"/>
              <a:t>Diagnoza uwarunkowań zidentyfikowanych problemów w obszarze Cech temperamentu, czyli tego, co jest trwałe, ale co należy wziąć pod uwagę podczas oddziaływań wychowawczych.</a:t>
            </a:r>
          </a:p>
          <a:p>
            <a:endParaRPr lang="pl-PL" dirty="0"/>
          </a:p>
          <a:p>
            <a:r>
              <a:rPr lang="pl-PL" dirty="0"/>
              <a:t>Podstawowe Cechy temperamentu:</a:t>
            </a:r>
          </a:p>
          <a:p>
            <a:pPr lvl="1"/>
            <a:r>
              <a:rPr lang="pl-PL" dirty="0"/>
              <a:t>Wrażliwość (wysoka Reaktywność);</a:t>
            </a:r>
          </a:p>
          <a:p>
            <a:pPr lvl="1"/>
            <a:r>
              <a:rPr lang="pl-PL" dirty="0"/>
              <a:t>Wytrzymałość (niska Reaktywność);</a:t>
            </a:r>
          </a:p>
          <a:p>
            <a:pPr lvl="1"/>
            <a:r>
              <a:rPr lang="pl-PL" dirty="0"/>
              <a:t>Dynamiczność (wysoka Aktywność);</a:t>
            </a:r>
          </a:p>
          <a:p>
            <a:pPr lvl="1"/>
            <a:r>
              <a:rPr lang="pl-PL" dirty="0"/>
              <a:t>Inercyjność (niska Aktywność).</a:t>
            </a:r>
          </a:p>
        </p:txBody>
      </p:sp>
    </p:spTree>
    <p:extLst>
      <p:ext uri="{BB962C8B-B14F-4D97-AF65-F5344CB8AC3E}">
        <p14:creationId xmlns:p14="http://schemas.microsoft.com/office/powerpoint/2010/main" val="18751361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3A0D6672-19FA-C7C0-43F3-7FED07E314D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l-PL" dirty="0"/>
              <a:t>Etap 3. diagnozy w Modelu Objawy-Kompetencje-Cechy: CECHY</a:t>
            </a:r>
          </a:p>
          <a:p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9C9BD24A-7D50-EFEA-8957-54E8FD703E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7608" y="2276872"/>
            <a:ext cx="6342434" cy="1760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4079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3A0D6672-19FA-C7C0-43F3-7FED07E314D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l-PL" dirty="0"/>
              <a:t>Etap 3 diagnozy w Modelu Objawy-Kompetencje-Cechy: CECHY</a:t>
            </a:r>
          </a:p>
          <a:p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F68BC7D-FC8D-98AE-C710-BBA749BA5E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10529733" cy="4230000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Rola psychologa i nauczyciela w Etapie 3 diagnozy w Modelu OKC: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Rola psychologa:</a:t>
            </a:r>
          </a:p>
          <a:p>
            <a:pPr lvl="1"/>
            <a:r>
              <a:rPr lang="pl-PL" dirty="0"/>
              <a:t>Przeprowadzenie badania;</a:t>
            </a:r>
          </a:p>
          <a:p>
            <a:pPr lvl="1"/>
            <a:r>
              <a:rPr lang="pl-PL" dirty="0"/>
              <a:t>Analiza psychometryczna;</a:t>
            </a:r>
          </a:p>
          <a:p>
            <a:pPr lvl="1"/>
            <a:r>
              <a:rPr lang="pl-PL" dirty="0"/>
              <a:t>Podstawy interpretacji psychologicznej;</a:t>
            </a:r>
          </a:p>
          <a:p>
            <a:pPr lvl="1"/>
            <a:r>
              <a:rPr lang="pl-PL" dirty="0"/>
              <a:t>Przeprowadzenie profilaktycznych oddziaływań </a:t>
            </a:r>
            <a:r>
              <a:rPr lang="pl-PL" dirty="0" err="1"/>
              <a:t>postdiagnostycznych</a:t>
            </a:r>
            <a:r>
              <a:rPr lang="pl-PL" dirty="0"/>
              <a:t>.</a:t>
            </a:r>
          </a:p>
          <a:p>
            <a:pPr lvl="1"/>
            <a:endParaRPr lang="pl-PL" dirty="0"/>
          </a:p>
          <a:p>
            <a:r>
              <a:rPr lang="pl-PL" dirty="0"/>
              <a:t>Rola nauczyciela:</a:t>
            </a:r>
          </a:p>
          <a:p>
            <a:pPr lvl="1"/>
            <a:r>
              <a:rPr lang="pl-PL" dirty="0"/>
              <a:t>Pomoc w przeprowadzeniu badania;</a:t>
            </a:r>
          </a:p>
          <a:p>
            <a:pPr lvl="1"/>
            <a:r>
              <a:rPr lang="pl-PL" dirty="0"/>
              <a:t>Dostarczenie informacji o uczniu (wzięcie udziału w badaniu jako obserwator ucznia);</a:t>
            </a:r>
          </a:p>
          <a:p>
            <a:pPr lvl="1"/>
            <a:r>
              <a:rPr lang="pl-PL" dirty="0"/>
              <a:t>Weryfikacja diagnozy psychometrycznej w obserwacji zachowania ucznia;</a:t>
            </a:r>
          </a:p>
          <a:p>
            <a:pPr lvl="1"/>
            <a:r>
              <a:rPr lang="pl-PL" dirty="0"/>
              <a:t>Ustalenie wspólnie z psychologiem indywidualnych potrzeb ucznia oraz sposobów ich realizacji;</a:t>
            </a:r>
          </a:p>
          <a:p>
            <a:pPr lvl="1"/>
            <a:r>
              <a:rPr lang="pl-PL" dirty="0"/>
              <a:t>Przeprowadzenie profilaktycznych oddziaływań </a:t>
            </a:r>
            <a:r>
              <a:rPr lang="pl-PL" dirty="0" err="1"/>
              <a:t>postdiagnostycznych</a:t>
            </a:r>
            <a:r>
              <a:rPr lang="pl-P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629127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ymbol zastępczy tekstu 13">
            <a:extLst>
              <a:ext uri="{FF2B5EF4-FFF2-40B4-BE49-F238E27FC236}">
                <a16:creationId xmlns:a16="http://schemas.microsoft.com/office/drawing/2014/main" id="{5D3F33C4-1B73-94CE-7C1B-FFC3331170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9377" y="332736"/>
            <a:ext cx="3960440" cy="720000"/>
          </a:xfrm>
        </p:spPr>
        <p:txBody>
          <a:bodyPr/>
          <a:lstStyle/>
          <a:p>
            <a:r>
              <a:rPr lang="pl-PL" dirty="0"/>
              <a:t>Podsumowanie 3 </a:t>
            </a:r>
          </a:p>
          <a:p>
            <a:r>
              <a:rPr lang="pl-PL" dirty="0"/>
              <a:t>etapów diagnozy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88D898DC-847F-AB16-DEFC-F3D6629CA9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1744" y="0"/>
            <a:ext cx="5832648" cy="5902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6244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B054B80D-147A-02A3-8E47-DDD4B8CFE4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6612" y="1052736"/>
            <a:ext cx="6073086" cy="4492891"/>
          </a:xfrm>
          <a:prstGeom prst="rect">
            <a:avLst/>
          </a:prstGeom>
        </p:spPr>
      </p:pic>
      <p:sp>
        <p:nvSpPr>
          <p:cNvPr id="14" name="Symbol zastępczy tekstu 13">
            <a:extLst>
              <a:ext uri="{FF2B5EF4-FFF2-40B4-BE49-F238E27FC236}">
                <a16:creationId xmlns:a16="http://schemas.microsoft.com/office/drawing/2014/main" id="{5D3F33C4-1B73-94CE-7C1B-FFC3331170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l-PL" dirty="0"/>
              <a:t>Elementy analizy psychologicznej:</a:t>
            </a:r>
          </a:p>
          <a:p>
            <a:r>
              <a:rPr lang="pl-PL" dirty="0"/>
              <a:t>normy centylowe i </a:t>
            </a:r>
            <a:r>
              <a:rPr lang="pl-PL" dirty="0" err="1"/>
              <a:t>stenowe</a:t>
            </a:r>
            <a:endParaRPr lang="pl-PL" dirty="0"/>
          </a:p>
        </p:txBody>
      </p:sp>
      <p:sp>
        <p:nvSpPr>
          <p:cNvPr id="29" name="Symbol zastępczy zawartości 28">
            <a:extLst>
              <a:ext uri="{FF2B5EF4-FFF2-40B4-BE49-F238E27FC236}">
                <a16:creationId xmlns:a16="http://schemas.microsoft.com/office/drawing/2014/main" id="{46924988-2E08-64D1-B2A5-CFC07680C0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2" y="2311821"/>
            <a:ext cx="5086350" cy="3709467"/>
          </a:xfrm>
        </p:spPr>
        <p:txBody>
          <a:bodyPr/>
          <a:lstStyle/>
          <a:p>
            <a:r>
              <a:rPr lang="pl-PL" dirty="0"/>
              <a:t>Diagnoza psychometryczna odbywa się na skalach opisujących rozkład zmiennej w populacji uczniów tej samej płci i w tym samym wieku.</a:t>
            </a:r>
          </a:p>
          <a:p>
            <a:r>
              <a:rPr lang="pl-PL" dirty="0"/>
              <a:t>Objawy dobrostanu i problemów są mierzone na skali centylowej.</a:t>
            </a:r>
          </a:p>
          <a:p>
            <a:r>
              <a:rPr lang="pl-PL" dirty="0"/>
              <a:t>Kompetencje osobowościowe i Cechy temperamentu są mierzone na skali </a:t>
            </a:r>
            <a:r>
              <a:rPr lang="pl-PL" dirty="0" err="1"/>
              <a:t>stenowej</a:t>
            </a:r>
            <a:r>
              <a:rPr lang="pl-PL" dirty="0"/>
              <a:t>.</a:t>
            </a:r>
          </a:p>
          <a:p>
            <a:r>
              <a:rPr lang="pl-PL" dirty="0"/>
              <a:t>Na rysunku obok zostały zaznaczone progi uznania wyników za: </a:t>
            </a:r>
          </a:p>
          <a:p>
            <a:pPr lvl="1"/>
            <a:r>
              <a:rPr lang="pl-PL" dirty="0"/>
              <a:t>niskie,</a:t>
            </a:r>
          </a:p>
          <a:p>
            <a:pPr lvl="1"/>
            <a:r>
              <a:rPr lang="pl-PL" dirty="0"/>
              <a:t>obniżone,</a:t>
            </a:r>
          </a:p>
          <a:p>
            <a:pPr lvl="1"/>
            <a:r>
              <a:rPr lang="pl-PL" dirty="0"/>
              <a:t>podwyższone.</a:t>
            </a:r>
          </a:p>
          <a:p>
            <a:pPr lvl="1"/>
            <a:r>
              <a:rPr lang="pl-PL" dirty="0"/>
              <a:t>wysokie.</a:t>
            </a:r>
          </a:p>
        </p:txBody>
      </p:sp>
    </p:spTree>
    <p:extLst>
      <p:ext uri="{BB962C8B-B14F-4D97-AF65-F5344CB8AC3E}">
        <p14:creationId xmlns:p14="http://schemas.microsoft.com/office/powerpoint/2010/main" val="4155433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ymbol zastępczy tekstu 13">
            <a:extLst>
              <a:ext uri="{FF2B5EF4-FFF2-40B4-BE49-F238E27FC236}">
                <a16:creationId xmlns:a16="http://schemas.microsoft.com/office/drawing/2014/main" id="{5D3F33C4-1B73-94CE-7C1B-FFC3331170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l-PL" dirty="0"/>
              <a:t>Elementy analizy psychologicznej:</a:t>
            </a:r>
          </a:p>
          <a:p>
            <a:r>
              <a:rPr lang="pl-PL" dirty="0"/>
              <a:t>wykresy z wynikami diagnozy</a:t>
            </a:r>
          </a:p>
        </p:txBody>
      </p:sp>
      <p:sp>
        <p:nvSpPr>
          <p:cNvPr id="29" name="Symbol zastępczy zawartości 28">
            <a:extLst>
              <a:ext uri="{FF2B5EF4-FFF2-40B4-BE49-F238E27FC236}">
                <a16:creationId xmlns:a16="http://schemas.microsoft.com/office/drawing/2014/main" id="{46924988-2E08-64D1-B2A5-CFC07680C0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2" y="2311821"/>
            <a:ext cx="5086350" cy="2413323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Krok 1. (diagnoza ogólna): Wykres kołowy</a:t>
            </a:r>
          </a:p>
          <a:p>
            <a:pPr marL="0" indent="0">
              <a:buNone/>
            </a:pPr>
            <a:r>
              <a:rPr lang="pl-PL" dirty="0"/>
              <a:t>Krok 2. (diagnoza szczegółowa): Wykres słupkowy</a:t>
            </a:r>
          </a:p>
          <a:p>
            <a:endParaRPr lang="pl-PL" dirty="0"/>
          </a:p>
          <a:p>
            <a:pPr marL="0" indent="0">
              <a:buNone/>
            </a:pPr>
            <a:r>
              <a:rPr lang="pl-PL" dirty="0"/>
              <a:t>Rysunek obok: </a:t>
            </a:r>
          </a:p>
          <a:p>
            <a:pPr marL="0" indent="0">
              <a:buNone/>
            </a:pPr>
            <a:r>
              <a:rPr lang="pl-PL" dirty="0"/>
              <a:t>Krok 1. w Etapie 1.</a:t>
            </a:r>
          </a:p>
          <a:p>
            <a:pPr marL="0" indent="0">
              <a:buNone/>
            </a:pPr>
            <a:r>
              <a:rPr lang="pl-PL" dirty="0"/>
              <a:t>(diagnoza ogólna </a:t>
            </a:r>
          </a:p>
          <a:p>
            <a:pPr marL="0" indent="0">
              <a:buNone/>
            </a:pPr>
            <a:r>
              <a:rPr lang="pl-PL" dirty="0"/>
              <a:t>Objawów dobrostanu i problemów)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4A2E56A1-FC4C-8184-ADE6-3C9AE552F6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773" y="1196752"/>
            <a:ext cx="5402648" cy="41764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954831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ymbol zastępczy tekstu 13">
            <a:extLst>
              <a:ext uri="{FF2B5EF4-FFF2-40B4-BE49-F238E27FC236}">
                <a16:creationId xmlns:a16="http://schemas.microsoft.com/office/drawing/2014/main" id="{5D3F33C4-1B73-94CE-7C1B-FFC3331170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l-PL" dirty="0"/>
              <a:t>Elementy analizy psychologicznej:</a:t>
            </a:r>
          </a:p>
          <a:p>
            <a:r>
              <a:rPr lang="pl-PL" dirty="0"/>
              <a:t>wykresy z wynikami diagnozy</a:t>
            </a:r>
          </a:p>
        </p:txBody>
      </p:sp>
      <p:sp>
        <p:nvSpPr>
          <p:cNvPr id="29" name="Symbol zastępczy zawartości 28">
            <a:extLst>
              <a:ext uri="{FF2B5EF4-FFF2-40B4-BE49-F238E27FC236}">
                <a16:creationId xmlns:a16="http://schemas.microsoft.com/office/drawing/2014/main" id="{46924988-2E08-64D1-B2A5-CFC07680C0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2" y="2311821"/>
            <a:ext cx="5086350" cy="2413323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Krok 1. (diagnoza ogólna): Wykres kołowy</a:t>
            </a:r>
          </a:p>
          <a:p>
            <a:pPr marL="0" indent="0">
              <a:buNone/>
            </a:pPr>
            <a:r>
              <a:rPr lang="pl-PL" dirty="0"/>
              <a:t>Krok 2. (diagnoza szczegółowa): Wykres słupkowy</a:t>
            </a:r>
          </a:p>
          <a:p>
            <a:endParaRPr lang="pl-PL" dirty="0"/>
          </a:p>
          <a:p>
            <a:pPr marL="0" indent="0">
              <a:buNone/>
            </a:pPr>
            <a:r>
              <a:rPr lang="pl-PL" dirty="0"/>
              <a:t>Rysunek obok: </a:t>
            </a:r>
          </a:p>
          <a:p>
            <a:pPr marL="0" indent="0">
              <a:buNone/>
            </a:pPr>
            <a:r>
              <a:rPr lang="pl-PL" dirty="0"/>
              <a:t>Krok 2. w Etapie 1.</a:t>
            </a:r>
          </a:p>
          <a:p>
            <a:pPr marL="0" indent="0">
              <a:buNone/>
            </a:pPr>
            <a:r>
              <a:rPr lang="pl-PL" dirty="0"/>
              <a:t>(diagnoza szczegółowa </a:t>
            </a:r>
          </a:p>
          <a:p>
            <a:pPr marL="0" indent="0">
              <a:buNone/>
            </a:pPr>
            <a:r>
              <a:rPr lang="pl-PL" dirty="0"/>
              <a:t>Objawów dobrostanu i problemów)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880FB4C9-F93C-A9AA-F821-6F231AFC71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080" y="548680"/>
            <a:ext cx="4810368" cy="49938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751687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ymbol zastępczy tekstu 13">
            <a:extLst>
              <a:ext uri="{FF2B5EF4-FFF2-40B4-BE49-F238E27FC236}">
                <a16:creationId xmlns:a16="http://schemas.microsoft.com/office/drawing/2014/main" id="{5D3F33C4-1B73-94CE-7C1B-FFC3331170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l-PL" dirty="0"/>
              <a:t>Elementy analizy psychologicznej:</a:t>
            </a:r>
          </a:p>
          <a:p>
            <a:r>
              <a:rPr lang="pl-PL" dirty="0"/>
              <a:t>wykresy z wynikami diagnozy</a:t>
            </a:r>
          </a:p>
        </p:txBody>
      </p:sp>
      <p:sp>
        <p:nvSpPr>
          <p:cNvPr id="29" name="Symbol zastępczy zawartości 28">
            <a:extLst>
              <a:ext uri="{FF2B5EF4-FFF2-40B4-BE49-F238E27FC236}">
                <a16:creationId xmlns:a16="http://schemas.microsoft.com/office/drawing/2014/main" id="{46924988-2E08-64D1-B2A5-CFC07680C0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2" y="2311821"/>
            <a:ext cx="5086350" cy="2557339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Krok 1. (diagnoza ogólna): Wykres kołowy</a:t>
            </a:r>
          </a:p>
          <a:p>
            <a:pPr marL="0" indent="0">
              <a:buNone/>
            </a:pPr>
            <a:r>
              <a:rPr lang="pl-PL" dirty="0"/>
              <a:t>Krok 2. (diagnoza szczegółowa): Wykres słupkowy</a:t>
            </a:r>
          </a:p>
          <a:p>
            <a:endParaRPr lang="pl-PL" dirty="0"/>
          </a:p>
          <a:p>
            <a:pPr marL="0" indent="0">
              <a:buNone/>
            </a:pPr>
            <a:r>
              <a:rPr lang="pl-PL" dirty="0"/>
              <a:t>Rysunek obok: </a:t>
            </a:r>
          </a:p>
          <a:p>
            <a:pPr marL="0" indent="0">
              <a:buNone/>
            </a:pPr>
            <a:r>
              <a:rPr lang="pl-PL" dirty="0"/>
              <a:t>Krok 1. w Etapie 2a</a:t>
            </a:r>
          </a:p>
          <a:p>
            <a:pPr marL="0" indent="0">
              <a:buNone/>
            </a:pPr>
            <a:r>
              <a:rPr lang="pl-PL" dirty="0"/>
              <a:t>(diagnoza ogólna </a:t>
            </a:r>
          </a:p>
          <a:p>
            <a:pPr marL="0" indent="0">
              <a:buNone/>
            </a:pPr>
            <a:r>
              <a:rPr lang="pl-PL" dirty="0"/>
              <a:t>Kompetencji osobowościowych </a:t>
            </a:r>
          </a:p>
          <a:p>
            <a:pPr marL="0" indent="0">
              <a:buNone/>
            </a:pPr>
            <a:r>
              <a:rPr lang="pl-PL" dirty="0"/>
              <a:t>w obszarze emocjonalno-motywacyjnym)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537E518D-13C3-A0A2-5E8B-531D19722C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016" y="1035234"/>
            <a:ext cx="5400600" cy="44577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632768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ymbol zastępczy tekstu 13">
            <a:extLst>
              <a:ext uri="{FF2B5EF4-FFF2-40B4-BE49-F238E27FC236}">
                <a16:creationId xmlns:a16="http://schemas.microsoft.com/office/drawing/2014/main" id="{5D3F33C4-1B73-94CE-7C1B-FFC3331170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l-PL" dirty="0"/>
              <a:t>Elementy analizy psychologicznej:</a:t>
            </a:r>
          </a:p>
          <a:p>
            <a:r>
              <a:rPr lang="pl-PL" dirty="0"/>
              <a:t>wykresy z wynikami diagnozy</a:t>
            </a:r>
          </a:p>
        </p:txBody>
      </p:sp>
      <p:sp>
        <p:nvSpPr>
          <p:cNvPr id="29" name="Symbol zastępczy zawartości 28">
            <a:extLst>
              <a:ext uri="{FF2B5EF4-FFF2-40B4-BE49-F238E27FC236}">
                <a16:creationId xmlns:a16="http://schemas.microsoft.com/office/drawing/2014/main" id="{46924988-2E08-64D1-B2A5-CFC07680C0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2" y="2311821"/>
            <a:ext cx="5086350" cy="2557339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Krok 1. (diagnoza ogólna): Wykres kołowy</a:t>
            </a:r>
          </a:p>
          <a:p>
            <a:pPr marL="0" indent="0">
              <a:buNone/>
            </a:pPr>
            <a:r>
              <a:rPr lang="pl-PL" dirty="0"/>
              <a:t>Krok 2. (diagnoza szczegółowa): Wykres słupkowy</a:t>
            </a:r>
          </a:p>
          <a:p>
            <a:endParaRPr lang="pl-PL" dirty="0"/>
          </a:p>
          <a:p>
            <a:pPr marL="0" indent="0">
              <a:buNone/>
            </a:pPr>
            <a:r>
              <a:rPr lang="pl-PL" dirty="0"/>
              <a:t>Rysunek obok: </a:t>
            </a:r>
          </a:p>
          <a:p>
            <a:pPr marL="0" indent="0">
              <a:buNone/>
            </a:pPr>
            <a:r>
              <a:rPr lang="pl-PL" dirty="0"/>
              <a:t>Krok 2. w Etapie 2a</a:t>
            </a:r>
          </a:p>
          <a:p>
            <a:pPr marL="0" indent="0">
              <a:buNone/>
            </a:pPr>
            <a:r>
              <a:rPr lang="pl-PL" dirty="0"/>
              <a:t>(diagnoza szczegółowa </a:t>
            </a:r>
          </a:p>
          <a:p>
            <a:pPr marL="0" indent="0">
              <a:buNone/>
            </a:pPr>
            <a:r>
              <a:rPr lang="pl-PL" dirty="0"/>
              <a:t>Kompetencji osobowościowych </a:t>
            </a:r>
          </a:p>
          <a:p>
            <a:pPr marL="0" indent="0">
              <a:buNone/>
            </a:pPr>
            <a:r>
              <a:rPr lang="pl-PL" dirty="0"/>
              <a:t>w obszarze emocjonalno-motywacyjnym)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6848DF72-AEFF-7F0E-4E7B-AC196A96FF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1004" y="620688"/>
            <a:ext cx="4680520" cy="50623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17640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ymbol zastępczy tekstu 13">
            <a:extLst>
              <a:ext uri="{FF2B5EF4-FFF2-40B4-BE49-F238E27FC236}">
                <a16:creationId xmlns:a16="http://schemas.microsoft.com/office/drawing/2014/main" id="{5D3F33C4-1B73-94CE-7C1B-FFC3331170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l-PL" dirty="0"/>
              <a:t>Elementy analizy psychologicznej:</a:t>
            </a:r>
          </a:p>
          <a:p>
            <a:r>
              <a:rPr lang="pl-PL" dirty="0"/>
              <a:t>wykresy z wynikami diagnozy</a:t>
            </a:r>
          </a:p>
        </p:txBody>
      </p:sp>
      <p:sp>
        <p:nvSpPr>
          <p:cNvPr id="29" name="Symbol zastępczy zawartości 28">
            <a:extLst>
              <a:ext uri="{FF2B5EF4-FFF2-40B4-BE49-F238E27FC236}">
                <a16:creationId xmlns:a16="http://schemas.microsoft.com/office/drawing/2014/main" id="{46924988-2E08-64D1-B2A5-CFC07680C0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2" y="2311821"/>
            <a:ext cx="5086350" cy="2557339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Krok 1. (diagnoza ogólna): Wykres kołowy</a:t>
            </a:r>
          </a:p>
          <a:p>
            <a:pPr marL="0" indent="0">
              <a:buNone/>
            </a:pPr>
            <a:r>
              <a:rPr lang="pl-PL" dirty="0"/>
              <a:t>Krok 2. (diagnoza szczegółowa): Wykres słupkowy</a:t>
            </a:r>
          </a:p>
          <a:p>
            <a:endParaRPr lang="pl-PL" dirty="0"/>
          </a:p>
          <a:p>
            <a:pPr marL="0" indent="0">
              <a:buNone/>
            </a:pPr>
            <a:r>
              <a:rPr lang="pl-PL" dirty="0"/>
              <a:t>Rysunek obok: </a:t>
            </a:r>
          </a:p>
          <a:p>
            <a:pPr marL="0" indent="0">
              <a:buNone/>
            </a:pPr>
            <a:r>
              <a:rPr lang="pl-PL" dirty="0"/>
              <a:t>Krok 1. w Etapie 2b</a:t>
            </a:r>
          </a:p>
          <a:p>
            <a:pPr marL="0" indent="0">
              <a:buNone/>
            </a:pPr>
            <a:r>
              <a:rPr lang="pl-PL" dirty="0"/>
              <a:t>(diagnoza ogólna </a:t>
            </a:r>
          </a:p>
          <a:p>
            <a:pPr marL="0" indent="0">
              <a:buNone/>
            </a:pPr>
            <a:r>
              <a:rPr lang="pl-PL" dirty="0"/>
              <a:t>Kompetencji osobowościowych </a:t>
            </a:r>
          </a:p>
          <a:p>
            <a:pPr marL="0" indent="0">
              <a:buNone/>
            </a:pPr>
            <a:r>
              <a:rPr lang="pl-PL" dirty="0"/>
              <a:t>w obszarze emocjonalno-społecznym)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7E0B3A87-0D3E-908D-ACC7-44065A19DA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904808"/>
            <a:ext cx="5822306" cy="4588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9F495190-6BB4-CEFE-8DB4-F630A933A0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1192" y="904808"/>
            <a:ext cx="5514295" cy="45881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917510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ymbol zastępczy tekstu 13">
            <a:extLst>
              <a:ext uri="{FF2B5EF4-FFF2-40B4-BE49-F238E27FC236}">
                <a16:creationId xmlns:a16="http://schemas.microsoft.com/office/drawing/2014/main" id="{5D3F33C4-1B73-94CE-7C1B-FFC3331170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l-PL" dirty="0"/>
              <a:t>Elementy analizy psychologicznej:</a:t>
            </a:r>
          </a:p>
          <a:p>
            <a:r>
              <a:rPr lang="pl-PL" dirty="0"/>
              <a:t>wykresy z wynikami diagnozy</a:t>
            </a:r>
          </a:p>
        </p:txBody>
      </p:sp>
      <p:sp>
        <p:nvSpPr>
          <p:cNvPr id="29" name="Symbol zastępczy zawartości 28">
            <a:extLst>
              <a:ext uri="{FF2B5EF4-FFF2-40B4-BE49-F238E27FC236}">
                <a16:creationId xmlns:a16="http://schemas.microsoft.com/office/drawing/2014/main" id="{46924988-2E08-64D1-B2A5-CFC07680C0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2" y="2311821"/>
            <a:ext cx="5086350" cy="2557339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Krok 1. (diagnoza ogólna): Wykres kołowy</a:t>
            </a:r>
          </a:p>
          <a:p>
            <a:pPr marL="0" indent="0">
              <a:buNone/>
            </a:pPr>
            <a:r>
              <a:rPr lang="pl-PL" dirty="0"/>
              <a:t>Krok 2. (diagnoza szczegółowa): Wykres słupkowy</a:t>
            </a:r>
          </a:p>
          <a:p>
            <a:endParaRPr lang="pl-PL" dirty="0"/>
          </a:p>
          <a:p>
            <a:pPr marL="0" indent="0">
              <a:buNone/>
            </a:pPr>
            <a:r>
              <a:rPr lang="pl-PL" dirty="0"/>
              <a:t>Rysunek obok: </a:t>
            </a:r>
          </a:p>
          <a:p>
            <a:pPr marL="0" indent="0">
              <a:buNone/>
            </a:pPr>
            <a:r>
              <a:rPr lang="pl-PL" dirty="0"/>
              <a:t>Krok 2. w Etapie 2b</a:t>
            </a:r>
          </a:p>
          <a:p>
            <a:pPr marL="0" indent="0">
              <a:buNone/>
            </a:pPr>
            <a:r>
              <a:rPr lang="pl-PL" dirty="0"/>
              <a:t>(diagnoza szczegółowa </a:t>
            </a:r>
          </a:p>
          <a:p>
            <a:pPr marL="0" indent="0">
              <a:buNone/>
            </a:pPr>
            <a:r>
              <a:rPr lang="pl-PL" dirty="0"/>
              <a:t>Kompetencji osobowościowych </a:t>
            </a:r>
          </a:p>
          <a:p>
            <a:pPr marL="0" indent="0">
              <a:buNone/>
            </a:pPr>
            <a:r>
              <a:rPr lang="pl-PL" dirty="0"/>
              <a:t>w obszarze emocjonalno-społecznym)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B8BCC1D0-4AC8-60F9-3A28-C5E6491289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2827" y="692696"/>
            <a:ext cx="4659548" cy="49903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13268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ymbol zastępczy tekstu 13">
            <a:extLst>
              <a:ext uri="{FF2B5EF4-FFF2-40B4-BE49-F238E27FC236}">
                <a16:creationId xmlns:a16="http://schemas.microsoft.com/office/drawing/2014/main" id="{5D3F33C4-1B73-94CE-7C1B-FFC3331170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l-PL" dirty="0"/>
              <a:t>Elementy analizy psychologicznej:</a:t>
            </a:r>
          </a:p>
          <a:p>
            <a:r>
              <a:rPr lang="pl-PL" dirty="0"/>
              <a:t>wykresy z wynikami diagnozy</a:t>
            </a:r>
          </a:p>
        </p:txBody>
      </p:sp>
      <p:sp>
        <p:nvSpPr>
          <p:cNvPr id="29" name="Symbol zastępczy zawartości 28">
            <a:extLst>
              <a:ext uri="{FF2B5EF4-FFF2-40B4-BE49-F238E27FC236}">
                <a16:creationId xmlns:a16="http://schemas.microsoft.com/office/drawing/2014/main" id="{46924988-2E08-64D1-B2A5-CFC07680C0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2" y="2311821"/>
            <a:ext cx="5086350" cy="2557339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Krok 1. (diagnoza ogólna): Wykres kołowy</a:t>
            </a:r>
          </a:p>
          <a:p>
            <a:pPr marL="0" indent="0">
              <a:buNone/>
            </a:pPr>
            <a:r>
              <a:rPr lang="pl-PL" dirty="0"/>
              <a:t>Krok 2. (diagnoza szczegółowa): Wykres słupkowy</a:t>
            </a:r>
          </a:p>
          <a:p>
            <a:endParaRPr lang="pl-PL" dirty="0"/>
          </a:p>
          <a:p>
            <a:pPr marL="0" indent="0">
              <a:buNone/>
            </a:pPr>
            <a:r>
              <a:rPr lang="pl-PL" dirty="0"/>
              <a:t>Rysunek obok: </a:t>
            </a:r>
          </a:p>
          <a:p>
            <a:pPr marL="0" indent="0">
              <a:buNone/>
            </a:pPr>
            <a:r>
              <a:rPr lang="pl-PL" dirty="0"/>
              <a:t>Krok 1. w Etapie 3.</a:t>
            </a:r>
          </a:p>
          <a:p>
            <a:pPr marL="0" indent="0">
              <a:buNone/>
            </a:pPr>
            <a:r>
              <a:rPr lang="pl-PL" dirty="0"/>
              <a:t>(diagnoza ogólna </a:t>
            </a:r>
          </a:p>
          <a:p>
            <a:pPr marL="0" indent="0">
              <a:buNone/>
            </a:pPr>
            <a:r>
              <a:rPr lang="pl-PL" dirty="0"/>
              <a:t>Cech temperamentu)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B55914E-6A0B-7D27-E0D7-E5725375B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1192" y="904808"/>
            <a:ext cx="5514295" cy="45881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760658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ymbol zastępczy tekstu 13">
            <a:extLst>
              <a:ext uri="{FF2B5EF4-FFF2-40B4-BE49-F238E27FC236}">
                <a16:creationId xmlns:a16="http://schemas.microsoft.com/office/drawing/2014/main" id="{5D3F33C4-1B73-94CE-7C1B-FFC3331170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l-PL" dirty="0"/>
              <a:t>Elementy analizy psychologicznej:</a:t>
            </a:r>
          </a:p>
          <a:p>
            <a:r>
              <a:rPr lang="pl-PL" dirty="0"/>
              <a:t>wykresy z wynikami diagnozy</a:t>
            </a:r>
          </a:p>
        </p:txBody>
      </p:sp>
      <p:sp>
        <p:nvSpPr>
          <p:cNvPr id="29" name="Symbol zastępczy zawartości 28">
            <a:extLst>
              <a:ext uri="{FF2B5EF4-FFF2-40B4-BE49-F238E27FC236}">
                <a16:creationId xmlns:a16="http://schemas.microsoft.com/office/drawing/2014/main" id="{46924988-2E08-64D1-B2A5-CFC07680C0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2" y="2311821"/>
            <a:ext cx="5086350" cy="2557339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Krok 1. (diagnoza ogólna): Wykres kołowy</a:t>
            </a:r>
          </a:p>
          <a:p>
            <a:pPr marL="0" indent="0">
              <a:buNone/>
            </a:pPr>
            <a:r>
              <a:rPr lang="pl-PL" dirty="0"/>
              <a:t>Krok 2. (diagnoza szczegółowa): Wykres słupkowy</a:t>
            </a:r>
          </a:p>
          <a:p>
            <a:endParaRPr lang="pl-PL" dirty="0"/>
          </a:p>
          <a:p>
            <a:pPr marL="0" indent="0">
              <a:buNone/>
            </a:pPr>
            <a:r>
              <a:rPr lang="pl-PL" dirty="0"/>
              <a:t>Rysunek obok: </a:t>
            </a:r>
          </a:p>
          <a:p>
            <a:pPr marL="0" indent="0">
              <a:buNone/>
            </a:pPr>
            <a:r>
              <a:rPr lang="pl-PL" dirty="0"/>
              <a:t>Krok 2. w Etapie 3.</a:t>
            </a:r>
          </a:p>
          <a:p>
            <a:pPr marL="0" indent="0">
              <a:buNone/>
            </a:pPr>
            <a:r>
              <a:rPr lang="pl-PL" dirty="0"/>
              <a:t>(diagnoza szczegółowa </a:t>
            </a:r>
          </a:p>
          <a:p>
            <a:pPr marL="0" indent="0">
              <a:buNone/>
            </a:pPr>
            <a:r>
              <a:rPr lang="pl-PL" dirty="0"/>
              <a:t>Cech temperamentu)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22A2FFEB-A683-95A3-2208-6E6D89D953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2827" y="722436"/>
            <a:ext cx="4600083" cy="48668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138866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369C8582-40A0-892A-663D-841A3D1E0BB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l-PL" dirty="0"/>
              <a:t>Końcowe rekomendacje</a:t>
            </a:r>
          </a:p>
        </p:txBody>
      </p:sp>
      <p:sp>
        <p:nvSpPr>
          <p:cNvPr id="8" name="Symbol zastępczy zawartości 7">
            <a:extLst>
              <a:ext uri="{FF2B5EF4-FFF2-40B4-BE49-F238E27FC236}">
                <a16:creationId xmlns:a16="http://schemas.microsoft.com/office/drawing/2014/main" id="{87FEBAE0-4B08-C002-BADA-C28F966661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10529733" cy="4086264"/>
          </a:xfrm>
        </p:spPr>
        <p:txBody>
          <a:bodyPr/>
          <a:lstStyle/>
          <a:p>
            <a:r>
              <a:rPr lang="pl-PL" dirty="0"/>
              <a:t>Warunkiem dobrej diagnozy jest dobry model teoretyczny i dobre narzędzie, ale spełnienie tych warunków nie wystarczy do postawienia dobrej diagnozy.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Warunkiem dobrej diagnozy jest również współpraca specjalistów zaangażowanych w proces diagnozy, a w szczególności nauczycieli z psychologiem.</a:t>
            </a:r>
          </a:p>
          <a:p>
            <a:endParaRPr lang="pl-PL" dirty="0"/>
          </a:p>
          <a:p>
            <a:r>
              <a:rPr lang="pl-PL" dirty="0"/>
              <a:t>Istotna rola nauczyciela polega na tym, że to właśnie nauczyciel:</a:t>
            </a:r>
          </a:p>
          <a:p>
            <a:pPr lvl="1"/>
            <a:r>
              <a:rPr lang="pl-PL" dirty="0"/>
              <a:t>często jako pierwszy może zaobserwować niepokojące symptomy w zachowaniu ucznia i zarekomendować szczegółową diagnozę psychologiczną;</a:t>
            </a:r>
          </a:p>
          <a:p>
            <a:pPr lvl="1"/>
            <a:r>
              <a:rPr lang="pl-PL" dirty="0"/>
              <a:t>może zweryfikować </a:t>
            </a:r>
            <a:r>
              <a:rPr lang="pl-PL"/>
              <a:t>diagnozę psychometryczną, </a:t>
            </a:r>
            <a:r>
              <a:rPr lang="pl-PL" dirty="0"/>
              <a:t>obserwując ucznia i przekazać te informacje psychologowi;</a:t>
            </a:r>
          </a:p>
          <a:p>
            <a:pPr lvl="1"/>
            <a:r>
              <a:rPr lang="pl-PL" dirty="0"/>
              <a:t>może wspólnie z psychologiem dokonać interpretacji wyników i sformułować wnioski dotyczące oddziaływań psychologiczno-pedagogicznych;</a:t>
            </a:r>
          </a:p>
          <a:p>
            <a:pPr lvl="1"/>
            <a:r>
              <a:rPr lang="pl-PL" dirty="0"/>
              <a:t>może przeprowadzić interwencyjne lub profilaktyczne oddziaływania </a:t>
            </a:r>
            <a:r>
              <a:rPr lang="pl-PL" dirty="0" err="1"/>
              <a:t>postdiagnostyczne</a:t>
            </a:r>
            <a:r>
              <a:rPr lang="pl-PL" dirty="0"/>
              <a:t>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83614015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UNICEF (ASA)">
      <a:dk1>
        <a:sysClr val="windowText" lastClr="000000"/>
      </a:dk1>
      <a:lt1>
        <a:srgbClr val="FFFFFF"/>
      </a:lt1>
      <a:dk2>
        <a:srgbClr val="00719E"/>
      </a:dk2>
      <a:lt2>
        <a:srgbClr val="FFFFFF"/>
      </a:lt2>
      <a:accent1>
        <a:srgbClr val="00719E"/>
      </a:accent1>
      <a:accent2>
        <a:srgbClr val="324693"/>
      </a:accent2>
      <a:accent3>
        <a:srgbClr val="324693"/>
      </a:accent3>
      <a:accent4>
        <a:srgbClr val="008445"/>
      </a:accent4>
      <a:accent5>
        <a:srgbClr val="008445"/>
      </a:accent5>
      <a:accent6>
        <a:srgbClr val="961B4B"/>
      </a:accent6>
      <a:hlink>
        <a:srgbClr val="961B4B"/>
      </a:hlink>
      <a:folHlink>
        <a:srgbClr val="6A2875"/>
      </a:folHlink>
    </a:clrScheme>
    <a:fontScheme name="UNICEF (ASA)">
      <a:majorFont>
        <a:latin typeface="Arial"/>
        <a:ea typeface=""/>
        <a:cs typeface=""/>
      </a:majorFont>
      <a:minorFont>
        <a:latin typeface="Open Sans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" id="{997F8DDF-6E64-40DC-BC2B-F1AAFCF2DF8E}" vid="{88832E49-E7A8-49E8-BD7B-78ED5A9DBF75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Moduł 4a - 3 Diagnoza w modelu OKC</Template>
  <TotalTime>143</TotalTime>
  <Words>1073</Words>
  <Application>Microsoft Office PowerPoint</Application>
  <PresentationFormat>Panoramiczny</PresentationFormat>
  <Paragraphs>205</Paragraphs>
  <Slides>23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23</vt:i4>
      </vt:variant>
    </vt:vector>
  </HeadingPairs>
  <TitlesOfParts>
    <vt:vector size="27" baseType="lpstr">
      <vt:lpstr>Arial</vt:lpstr>
      <vt:lpstr>Calibri</vt:lpstr>
      <vt:lpstr>Open Sans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Jan Cieciuch</dc:creator>
  <cp:lastModifiedBy>Kasia Sz</cp:lastModifiedBy>
  <cp:revision>21</cp:revision>
  <dcterms:created xsi:type="dcterms:W3CDTF">2023-09-22T12:34:43Z</dcterms:created>
  <dcterms:modified xsi:type="dcterms:W3CDTF">2023-10-29T00:09:51Z</dcterms:modified>
</cp:coreProperties>
</file>