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97" r:id="rId4"/>
    <p:sldId id="294" r:id="rId5"/>
    <p:sldId id="300" r:id="rId6"/>
    <p:sldId id="302" r:id="rId7"/>
    <p:sldId id="262" r:id="rId8"/>
    <p:sldId id="295" r:id="rId9"/>
    <p:sldId id="263" r:id="rId10"/>
    <p:sldId id="264" r:id="rId11"/>
    <p:sldId id="266" r:id="rId12"/>
    <p:sldId id="268" r:id="rId13"/>
    <p:sldId id="299"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7559675" cy="10691813"/>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36DB6F-6B23-F874-3A20-072D78D7446B}" name="IBE - KW" initials="IK" userId="IBE - KW" providerId="None"/>
  <p188:author id="{958F4EF9-79DB-AE45-39E6-CBBB6874545E}" name="Alina Namiecińska" initials="AN" userId="4eec32770fa9e0cb"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IBE - KW" initials="IK" lastIdx="16" clrIdx="0">
    <p:extLst>
      <p:ext uri="{19B8F6BF-5375-455C-9EA6-DF929625EA0E}">
        <p15:presenceInfo xmlns:p15="http://schemas.microsoft.com/office/powerpoint/2012/main" userId="IBE - KW" providerId="None"/>
      </p:ext>
    </p:extLst>
  </p:cmAuthor>
  <p:cmAuthor id="2" name="Jan Cieciuch" initials="JC" lastIdx="1" clrIdx="1">
    <p:extLst>
      <p:ext uri="{19B8F6BF-5375-455C-9EA6-DF929625EA0E}">
        <p15:presenceInfo xmlns:p15="http://schemas.microsoft.com/office/powerpoint/2012/main" userId="S::j.cieciuch@uksw.edu.pl::f1a20cff-7540-431f-ae26-9e8567ae792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1FA1A6-B37A-44A4-ABEA-ADDFE2EF0BBF}" v="1" dt="2023-10-22T14:47:24.0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8/10/relationships/authors" Target="authors.xml"/><Relationship Id="rId20" Type="http://schemas.openxmlformats.org/officeDocument/2006/relationships/slide" Target="slides/slide18.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na Namiecińska" userId="4eec32770fa9e0cb" providerId="LiveId" clId="{7E1FA1A6-B37A-44A4-ABEA-ADDFE2EF0BBF}"/>
    <pc:docChg chg="undo custSel delSld modSld">
      <pc:chgData name="Alina Namiecińska" userId="4eec32770fa9e0cb" providerId="LiveId" clId="{7E1FA1A6-B37A-44A4-ABEA-ADDFE2EF0BBF}" dt="2023-10-23T16:00:31.936" v="41" actId="6549"/>
      <pc:docMkLst>
        <pc:docMk/>
      </pc:docMkLst>
      <pc:sldChg chg="modSp mod delCm">
        <pc:chgData name="Alina Namiecińska" userId="4eec32770fa9e0cb" providerId="LiveId" clId="{7E1FA1A6-B37A-44A4-ABEA-ADDFE2EF0BBF}" dt="2023-10-22T14:36:12.712" v="15" actId="948"/>
        <pc:sldMkLst>
          <pc:docMk/>
          <pc:sldMk cId="0" sldId="264"/>
        </pc:sldMkLst>
        <pc:spChg chg="mod">
          <ac:chgData name="Alina Namiecińska" userId="4eec32770fa9e0cb" providerId="LiveId" clId="{7E1FA1A6-B37A-44A4-ABEA-ADDFE2EF0BBF}" dt="2023-10-22T14:36:12.712" v="15" actId="948"/>
          <ac:spMkLst>
            <pc:docMk/>
            <pc:sldMk cId="0" sldId="264"/>
            <ac:spMk id="101" creationId="{00000000-0000-0000-0000-000000000000}"/>
          </ac:spMkLst>
        </pc:spChg>
        <pc:extLst>
          <p:ext xmlns:p="http://schemas.openxmlformats.org/presentationml/2006/main" uri="{D6D511B9-2390-475A-947B-AFAB55BFBCF1}">
            <pc226:cmChg xmlns:pc226="http://schemas.microsoft.com/office/powerpoint/2022/06/main/command" chg="del">
              <pc226:chgData name="Alina Namiecińska" userId="4eec32770fa9e0cb" providerId="LiveId" clId="{7E1FA1A6-B37A-44A4-ABEA-ADDFE2EF0BBF}" dt="2023-10-22T14:35:47.970" v="14"/>
              <pc2:cmMkLst xmlns:pc2="http://schemas.microsoft.com/office/powerpoint/2019/9/main/command">
                <pc:docMk/>
                <pc:sldMk cId="0" sldId="264"/>
                <pc2:cmMk id="{74B955AC-4864-449F-996B-6675B277CE71}"/>
              </pc2:cmMkLst>
            </pc226:cmChg>
          </p:ext>
        </pc:extLst>
      </pc:sldChg>
      <pc:sldChg chg="modSp mod addCm delCm">
        <pc:chgData name="Alina Namiecińska" userId="4eec32770fa9e0cb" providerId="LiveId" clId="{7E1FA1A6-B37A-44A4-ABEA-ADDFE2EF0BBF}" dt="2023-10-22T14:39:13.594" v="26"/>
        <pc:sldMkLst>
          <pc:docMk/>
          <pc:sldMk cId="0" sldId="269"/>
        </pc:sldMkLst>
        <pc:spChg chg="mod">
          <ac:chgData name="Alina Namiecińska" userId="4eec32770fa9e0cb" providerId="LiveId" clId="{7E1FA1A6-B37A-44A4-ABEA-ADDFE2EF0BBF}" dt="2023-10-22T14:37:26.422" v="21" actId="948"/>
          <ac:spMkLst>
            <pc:docMk/>
            <pc:sldMk cId="0" sldId="269"/>
            <ac:spMk id="112" creationId="{00000000-0000-0000-0000-000000000000}"/>
          </ac:spMkLst>
        </pc:spChg>
        <pc:extLst>
          <p:ext xmlns:p="http://schemas.openxmlformats.org/presentationml/2006/main" uri="{D6D511B9-2390-475A-947B-AFAB55BFBCF1}">
            <pc226:cmChg xmlns:pc226="http://schemas.microsoft.com/office/powerpoint/2022/06/main/command" chg="add del">
              <pc226:chgData name="Alina Namiecińska" userId="4eec32770fa9e0cb" providerId="LiveId" clId="{7E1FA1A6-B37A-44A4-ABEA-ADDFE2EF0BBF}" dt="2023-10-22T14:39:13.594" v="26"/>
              <pc2:cmMkLst xmlns:pc2="http://schemas.microsoft.com/office/powerpoint/2019/9/main/command">
                <pc:docMk/>
                <pc:sldMk cId="0" sldId="269"/>
                <pc2:cmMk id="{B6D3F92D-A5A3-47C7-90CC-114347D57BE9}"/>
              </pc2:cmMkLst>
            </pc226:cmChg>
          </p:ext>
        </pc:extLst>
      </pc:sldChg>
      <pc:sldChg chg="modSp mod">
        <pc:chgData name="Alina Namiecińska" userId="4eec32770fa9e0cb" providerId="LiveId" clId="{7E1FA1A6-B37A-44A4-ABEA-ADDFE2EF0BBF}" dt="2023-10-22T14:44:43.774" v="29" actId="20577"/>
        <pc:sldMkLst>
          <pc:docMk/>
          <pc:sldMk cId="0" sldId="275"/>
        </pc:sldMkLst>
        <pc:spChg chg="mod">
          <ac:chgData name="Alina Namiecińska" userId="4eec32770fa9e0cb" providerId="LiveId" clId="{7E1FA1A6-B37A-44A4-ABEA-ADDFE2EF0BBF}" dt="2023-10-22T14:44:43.774" v="29" actId="20577"/>
          <ac:spMkLst>
            <pc:docMk/>
            <pc:sldMk cId="0" sldId="275"/>
            <ac:spMk id="126" creationId="{00000000-0000-0000-0000-000000000000}"/>
          </ac:spMkLst>
        </pc:spChg>
      </pc:sldChg>
      <pc:sldChg chg="modSp mod delCm">
        <pc:chgData name="Alina Namiecińska" userId="4eec32770fa9e0cb" providerId="LiveId" clId="{7E1FA1A6-B37A-44A4-ABEA-ADDFE2EF0BBF}" dt="2023-10-22T14:47:39.580" v="33" actId="5793"/>
        <pc:sldMkLst>
          <pc:docMk/>
          <pc:sldMk cId="0" sldId="287"/>
        </pc:sldMkLst>
        <pc:spChg chg="mod">
          <ac:chgData name="Alina Namiecińska" userId="4eec32770fa9e0cb" providerId="LiveId" clId="{7E1FA1A6-B37A-44A4-ABEA-ADDFE2EF0BBF}" dt="2023-10-22T14:47:39.580" v="33" actId="5793"/>
          <ac:spMkLst>
            <pc:docMk/>
            <pc:sldMk cId="0" sldId="287"/>
            <ac:spMk id="151" creationId="{00000000-0000-0000-0000-000000000000}"/>
          </ac:spMkLst>
        </pc:spChg>
        <pc:extLst>
          <p:ext xmlns:p="http://schemas.openxmlformats.org/presentationml/2006/main" uri="{D6D511B9-2390-475A-947B-AFAB55BFBCF1}">
            <pc226:cmChg xmlns:pc226="http://schemas.microsoft.com/office/powerpoint/2022/06/main/command" chg="del">
              <pc226:chgData name="Alina Namiecińska" userId="4eec32770fa9e0cb" providerId="LiveId" clId="{7E1FA1A6-B37A-44A4-ABEA-ADDFE2EF0BBF}" dt="2023-10-22T14:47:37.080" v="32"/>
              <pc2:cmMkLst xmlns:pc2="http://schemas.microsoft.com/office/powerpoint/2019/9/main/command">
                <pc:docMk/>
                <pc:sldMk cId="0" sldId="287"/>
                <pc2:cmMk id="{4C1EBFCD-FB2D-4E01-8DDA-9476596AB0AA}"/>
              </pc2:cmMkLst>
            </pc226:cmChg>
          </p:ext>
        </pc:extLst>
      </pc:sldChg>
      <pc:sldChg chg="modSp mod">
        <pc:chgData name="Alina Namiecińska" userId="4eec32770fa9e0cb" providerId="LiveId" clId="{7E1FA1A6-B37A-44A4-ABEA-ADDFE2EF0BBF}" dt="2023-10-22T14:48:31.009" v="36" actId="20577"/>
        <pc:sldMkLst>
          <pc:docMk/>
          <pc:sldMk cId="0" sldId="289"/>
        </pc:sldMkLst>
        <pc:spChg chg="mod">
          <ac:chgData name="Alina Namiecińska" userId="4eec32770fa9e0cb" providerId="LiveId" clId="{7E1FA1A6-B37A-44A4-ABEA-ADDFE2EF0BBF}" dt="2023-10-22T14:48:31.009" v="36" actId="20577"/>
          <ac:spMkLst>
            <pc:docMk/>
            <pc:sldMk cId="0" sldId="289"/>
            <ac:spMk id="155" creationId="{00000000-0000-0000-0000-000000000000}"/>
          </ac:spMkLst>
        </pc:spChg>
      </pc:sldChg>
      <pc:sldChg chg="modSp mod">
        <pc:chgData name="Alina Namiecińska" userId="4eec32770fa9e0cb" providerId="LiveId" clId="{7E1FA1A6-B37A-44A4-ABEA-ADDFE2EF0BBF}" dt="2023-10-22T14:49:09.750" v="37" actId="6549"/>
        <pc:sldMkLst>
          <pc:docMk/>
          <pc:sldMk cId="0" sldId="290"/>
        </pc:sldMkLst>
        <pc:spChg chg="mod">
          <ac:chgData name="Alina Namiecińska" userId="4eec32770fa9e0cb" providerId="LiveId" clId="{7E1FA1A6-B37A-44A4-ABEA-ADDFE2EF0BBF}" dt="2023-10-22T14:49:09.750" v="37" actId="6549"/>
          <ac:spMkLst>
            <pc:docMk/>
            <pc:sldMk cId="0" sldId="290"/>
            <ac:spMk id="157" creationId="{00000000-0000-0000-0000-000000000000}"/>
          </ac:spMkLst>
        </pc:spChg>
      </pc:sldChg>
      <pc:sldChg chg="modSp mod">
        <pc:chgData name="Alina Namiecińska" userId="4eec32770fa9e0cb" providerId="LiveId" clId="{7E1FA1A6-B37A-44A4-ABEA-ADDFE2EF0BBF}" dt="2023-10-23T16:00:31.936" v="41" actId="6549"/>
        <pc:sldMkLst>
          <pc:docMk/>
          <pc:sldMk cId="0" sldId="292"/>
        </pc:sldMkLst>
        <pc:spChg chg="mod">
          <ac:chgData name="Alina Namiecińska" userId="4eec32770fa9e0cb" providerId="LiveId" clId="{7E1FA1A6-B37A-44A4-ABEA-ADDFE2EF0BBF}" dt="2023-10-23T16:00:31.936" v="41" actId="6549"/>
          <ac:spMkLst>
            <pc:docMk/>
            <pc:sldMk cId="0" sldId="292"/>
            <ac:spMk id="161" creationId="{00000000-0000-0000-0000-000000000000}"/>
          </ac:spMkLst>
        </pc:spChg>
      </pc:sldChg>
      <pc:sldChg chg="modSp mod delCm">
        <pc:chgData name="Alina Namiecińska" userId="4eec32770fa9e0cb" providerId="LiveId" clId="{7E1FA1A6-B37A-44A4-ABEA-ADDFE2EF0BBF}" dt="2023-10-22T14:34:25.765" v="11"/>
        <pc:sldMkLst>
          <pc:docMk/>
          <pc:sldMk cId="1102630324" sldId="297"/>
        </pc:sldMkLst>
        <pc:spChg chg="mod">
          <ac:chgData name="Alina Namiecińska" userId="4eec32770fa9e0cb" providerId="LiveId" clId="{7E1FA1A6-B37A-44A4-ABEA-ADDFE2EF0BBF}" dt="2023-10-22T14:33:34.239" v="10" actId="948"/>
          <ac:spMkLst>
            <pc:docMk/>
            <pc:sldMk cId="1102630324" sldId="297"/>
            <ac:spMk id="88" creationId="{00000000-0000-0000-0000-000000000000}"/>
          </ac:spMkLst>
        </pc:spChg>
        <pc:extLst>
          <p:ext xmlns:p="http://schemas.openxmlformats.org/presentationml/2006/main" uri="{D6D511B9-2390-475A-947B-AFAB55BFBCF1}">
            <pc226:cmChg xmlns:pc226="http://schemas.microsoft.com/office/powerpoint/2022/06/main/command" chg="del">
              <pc226:chgData name="Alina Namiecińska" userId="4eec32770fa9e0cb" providerId="LiveId" clId="{7E1FA1A6-B37A-44A4-ABEA-ADDFE2EF0BBF}" dt="2023-10-22T14:34:25.765" v="11"/>
              <pc2:cmMkLst xmlns:pc2="http://schemas.microsoft.com/office/powerpoint/2019/9/main/command">
                <pc:docMk/>
                <pc:sldMk cId="1102630324" sldId="297"/>
                <pc2:cmMk id="{EEAC8E9B-BA67-4939-BBFB-E106BCF411B2}"/>
              </pc2:cmMkLst>
            </pc226:cmChg>
          </p:ext>
        </pc:extLst>
      </pc:sldChg>
      <pc:sldChg chg="modSp del mod addCm">
        <pc:chgData name="Alina Namiecińska" userId="4eec32770fa9e0cb" providerId="LiveId" clId="{7E1FA1A6-B37A-44A4-ABEA-ADDFE2EF0BBF}" dt="2023-10-23T15:59:39.427" v="40" actId="2696"/>
        <pc:sldMkLst>
          <pc:docMk/>
          <pc:sldMk cId="2381454973" sldId="298"/>
        </pc:sldMkLst>
        <pc:spChg chg="mod">
          <ac:chgData name="Alina Namiecińska" userId="4eec32770fa9e0cb" providerId="LiveId" clId="{7E1FA1A6-B37A-44A4-ABEA-ADDFE2EF0BBF}" dt="2023-10-22T14:39:38.231" v="27" actId="20577"/>
          <ac:spMkLst>
            <pc:docMk/>
            <pc:sldMk cId="2381454973" sldId="298"/>
            <ac:spMk id="114" creationId="{00000000-0000-0000-0000-000000000000}"/>
          </ac:spMkLst>
        </pc:spChg>
        <pc:extLst>
          <p:ext xmlns:p="http://schemas.openxmlformats.org/presentationml/2006/main" uri="{D6D511B9-2390-475A-947B-AFAB55BFBCF1}">
            <pc226:cmChg xmlns:pc226="http://schemas.microsoft.com/office/powerpoint/2022/06/main/command" chg="add">
              <pc226:chgData name="Alina Namiecińska" userId="4eec32770fa9e0cb" providerId="LiveId" clId="{7E1FA1A6-B37A-44A4-ABEA-ADDFE2EF0BBF}" dt="2023-10-22T14:43:05.499" v="28"/>
              <pc2:cmMkLst xmlns:pc2="http://schemas.microsoft.com/office/powerpoint/2019/9/main/command">
                <pc:docMk/>
                <pc:sldMk cId="2381454973" sldId="298"/>
                <pc2:cmMk id="{4DAD6089-2F05-4500-AADA-80C05B05E91C}"/>
              </pc2:cmMkLst>
            </pc226:cmChg>
          </p:ext>
        </pc:ext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9"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pl-PL"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11"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13"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l-PL" sz="3200" b="0" strike="noStrike" spc="-1">
              <a:latin typeface="Arial"/>
            </a:endParaRPr>
          </a:p>
        </p:txBody>
      </p:sp>
      <p:sp>
        <p:nvSpPr>
          <p:cNvPr id="14"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pl-PL"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1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l-PL" sz="3200" b="0" strike="noStrike" spc="-1">
              <a:latin typeface="Arial"/>
            </a:endParaRPr>
          </a:p>
        </p:txBody>
      </p:sp>
      <p:sp>
        <p:nvSpPr>
          <p:cNvPr id="19"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l-PL" sz="3200" b="0" strike="noStrike" spc="-1">
              <a:latin typeface="Arial"/>
            </a:endParaRPr>
          </a:p>
        </p:txBody>
      </p:sp>
      <p:sp>
        <p:nvSpPr>
          <p:cNvPr id="20"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22"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l-PL" sz="3200" b="0" strike="noStrike" spc="-1">
              <a:latin typeface="Arial"/>
            </a:endParaRPr>
          </a:p>
        </p:txBody>
      </p:sp>
      <p:sp>
        <p:nvSpPr>
          <p:cNvPr id="2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l-PL" sz="3200" b="0" strike="noStrike" spc="-1">
              <a:latin typeface="Arial"/>
            </a:endParaRPr>
          </a:p>
        </p:txBody>
      </p:sp>
      <p:sp>
        <p:nvSpPr>
          <p:cNvPr id="24"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26"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l-PL" sz="3200" b="0" strike="noStrike" spc="-1">
              <a:latin typeface="Arial"/>
            </a:endParaRPr>
          </a:p>
        </p:txBody>
      </p:sp>
      <p:sp>
        <p:nvSpPr>
          <p:cNvPr id="2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l-PL" sz="3200" b="0" strike="noStrike" spc="-1">
              <a:latin typeface="Arial"/>
            </a:endParaRPr>
          </a:p>
        </p:txBody>
      </p:sp>
      <p:sp>
        <p:nvSpPr>
          <p:cNvPr id="28"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30"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pl-PL" sz="3200" b="0" strike="noStrike" spc="-1">
              <a:latin typeface="Arial"/>
            </a:endParaRPr>
          </a:p>
        </p:txBody>
      </p:sp>
      <p:sp>
        <p:nvSpPr>
          <p:cNvPr id="31"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3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l-PL" sz="3200" b="0" strike="noStrike" spc="-1">
              <a:latin typeface="Arial"/>
            </a:endParaRPr>
          </a:p>
        </p:txBody>
      </p:sp>
      <p:sp>
        <p:nvSpPr>
          <p:cNvPr id="3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l-PL" sz="3200" b="0" strike="noStrike" spc="-1">
              <a:latin typeface="Arial"/>
            </a:endParaRPr>
          </a:p>
        </p:txBody>
      </p:sp>
      <p:sp>
        <p:nvSpPr>
          <p:cNvPr id="35"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l-PL" sz="3200" b="0" strike="noStrike" spc="-1">
              <a:latin typeface="Arial"/>
            </a:endParaRPr>
          </a:p>
        </p:txBody>
      </p:sp>
      <p:sp>
        <p:nvSpPr>
          <p:cNvPr id="36"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38"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pl-PL" sz="3200" b="0" strike="noStrike" spc="-1">
              <a:latin typeface="Arial"/>
            </a:endParaRPr>
          </a:p>
        </p:txBody>
      </p:sp>
      <p:sp>
        <p:nvSpPr>
          <p:cNvPr id="39"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pl-PL" sz="3200" b="0" strike="noStrike" spc="-1">
              <a:latin typeface="Arial"/>
            </a:endParaRPr>
          </a:p>
        </p:txBody>
      </p:sp>
      <p:sp>
        <p:nvSpPr>
          <p:cNvPr id="40"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pl-PL" sz="3200" b="0" strike="noStrike" spc="-1">
              <a:latin typeface="Arial"/>
            </a:endParaRPr>
          </a:p>
        </p:txBody>
      </p:sp>
      <p:sp>
        <p:nvSpPr>
          <p:cNvPr id="41"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pl-PL" sz="3200" b="0" strike="noStrike" spc="-1">
              <a:latin typeface="Arial"/>
            </a:endParaRPr>
          </a:p>
        </p:txBody>
      </p:sp>
      <p:sp>
        <p:nvSpPr>
          <p:cNvPr id="42"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pl-PL" sz="3200" b="0" strike="noStrike" spc="-1">
              <a:latin typeface="Arial"/>
            </a:endParaRPr>
          </a:p>
        </p:txBody>
      </p:sp>
      <p:sp>
        <p:nvSpPr>
          <p:cNvPr id="43"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48"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pl-PL"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50"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52"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l-PL" sz="3200" b="0" strike="noStrike" spc="-1">
              <a:latin typeface="Arial"/>
            </a:endParaRPr>
          </a:p>
        </p:txBody>
      </p:sp>
      <p:sp>
        <p:nvSpPr>
          <p:cNvPr id="5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pl-PL"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5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l-PL" sz="3200" b="0" strike="noStrike" spc="-1">
              <a:latin typeface="Arial"/>
            </a:endParaRPr>
          </a:p>
        </p:txBody>
      </p:sp>
      <p:sp>
        <p:nvSpPr>
          <p:cNvPr id="5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pl-PL" sz="3200" b="0" strike="noStrike" spc="-1">
              <a:latin typeface="Arial"/>
            </a:endParaRPr>
          </a:p>
        </p:txBody>
      </p:sp>
      <p:sp>
        <p:nvSpPr>
          <p:cNvPr id="5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61"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pl-PL" sz="3200" b="0" strike="noStrike" spc="-1">
              <a:latin typeface="Arial"/>
            </a:endParaRPr>
          </a:p>
        </p:txBody>
      </p:sp>
      <p:sp>
        <p:nvSpPr>
          <p:cNvPr id="62"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l-PL" sz="3200" b="0" strike="noStrike" spc="-1">
              <a:latin typeface="Arial"/>
            </a:endParaRPr>
          </a:p>
        </p:txBody>
      </p:sp>
      <p:sp>
        <p:nvSpPr>
          <p:cNvPr id="63"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l-PL"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l-PL" sz="3200" b="0" strike="noStrike" spc="-1">
              <a:latin typeface="Arial"/>
            </a:endParaRPr>
          </a:p>
        </p:txBody>
      </p:sp>
      <p:sp>
        <p:nvSpPr>
          <p:cNvPr id="67"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69"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pl-PL" sz="3200" b="0" strike="noStrike" spc="-1">
              <a:latin typeface="Arial"/>
            </a:endParaRPr>
          </a:p>
        </p:txBody>
      </p:sp>
      <p:sp>
        <p:nvSpPr>
          <p:cNvPr id="70"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7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pl-PL" sz="3200" b="0" strike="noStrike" spc="-1">
              <a:latin typeface="Arial"/>
            </a:endParaRPr>
          </a:p>
        </p:txBody>
      </p:sp>
      <p:sp>
        <p:nvSpPr>
          <p:cNvPr id="7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pl-PL" sz="3200" b="0" strike="noStrike" spc="-1">
              <a:latin typeface="Arial"/>
            </a:endParaRPr>
          </a:p>
        </p:txBody>
      </p:sp>
      <p:sp>
        <p:nvSpPr>
          <p:cNvPr id="7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pl-PL" sz="3200" b="0" strike="noStrike" spc="-1">
              <a:latin typeface="Arial"/>
            </a:endParaRPr>
          </a:p>
        </p:txBody>
      </p:sp>
      <p:sp>
        <p:nvSpPr>
          <p:cNvPr id="75"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pl-PL" sz="4400" b="0" strike="noStrike" spc="-1">
              <a:latin typeface="Arial"/>
            </a:endParaRPr>
          </a:p>
        </p:txBody>
      </p:sp>
      <p:sp>
        <p:nvSpPr>
          <p:cNvPr id="77"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pl-PL" sz="3200" b="0" strike="noStrike" spc="-1">
              <a:latin typeface="Arial"/>
            </a:endParaRPr>
          </a:p>
        </p:txBody>
      </p:sp>
      <p:sp>
        <p:nvSpPr>
          <p:cNvPr id="78"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pl-PL" sz="3200" b="0" strike="noStrike" spc="-1">
              <a:latin typeface="Arial"/>
            </a:endParaRPr>
          </a:p>
        </p:txBody>
      </p:sp>
      <p:sp>
        <p:nvSpPr>
          <p:cNvPr id="79"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pl-PL" sz="3200" b="0" strike="noStrike" spc="-1">
              <a:latin typeface="Arial"/>
            </a:endParaRPr>
          </a:p>
        </p:txBody>
      </p:sp>
      <p:sp>
        <p:nvSpPr>
          <p:cNvPr id="80"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pl-PL" sz="3200" b="0" strike="noStrike" spc="-1">
              <a:latin typeface="Arial"/>
            </a:endParaRPr>
          </a:p>
        </p:txBody>
      </p:sp>
      <p:sp>
        <p:nvSpPr>
          <p:cNvPr id="81"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pl-PL" sz="3200" b="0" strike="noStrike" spc="-1">
              <a:latin typeface="Arial"/>
            </a:endParaRPr>
          </a:p>
        </p:txBody>
      </p:sp>
      <p:sp>
        <p:nvSpPr>
          <p:cNvPr id="82"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pl-PL"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8" name="Obraz 7"/>
          <p:cNvPicPr/>
          <p:nvPr/>
        </p:nvPicPr>
        <p:blipFill>
          <a:blip r:embed="rId14"/>
          <a:stretch/>
        </p:blipFill>
        <p:spPr>
          <a:xfrm>
            <a:off x="0" y="0"/>
            <a:ext cx="12191040" cy="5986800"/>
          </a:xfrm>
          <a:prstGeom prst="rect">
            <a:avLst/>
          </a:prstGeom>
          <a:ln w="0">
            <a:noFill/>
          </a:ln>
        </p:spPr>
      </p:pic>
      <p:sp>
        <p:nvSpPr>
          <p:cNvPr id="9" name="CustomShape 1"/>
          <p:cNvSpPr/>
          <p:nvPr/>
        </p:nvSpPr>
        <p:spPr>
          <a:xfrm>
            <a:off x="0" y="543960"/>
            <a:ext cx="11425320" cy="1038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sp>
      <p:sp>
        <p:nvSpPr>
          <p:cNvPr id="2" name="CustomShape 2"/>
          <p:cNvSpPr/>
          <p:nvPr/>
        </p:nvSpPr>
        <p:spPr>
          <a:xfrm>
            <a:off x="8958960" y="819000"/>
            <a:ext cx="2068560" cy="493560"/>
          </a:xfrm>
          <a:prstGeom prst="rect">
            <a:avLst/>
          </a:prstGeom>
          <a:noFill/>
          <a:ln w="28575">
            <a:solidFill>
              <a:srgbClr val="26ACE2"/>
            </a:solidFill>
          </a:ln>
        </p:spPr>
        <p:style>
          <a:lnRef idx="2">
            <a:schemeClr val="accent1">
              <a:shade val="15000"/>
            </a:schemeClr>
          </a:lnRef>
          <a:fillRef idx="1">
            <a:schemeClr val="accent1"/>
          </a:fillRef>
          <a:effectRef idx="0">
            <a:schemeClr val="accent1"/>
          </a:effectRef>
          <a:fontRef idx="minor"/>
        </p:style>
      </p:sp>
      <p:sp>
        <p:nvSpPr>
          <p:cNvPr id="3" name="Line 3"/>
          <p:cNvSpPr/>
          <p:nvPr/>
        </p:nvSpPr>
        <p:spPr>
          <a:xfrm>
            <a:off x="4430880" y="2641680"/>
            <a:ext cx="0" cy="1395000"/>
          </a:xfrm>
          <a:prstGeom prst="line">
            <a:avLst/>
          </a:prstGeom>
          <a:ln w="15875">
            <a:solidFill>
              <a:schemeClr val="tx1"/>
            </a:solidFill>
          </a:ln>
        </p:spPr>
        <p:style>
          <a:lnRef idx="1">
            <a:schemeClr val="accent1"/>
          </a:lnRef>
          <a:fillRef idx="0">
            <a:schemeClr val="accent1"/>
          </a:fillRef>
          <a:effectRef idx="0">
            <a:schemeClr val="accent1"/>
          </a:effectRef>
          <a:fontRef idx="minor"/>
        </p:style>
      </p:sp>
      <p:pic>
        <p:nvPicPr>
          <p:cNvPr id="4" name="Obraz 2"/>
          <p:cNvPicPr/>
          <p:nvPr/>
        </p:nvPicPr>
        <p:blipFill>
          <a:blip r:embed="rId15"/>
          <a:stretch/>
        </p:blipFill>
        <p:spPr>
          <a:xfrm>
            <a:off x="0" y="5746680"/>
            <a:ext cx="12191040" cy="1110240"/>
          </a:xfrm>
          <a:prstGeom prst="rect">
            <a:avLst/>
          </a:prstGeom>
          <a:ln w="0">
            <a:noFill/>
          </a:ln>
        </p:spPr>
      </p:pic>
      <p:sp>
        <p:nvSpPr>
          <p:cNvPr id="5" name="CustomShape 4"/>
          <p:cNvSpPr/>
          <p:nvPr/>
        </p:nvSpPr>
        <p:spPr>
          <a:xfrm>
            <a:off x="5150880" y="729000"/>
            <a:ext cx="5893920" cy="1064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pl-PL" sz="3200" b="0" strike="noStrike" spc="-1" dirty="0">
                <a:solidFill>
                  <a:srgbClr val="000000"/>
                </a:solidFill>
                <a:latin typeface="Arial"/>
                <a:ea typeface="DejaVu Sans"/>
              </a:rPr>
              <a:t>Szkoła dostępna dla wszystkich</a:t>
            </a:r>
            <a:endParaRPr lang="pl-PL" sz="3200" b="0" strike="noStrike" spc="-1" dirty="0">
              <a:latin typeface="Arial"/>
            </a:endParaRPr>
          </a:p>
        </p:txBody>
      </p:sp>
      <p:sp>
        <p:nvSpPr>
          <p:cNvPr id="6" name="PlaceHolder 5"/>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pl-PL" sz="4400" b="0" strike="noStrike" spc="-1">
                <a:latin typeface="Arial"/>
              </a:rPr>
              <a:t>Kliknij, aby edytować format tekstu tytułu</a:t>
            </a:r>
          </a:p>
        </p:txBody>
      </p:sp>
      <p:sp>
        <p:nvSpPr>
          <p:cNvPr id="7" name="PlaceHolder 6"/>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l-PL" sz="3200" b="0" strike="noStrike" spc="-1">
                <a:latin typeface="Arial"/>
              </a:rPr>
              <a:t>Kliknij, aby edytować format tekstu konspektu</a:t>
            </a:r>
          </a:p>
          <a:p>
            <a:pPr marL="864000" lvl="1" indent="-324000">
              <a:spcBef>
                <a:spcPts val="1134"/>
              </a:spcBef>
              <a:buClr>
                <a:srgbClr val="000000"/>
              </a:buClr>
              <a:buSzPct val="75000"/>
              <a:buFont typeface="Symbol" charset="2"/>
              <a:buChar char=""/>
            </a:pPr>
            <a:r>
              <a:rPr lang="pl-PL" sz="2800" b="0" strike="noStrike" spc="-1">
                <a:latin typeface="Arial"/>
              </a:rPr>
              <a:t>Drugi poziom konspektu</a:t>
            </a:r>
          </a:p>
          <a:p>
            <a:pPr marL="1296000" lvl="2" indent="-288000">
              <a:spcBef>
                <a:spcPts val="850"/>
              </a:spcBef>
              <a:buClr>
                <a:srgbClr val="000000"/>
              </a:buClr>
              <a:buSzPct val="45000"/>
              <a:buFont typeface="Wingdings" charset="2"/>
              <a:buChar char=""/>
            </a:pPr>
            <a:r>
              <a:rPr lang="pl-PL" sz="2400" b="0" strike="noStrike" spc="-1">
                <a:latin typeface="Arial"/>
              </a:rPr>
              <a:t>Trzeci poziom konspektu</a:t>
            </a:r>
          </a:p>
          <a:p>
            <a:pPr marL="1728000" lvl="3" indent="-216000">
              <a:spcBef>
                <a:spcPts val="567"/>
              </a:spcBef>
              <a:buClr>
                <a:srgbClr val="000000"/>
              </a:buClr>
              <a:buSzPct val="75000"/>
              <a:buFont typeface="Symbol" charset="2"/>
              <a:buChar char=""/>
            </a:pPr>
            <a:r>
              <a:rPr lang="pl-PL" sz="2000" b="0" strike="noStrike" spc="-1">
                <a:latin typeface="Arial"/>
              </a:rPr>
              <a:t>Czwarty poziom konspektu</a:t>
            </a:r>
          </a:p>
          <a:p>
            <a:pPr marL="2160000" lvl="4" indent="-216000">
              <a:spcBef>
                <a:spcPts val="283"/>
              </a:spcBef>
              <a:buClr>
                <a:srgbClr val="000000"/>
              </a:buClr>
              <a:buSzPct val="45000"/>
              <a:buFont typeface="Wingdings" charset="2"/>
              <a:buChar char=""/>
            </a:pPr>
            <a:r>
              <a:rPr lang="pl-PL" sz="2000" b="0" strike="noStrike" spc="-1">
                <a:latin typeface="Arial"/>
              </a:rPr>
              <a:t>Piąty poziom konspektu</a:t>
            </a:r>
          </a:p>
          <a:p>
            <a:pPr marL="2592000" lvl="5" indent="-216000">
              <a:spcBef>
                <a:spcPts val="283"/>
              </a:spcBef>
              <a:buClr>
                <a:srgbClr val="000000"/>
              </a:buClr>
              <a:buSzPct val="45000"/>
              <a:buFont typeface="Wingdings" charset="2"/>
              <a:buChar char=""/>
            </a:pPr>
            <a:r>
              <a:rPr lang="pl-PL" sz="2000" b="0" strike="noStrike" spc="-1">
                <a:latin typeface="Arial"/>
              </a:rPr>
              <a:t>Szósty poziom konspektu</a:t>
            </a:r>
          </a:p>
          <a:p>
            <a:pPr marL="3024000" lvl="6" indent="-216000">
              <a:spcBef>
                <a:spcPts val="283"/>
              </a:spcBef>
              <a:buClr>
                <a:srgbClr val="000000"/>
              </a:buClr>
              <a:buSzPct val="45000"/>
              <a:buFont typeface="Wingdings" charset="2"/>
              <a:buChar char=""/>
            </a:pPr>
            <a:r>
              <a:rPr lang="pl-PL" sz="2000" b="0" strike="noStrike" spc="-1">
                <a:latin typeface="Arial"/>
              </a:rPr>
              <a:t>Siódmy poziom konspektu</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44" name="Obraz 2"/>
          <p:cNvPicPr/>
          <p:nvPr/>
        </p:nvPicPr>
        <p:blipFill>
          <a:blip r:embed="rId14"/>
          <a:stretch/>
        </p:blipFill>
        <p:spPr>
          <a:xfrm>
            <a:off x="0" y="5746680"/>
            <a:ext cx="12191040" cy="1110240"/>
          </a:xfrm>
          <a:prstGeom prst="rect">
            <a:avLst/>
          </a:prstGeom>
          <a:ln w="0">
            <a:noFill/>
          </a:ln>
        </p:spPr>
      </p:pic>
      <p:sp>
        <p:nvSpPr>
          <p:cNvPr id="4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pl-PL" sz="4400" b="0" strike="noStrike" spc="-1">
                <a:latin typeface="Arial"/>
              </a:rPr>
              <a:t>Kliknij, aby edytować format tekstu tytułu</a:t>
            </a:r>
          </a:p>
        </p:txBody>
      </p:sp>
      <p:sp>
        <p:nvSpPr>
          <p:cNvPr id="46"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pl-PL" sz="3200" b="0" strike="noStrike" spc="-1">
                <a:latin typeface="Arial"/>
              </a:rPr>
              <a:t>Kliknij, aby edytować format tekstu konspektu</a:t>
            </a:r>
          </a:p>
          <a:p>
            <a:pPr marL="864000" lvl="1" indent="-324000">
              <a:spcBef>
                <a:spcPts val="1134"/>
              </a:spcBef>
              <a:buClr>
                <a:srgbClr val="000000"/>
              </a:buClr>
              <a:buSzPct val="75000"/>
              <a:buFont typeface="Symbol" charset="2"/>
              <a:buChar char=""/>
            </a:pPr>
            <a:r>
              <a:rPr lang="pl-PL" sz="2800" b="0" strike="noStrike" spc="-1">
                <a:latin typeface="Arial"/>
              </a:rPr>
              <a:t>Drugi poziom konspektu</a:t>
            </a:r>
          </a:p>
          <a:p>
            <a:pPr marL="1296000" lvl="2" indent="-288000">
              <a:spcBef>
                <a:spcPts val="850"/>
              </a:spcBef>
              <a:buClr>
                <a:srgbClr val="000000"/>
              </a:buClr>
              <a:buSzPct val="45000"/>
              <a:buFont typeface="Wingdings" charset="2"/>
              <a:buChar char=""/>
            </a:pPr>
            <a:r>
              <a:rPr lang="pl-PL" sz="2400" b="0" strike="noStrike" spc="-1">
                <a:latin typeface="Arial"/>
              </a:rPr>
              <a:t>Trzeci poziom konspektu</a:t>
            </a:r>
          </a:p>
          <a:p>
            <a:pPr marL="1728000" lvl="3" indent="-216000">
              <a:spcBef>
                <a:spcPts val="567"/>
              </a:spcBef>
              <a:buClr>
                <a:srgbClr val="000000"/>
              </a:buClr>
              <a:buSzPct val="75000"/>
              <a:buFont typeface="Symbol" charset="2"/>
              <a:buChar char=""/>
            </a:pPr>
            <a:r>
              <a:rPr lang="pl-PL" sz="2000" b="0" strike="noStrike" spc="-1">
                <a:latin typeface="Arial"/>
              </a:rPr>
              <a:t>Czwarty poziom konspektu</a:t>
            </a:r>
          </a:p>
          <a:p>
            <a:pPr marL="2160000" lvl="4" indent="-216000">
              <a:spcBef>
                <a:spcPts val="283"/>
              </a:spcBef>
              <a:buClr>
                <a:srgbClr val="000000"/>
              </a:buClr>
              <a:buSzPct val="45000"/>
              <a:buFont typeface="Wingdings" charset="2"/>
              <a:buChar char=""/>
            </a:pPr>
            <a:r>
              <a:rPr lang="pl-PL" sz="2000" b="0" strike="noStrike" spc="-1">
                <a:latin typeface="Arial"/>
              </a:rPr>
              <a:t>Piąty poziom konspektu</a:t>
            </a:r>
          </a:p>
          <a:p>
            <a:pPr marL="2592000" lvl="5" indent="-216000">
              <a:spcBef>
                <a:spcPts val="283"/>
              </a:spcBef>
              <a:buClr>
                <a:srgbClr val="000000"/>
              </a:buClr>
              <a:buSzPct val="45000"/>
              <a:buFont typeface="Wingdings" charset="2"/>
              <a:buChar char=""/>
            </a:pPr>
            <a:r>
              <a:rPr lang="pl-PL" sz="2000" b="0" strike="noStrike" spc="-1">
                <a:latin typeface="Arial"/>
              </a:rPr>
              <a:t>Szósty poziom konspektu</a:t>
            </a:r>
          </a:p>
          <a:p>
            <a:pPr marL="3024000" lvl="6" indent="-216000">
              <a:spcBef>
                <a:spcPts val="283"/>
              </a:spcBef>
              <a:buClr>
                <a:srgbClr val="000000"/>
              </a:buClr>
              <a:buSzPct val="45000"/>
              <a:buFont typeface="Wingdings" charset="2"/>
              <a:buChar char=""/>
            </a:pPr>
            <a:r>
              <a:rPr lang="pl-PL" sz="2000" b="0" strike="noStrike" spc="-1">
                <a:latin typeface="Arial"/>
              </a:rPr>
              <a:t>Siódmy poziom konspektu</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CustomShape 1"/>
          <p:cNvSpPr/>
          <p:nvPr/>
        </p:nvSpPr>
        <p:spPr>
          <a:xfrm>
            <a:off x="4565520" y="2889360"/>
            <a:ext cx="3148560" cy="89892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en-US" dirty="0"/>
          </a:p>
        </p:txBody>
      </p:sp>
      <p:sp>
        <p:nvSpPr>
          <p:cNvPr id="84" name="CustomShape 2"/>
          <p:cNvSpPr/>
          <p:nvPr/>
        </p:nvSpPr>
        <p:spPr>
          <a:xfrm>
            <a:off x="785880" y="2708280"/>
            <a:ext cx="3580560" cy="143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90000"/>
              </a:lnSpc>
              <a:spcBef>
                <a:spcPts val="1001"/>
              </a:spcBef>
              <a:tabLst>
                <a:tab pos="0" algn="l"/>
              </a:tabLst>
            </a:pPr>
            <a:r>
              <a:rPr lang="pl-PL" sz="2800" b="0" strike="noStrike" spc="-1" dirty="0">
                <a:solidFill>
                  <a:srgbClr val="000000"/>
                </a:solidFill>
                <a:latin typeface="Arial"/>
                <a:ea typeface="DejaVu Sans"/>
              </a:rPr>
              <a:t>Rodzic w procesie Szkolnej Oceny Funkcjonalnej</a:t>
            </a:r>
            <a:endParaRPr lang="pl-PL" sz="28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mj-lt"/>
                <a:ea typeface="DejaVu Sans"/>
              </a:rPr>
              <a:t>Gdy jest problem… droga do otrzymania diagnozy </a:t>
            </a:r>
            <a:endParaRPr lang="pl-PL" sz="2400" b="0" strike="noStrike" spc="-1" dirty="0">
              <a:latin typeface="+mj-lt"/>
            </a:endParaRPr>
          </a:p>
          <a:p>
            <a:pPr>
              <a:lnSpc>
                <a:spcPct val="90000"/>
              </a:lnSpc>
              <a:spcBef>
                <a:spcPts val="1001"/>
              </a:spcBef>
              <a:tabLst>
                <a:tab pos="0" algn="l"/>
              </a:tabLst>
            </a:pPr>
            <a:endParaRPr lang="pl-PL" sz="2400" b="0" strike="noStrike" spc="-1" dirty="0">
              <a:latin typeface="+mj-lt"/>
            </a:endParaRPr>
          </a:p>
        </p:txBody>
      </p:sp>
      <p:sp>
        <p:nvSpPr>
          <p:cNvPr id="88"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mj-lt"/>
            </a:endParaRPr>
          </a:p>
          <a:p>
            <a:pPr marL="228600" marR="0" lvl="0" indent="-227520" defTabSz="914400" rtl="0" eaLnBrk="1" fontAlgn="auto" latinLnBrk="0" hangingPunct="1">
              <a:lnSpc>
                <a:spcPct val="90000"/>
              </a:lnSpc>
              <a:spcAft>
                <a:spcPts val="0"/>
              </a:spcAft>
              <a:buClr>
                <a:srgbClr val="000000"/>
              </a:buClr>
              <a:buSzTx/>
              <a:buFont typeface="Arial"/>
              <a:buChar char="•"/>
              <a:tabLst/>
              <a:defRPr/>
            </a:pPr>
            <a:r>
              <a:rPr kumimoji="0" lang="pl-PL" sz="2000" b="0" i="0" u="none" strike="noStrike" kern="1200" cap="none" spc="-1" normalizeH="0" baseline="0" noProof="0" dirty="0">
                <a:ln>
                  <a:noFill/>
                </a:ln>
                <a:solidFill>
                  <a:srgbClr val="000000"/>
                </a:solidFill>
                <a:effectLst/>
                <a:uLnTx/>
                <a:uFillTx/>
                <a:latin typeface="+mj-lt"/>
                <a:ea typeface="DejaVu Sans"/>
              </a:rPr>
              <a:t>Procedury związane z diagnozowaniem dziecka z powodu trudności rozwojowych i edukacyjnych wymagają zebrania przez rodzica różnych dokumentów, opinii od wychowawcy, pedagoga, logopedy z placówki edukacyjnej, do której uczęszcza dziecko.</a:t>
            </a:r>
            <a:endParaRPr lang="pl-PL" sz="2000" spc="-1" dirty="0">
              <a:solidFill>
                <a:prstClr val="black"/>
              </a:solidFill>
              <a:latin typeface="+mj-lt"/>
              <a:ea typeface="DejaVu Sans"/>
            </a:endParaRPr>
          </a:p>
          <a:p>
            <a:pPr marL="230400" marR="0" lvl="0" defTabSz="914400" rtl="0" eaLnBrk="1" fontAlgn="auto" latinLnBrk="0" hangingPunct="1">
              <a:lnSpc>
                <a:spcPct val="90000"/>
              </a:lnSpc>
              <a:spcAft>
                <a:spcPts val="0"/>
              </a:spcAft>
              <a:buClr>
                <a:srgbClr val="000000"/>
              </a:buClr>
              <a:buSzTx/>
              <a:tabLst/>
              <a:defRPr/>
            </a:pPr>
            <a:r>
              <a:rPr lang="pl-PL" sz="2000" spc="-1" dirty="0">
                <a:solidFill>
                  <a:srgbClr val="000000"/>
                </a:solidFill>
                <a:latin typeface="+mj-lt"/>
              </a:rPr>
              <a:t>Jeżeli dziecko korzysta z komercyjnej terapii, potrzebne </a:t>
            </a:r>
            <a:r>
              <a:rPr kumimoji="0" lang="pl-PL" sz="2000" b="0" i="0" u="none" strike="noStrike" kern="1200" cap="none" spc="-1" normalizeH="0" baseline="0" noProof="0" dirty="0">
                <a:ln>
                  <a:noFill/>
                </a:ln>
                <a:solidFill>
                  <a:srgbClr val="000000"/>
                </a:solidFill>
                <a:effectLst/>
                <a:uLnTx/>
                <a:uFillTx/>
                <a:latin typeface="+mj-lt"/>
                <a:ea typeface="DejaVu Sans"/>
              </a:rPr>
              <a:t>będą też inne opinie terapeutyczne, w celu zebrania i przedstawienia jak największej liczby informacji o dziecku i jego trudnościach.</a:t>
            </a:r>
            <a:endParaRPr kumimoji="0" lang="pl-PL" sz="2000" b="0" i="0" u="none" strike="noStrike" kern="1200" cap="none" spc="-1" normalizeH="0" baseline="0" noProof="0" dirty="0">
              <a:ln>
                <a:noFill/>
              </a:ln>
              <a:solidFill>
                <a:prstClr val="black"/>
              </a:solidFill>
              <a:effectLst/>
              <a:uLnTx/>
              <a:uFillTx/>
              <a:latin typeface="+mj-lt"/>
            </a:endParaRPr>
          </a:p>
          <a:p>
            <a:pPr marL="0" marR="0" lvl="0" indent="0" algn="l" defTabSz="914400" rtl="0" eaLnBrk="1" fontAlgn="auto" latinLnBrk="0" hangingPunct="1">
              <a:lnSpc>
                <a:spcPct val="90000"/>
              </a:lnSpc>
              <a:spcBef>
                <a:spcPts val="1001"/>
              </a:spcBef>
              <a:spcAft>
                <a:spcPts val="0"/>
              </a:spcAft>
              <a:buClrTx/>
              <a:buSzTx/>
              <a:buFontTx/>
              <a:buNone/>
              <a:tabLst>
                <a:tab pos="0" algn="l"/>
              </a:tabLst>
              <a:defRPr/>
            </a:pPr>
            <a:endParaRPr kumimoji="0" lang="pl-PL" sz="2000" b="0" i="0" u="none" strike="noStrike" kern="1200" cap="none" spc="-1" normalizeH="0" baseline="0" noProof="0" dirty="0">
              <a:ln>
                <a:noFill/>
              </a:ln>
              <a:solidFill>
                <a:prstClr val="black"/>
              </a:solidFill>
              <a:effectLst/>
              <a:uLnTx/>
              <a:uFillTx/>
              <a:latin typeface="+mj-lt"/>
            </a:endParaRPr>
          </a:p>
          <a:p>
            <a:pPr marL="1080" marR="0" lvl="0" algn="l" defTabSz="914400" rtl="0" eaLnBrk="1" fontAlgn="auto" latinLnBrk="0" hangingPunct="1">
              <a:lnSpc>
                <a:spcPct val="90000"/>
              </a:lnSpc>
              <a:spcBef>
                <a:spcPts val="1001"/>
              </a:spcBef>
              <a:spcAft>
                <a:spcPts val="0"/>
              </a:spcAft>
              <a:buClr>
                <a:srgbClr val="000000"/>
              </a:buClr>
              <a:buSzTx/>
              <a:tabLst/>
              <a:defRPr/>
            </a:pPr>
            <a:endParaRPr kumimoji="0" lang="pl-PL" sz="2000" b="0" i="0" u="none" strike="noStrike" kern="1200" cap="none" spc="-1" normalizeH="0" baseline="0" noProof="0" dirty="0">
              <a:ln>
                <a:noFill/>
              </a:ln>
              <a:solidFill>
                <a:prstClr val="black"/>
              </a:solidFill>
              <a:effectLst/>
              <a:uLnTx/>
              <a:uFillTx/>
              <a:latin typeface="+mj-lt"/>
            </a:endParaRPr>
          </a:p>
          <a:p>
            <a:pPr marL="228600" indent="-227520">
              <a:lnSpc>
                <a:spcPct val="90000"/>
              </a:lnSpc>
              <a:spcBef>
                <a:spcPts val="1001"/>
              </a:spcBef>
              <a:buClr>
                <a:srgbClr val="000000"/>
              </a:buClr>
              <a:buFont typeface="Arial"/>
              <a:buChar char="•"/>
            </a:pPr>
            <a:endParaRPr lang="pl-PL" sz="2000" b="0" strike="noStrike" spc="-1" dirty="0">
              <a:latin typeface="+mj-lt"/>
            </a:endParaRPr>
          </a:p>
          <a:p>
            <a:pPr>
              <a:lnSpc>
                <a:spcPct val="90000"/>
              </a:lnSpc>
              <a:spcBef>
                <a:spcPts val="1001"/>
              </a:spcBef>
            </a:pPr>
            <a:endParaRPr lang="pl-PL" sz="2000" b="0" strike="noStrike" spc="-1" dirty="0">
              <a:latin typeface="+mj-lt"/>
            </a:endParaRPr>
          </a:p>
          <a:p>
            <a:pPr>
              <a:lnSpc>
                <a:spcPct val="90000"/>
              </a:lnSpc>
              <a:spcBef>
                <a:spcPts val="1001"/>
              </a:spcBef>
            </a:pPr>
            <a:endParaRPr lang="pl-PL" sz="2000" b="0" strike="noStrike" spc="-1" dirty="0">
              <a:latin typeface="+mj-lt"/>
            </a:endParaRPr>
          </a:p>
        </p:txBody>
      </p:sp>
    </p:spTree>
    <p:extLst>
      <p:ext uri="{BB962C8B-B14F-4D97-AF65-F5344CB8AC3E}">
        <p14:creationId xmlns:p14="http://schemas.microsoft.com/office/powerpoint/2010/main" val="1102630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droga do otrzymania diagnozy </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88"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marR="0" lvl="0" indent="-227520" defTabSz="914400" rtl="0" eaLnBrk="1" fontAlgn="auto" latinLnBrk="0" hangingPunct="1">
              <a:lnSpc>
                <a:spcPct val="90000"/>
              </a:lnSpc>
              <a:spcBef>
                <a:spcPts val="1001"/>
              </a:spcBef>
              <a:spcAft>
                <a:spcPts val="0"/>
              </a:spcAft>
              <a:buClr>
                <a:srgbClr val="000000"/>
              </a:buClr>
              <a:buSzTx/>
              <a:buFont typeface="Arial"/>
              <a:buChar char="•"/>
              <a:tabLst/>
              <a:defRPr/>
            </a:pPr>
            <a:r>
              <a:rPr kumimoji="0" lang="pl-PL" sz="2000" b="0" i="0" u="none" strike="noStrike" kern="1200" cap="none" spc="-1" normalizeH="0" baseline="0" noProof="0" dirty="0">
                <a:ln>
                  <a:noFill/>
                </a:ln>
                <a:solidFill>
                  <a:srgbClr val="000000"/>
                </a:solidFill>
                <a:effectLst/>
                <a:uLnTx/>
                <a:uFillTx/>
                <a:latin typeface="Open Sans"/>
                <a:ea typeface="DejaVu Sans"/>
              </a:rPr>
              <a:t>Sam proces diagnozowania w poradni Psychologiczno-Pedagogicznej nie jest długi, polega na kilku spotkaniach ze specjalistami. </a:t>
            </a:r>
          </a:p>
          <a:p>
            <a:pPr marL="228600" marR="0" lvl="0" indent="-227520" defTabSz="914400" rtl="0" eaLnBrk="1" fontAlgn="auto" latinLnBrk="0" hangingPunct="1">
              <a:lnSpc>
                <a:spcPct val="90000"/>
              </a:lnSpc>
              <a:spcBef>
                <a:spcPts val="1001"/>
              </a:spcBef>
              <a:spcAft>
                <a:spcPts val="0"/>
              </a:spcAft>
              <a:buClr>
                <a:srgbClr val="000000"/>
              </a:buClr>
              <a:buSzTx/>
              <a:buFont typeface="Arial"/>
              <a:buChar char="•"/>
              <a:tabLst/>
              <a:defRPr/>
            </a:pPr>
            <a:endParaRPr lang="pl-PL" sz="2000" spc="-1" dirty="0">
              <a:solidFill>
                <a:srgbClr val="000000"/>
              </a:solidFill>
              <a:latin typeface="Open Sans"/>
              <a:ea typeface="DejaVu Sans"/>
            </a:endParaRPr>
          </a:p>
          <a:p>
            <a:pPr marL="228600" marR="0" lvl="0" indent="-227520" defTabSz="914400" rtl="0" eaLnBrk="1" fontAlgn="auto" latinLnBrk="0" hangingPunct="1">
              <a:lnSpc>
                <a:spcPct val="90000"/>
              </a:lnSpc>
              <a:spcBef>
                <a:spcPts val="1001"/>
              </a:spcBef>
              <a:spcAft>
                <a:spcPts val="0"/>
              </a:spcAft>
              <a:buClr>
                <a:srgbClr val="000000"/>
              </a:buClr>
              <a:buSzTx/>
              <a:buFont typeface="Arial"/>
              <a:buChar char="•"/>
              <a:tabLst/>
              <a:defRPr/>
            </a:pPr>
            <a:r>
              <a:rPr kumimoji="0" lang="pl-PL" sz="2000" b="0" i="0" u="none" strike="noStrike" kern="1200" cap="none" spc="-1" normalizeH="0" baseline="0" noProof="0" dirty="0">
                <a:ln>
                  <a:noFill/>
                </a:ln>
                <a:solidFill>
                  <a:srgbClr val="000000"/>
                </a:solidFill>
                <a:effectLst/>
                <a:uLnTx/>
                <a:uFillTx/>
                <a:latin typeface="Open Sans"/>
                <a:ea typeface="DejaVu Sans"/>
              </a:rPr>
              <a:t>Termin spotkania i czas przeprowadzanej diagnozy jest zazwyczaj określony.</a:t>
            </a:r>
          </a:p>
          <a:p>
            <a:pPr marL="1080" marR="0" lvl="0" algn="l" defTabSz="914400" rtl="0" eaLnBrk="1" fontAlgn="auto" latinLnBrk="0" hangingPunct="1">
              <a:lnSpc>
                <a:spcPct val="90000"/>
              </a:lnSpc>
              <a:spcBef>
                <a:spcPts val="1001"/>
              </a:spcBef>
              <a:spcAft>
                <a:spcPts val="0"/>
              </a:spcAft>
              <a:buClr>
                <a:srgbClr val="000000"/>
              </a:buClr>
              <a:buSzTx/>
              <a:tabLst/>
              <a:defRPr/>
            </a:pPr>
            <a:endParaRPr kumimoji="0" lang="pl-PL" sz="2000" b="0" i="0" u="none" strike="noStrike" kern="1200" cap="none" spc="-1" normalizeH="0" baseline="0" noProof="0" dirty="0">
              <a:ln>
                <a:noFill/>
              </a:ln>
              <a:solidFill>
                <a:srgbClr val="000000"/>
              </a:solidFill>
              <a:effectLst/>
              <a:uLnTx/>
              <a:uFillTx/>
              <a:latin typeface="Open Sans"/>
              <a:ea typeface="DejaVu Sans"/>
            </a:endParaRPr>
          </a:p>
          <a:p>
            <a:pPr marL="1080" marR="0" lvl="0" algn="l" defTabSz="914400" rtl="0" eaLnBrk="1" fontAlgn="auto" latinLnBrk="0" hangingPunct="1">
              <a:lnSpc>
                <a:spcPct val="90000"/>
              </a:lnSpc>
              <a:spcBef>
                <a:spcPts val="1001"/>
              </a:spcBef>
              <a:spcAft>
                <a:spcPts val="0"/>
              </a:spcAft>
              <a:buClr>
                <a:srgbClr val="000000"/>
              </a:buClr>
              <a:buSzTx/>
              <a:tabLst/>
              <a:defRPr/>
            </a:pPr>
            <a:endParaRPr kumimoji="0" lang="pl-PL" sz="2000" b="0" i="0" u="none" strike="noStrike" kern="1200" cap="none" spc="-1" normalizeH="0" baseline="0" noProof="0" dirty="0">
              <a:ln>
                <a:noFill/>
              </a:ln>
              <a:solidFill>
                <a:prstClr val="black"/>
              </a:solidFill>
              <a:effectLst/>
              <a:uLnTx/>
              <a:uFillTx/>
              <a:latin typeface="Arial"/>
            </a:endParaRPr>
          </a:p>
          <a:p>
            <a:pPr marL="228600" indent="-227520">
              <a:lnSpc>
                <a:spcPct val="90000"/>
              </a:lnSpc>
              <a:spcBef>
                <a:spcPts val="1001"/>
              </a:spcBef>
              <a:buClr>
                <a:srgbClr val="000000"/>
              </a:buClr>
              <a:buFont typeface="Arial"/>
              <a:buChar char="•"/>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extLst>
      <p:ext uri="{BB962C8B-B14F-4D97-AF65-F5344CB8AC3E}">
        <p14:creationId xmlns:p14="http://schemas.microsoft.com/office/powerpoint/2010/main" val="3313906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droga do otrzymania diagnozy </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90"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1080">
              <a:lnSpc>
                <a:spcPct val="90000"/>
              </a:lnSpc>
              <a:spcBef>
                <a:spcPts val="1001"/>
              </a:spcBef>
              <a:buClr>
                <a:srgbClr val="000000"/>
              </a:buClr>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 Dziecko jest diagnozowane zazwyczaj przy stole, w większości przypadków bez udziału rodzica. </a:t>
            </a: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Specjalista (psycholog, pedagog) powinien budować pozytywna atmosferę opartą na zaufaniu i bezpieczeństwie. </a:t>
            </a:r>
          </a:p>
          <a:p>
            <a:pPr marL="228600" indent="-227520">
              <a:lnSpc>
                <a:spcPct val="90000"/>
              </a:lnSpc>
              <a:spcBef>
                <a:spcPts val="1001"/>
              </a:spcBef>
              <a:buClr>
                <a:srgbClr val="000000"/>
              </a:buClr>
              <a:buFont typeface="Arial"/>
              <a:buChar char="•"/>
            </a:pPr>
            <a:r>
              <a:rPr kumimoji="0" lang="pl-PL" sz="2000" b="0" i="0" u="none" strike="noStrike" kern="1200" cap="none" spc="-1" normalizeH="0" baseline="0" noProof="0" dirty="0">
                <a:ln>
                  <a:noFill/>
                </a:ln>
                <a:solidFill>
                  <a:srgbClr val="000000"/>
                </a:solidFill>
                <a:effectLst/>
                <a:uLnTx/>
                <a:uFillTx/>
                <a:latin typeface="Open Sans"/>
                <a:ea typeface="DejaVu Sans"/>
              </a:rPr>
              <a:t>Podczas przeprowadzania diagnozy </a:t>
            </a:r>
            <a:r>
              <a:rPr lang="pl-PL" sz="2000" spc="-1" dirty="0">
                <a:solidFill>
                  <a:srgbClr val="000000"/>
                </a:solidFill>
                <a:latin typeface="Open Sans"/>
                <a:ea typeface="DejaVu Sans"/>
              </a:rPr>
              <a:t>dziecko </a:t>
            </a:r>
            <a:r>
              <a:rPr kumimoji="0" lang="pl-PL" sz="2000" b="0" i="0" u="none" strike="noStrike" kern="1200" cap="none" spc="-1" normalizeH="0" baseline="0" noProof="0" dirty="0">
                <a:ln>
                  <a:noFill/>
                </a:ln>
                <a:solidFill>
                  <a:srgbClr val="000000"/>
                </a:solidFill>
                <a:effectLst/>
                <a:uLnTx/>
                <a:uFillTx/>
                <a:latin typeface="Open Sans"/>
                <a:ea typeface="DejaVu Sans"/>
              </a:rPr>
              <a:t>wykonuje zadania testowe według określonego klucza i ma udzielić określonych odpowiedzi, jeżeli udzieli innych odpowiedzi, zadanie może nie być zaliczone. </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extLst>
      <p:ext uri="{BB962C8B-B14F-4D97-AF65-F5344CB8AC3E}">
        <p14:creationId xmlns:p14="http://schemas.microsoft.com/office/powerpoint/2010/main" val="2044083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droga do otrzymania diagnozy </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90"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1080">
              <a:lnSpc>
                <a:spcPct val="90000"/>
              </a:lnSpc>
              <a:spcBef>
                <a:spcPts val="1001"/>
              </a:spcBef>
              <a:buClr>
                <a:srgbClr val="000000"/>
              </a:buClr>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spc="-1" dirty="0">
                <a:solidFill>
                  <a:srgbClr val="000000"/>
                </a:solidFill>
                <a:latin typeface="Open Sans"/>
                <a:ea typeface="DejaVu Sans"/>
              </a:rPr>
              <a:t>Uzyskane odpowiedzi na zadania testowe wiążą się z określonymi zasadami, według których dokonywane jest ocenianie odpowiedzi na poszczególne zadania, na ich podstawie również interpretuje się wyniki. </a:t>
            </a:r>
          </a:p>
          <a:p>
            <a:pPr marL="1080">
              <a:lnSpc>
                <a:spcPct val="90000"/>
              </a:lnSpc>
              <a:spcBef>
                <a:spcPts val="1001"/>
              </a:spcBef>
              <a:buClr>
                <a:srgbClr val="000000"/>
              </a:buClr>
            </a:pPr>
            <a:endParaRPr lang="pl-PL" sz="2000" spc="-1" dirty="0">
              <a:solidFill>
                <a:srgbClr val="000000"/>
              </a:solidFill>
              <a:latin typeface="Open Sans"/>
              <a:ea typeface="DejaVu Sans"/>
            </a:endParaRPr>
          </a:p>
          <a:p>
            <a:pPr marL="228600" indent="-227520">
              <a:lnSpc>
                <a:spcPct val="90000"/>
              </a:lnSpc>
              <a:spcBef>
                <a:spcPts val="1001"/>
              </a:spcBef>
              <a:buClr>
                <a:srgbClr val="000000"/>
              </a:buClr>
              <a:buFont typeface="Arial"/>
              <a:buChar char="•"/>
            </a:pPr>
            <a:r>
              <a:rPr lang="pl-PL" sz="2000" spc="-1" dirty="0">
                <a:solidFill>
                  <a:srgbClr val="000000"/>
                </a:solidFill>
                <a:latin typeface="Open Sans"/>
                <a:ea typeface="DejaVu Sans"/>
              </a:rPr>
              <a:t>Testy, którymi posługują się specjaliści, są wystandaryzowane (ujednolicone) i obiektywne oraz wolne od wpływów czynników ubocznych, które mogłyby rzutować na otrzymane wyniki. </a:t>
            </a:r>
          </a:p>
          <a:p>
            <a:pPr marL="1080">
              <a:lnSpc>
                <a:spcPct val="90000"/>
              </a:lnSpc>
              <a:spcBef>
                <a:spcPts val="1001"/>
              </a:spcBef>
              <a:buClr>
                <a:srgbClr val="000000"/>
              </a:buClr>
            </a:pPr>
            <a:endParaRPr lang="pl-PL" sz="2000" b="0" strike="noStrike" spc="-1" dirty="0">
              <a:latin typeface="Arial"/>
            </a:endParaRPr>
          </a:p>
        </p:txBody>
      </p:sp>
    </p:spTree>
    <p:extLst>
      <p:ext uri="{BB962C8B-B14F-4D97-AF65-F5344CB8AC3E}">
        <p14:creationId xmlns:p14="http://schemas.microsoft.com/office/powerpoint/2010/main" val="2452992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droga do otrzymania diagnozy </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97"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Z uwagi na to, że sam proces diagnozy, jest nową sytuacją dla dziecka –    przeprowadzany w nowym miejscu, do którego zazwyczaj dziecko idzie pierwszy raz </a:t>
            </a:r>
            <a:r>
              <a:rPr lang="pl-PL" sz="2000" spc="-1" dirty="0">
                <a:solidFill>
                  <a:srgbClr val="000000"/>
                </a:solidFill>
                <a:latin typeface="Open Sans"/>
                <a:ea typeface="DejaVu Sans"/>
              </a:rPr>
              <a:t>i </a:t>
            </a:r>
            <a:r>
              <a:rPr lang="pl-PL" sz="2000" b="0" strike="noStrike" spc="-1" dirty="0">
                <a:solidFill>
                  <a:srgbClr val="000000"/>
                </a:solidFill>
                <a:latin typeface="Open Sans"/>
                <a:ea typeface="DejaVu Sans"/>
              </a:rPr>
              <a:t>zostaje samo z obcą osobą – może przyczynić się po powstania stresu. </a:t>
            </a:r>
          </a:p>
          <a:p>
            <a:pPr marL="1080">
              <a:lnSpc>
                <a:spcPct val="90000"/>
              </a:lnSpc>
              <a:spcBef>
                <a:spcPts val="1001"/>
              </a:spcBef>
              <a:buClr>
                <a:srgbClr val="000000"/>
              </a:buClr>
            </a:pPr>
            <a:endParaRPr lang="pl-PL" sz="2000" b="0" strike="noStrike" spc="-1" dirty="0">
              <a:solidFill>
                <a:srgbClr val="000000"/>
              </a:solidFill>
              <a:latin typeface="Open Sans"/>
              <a:ea typeface="DejaVu Sans"/>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Diagnosta powinien zatem poświęcić tyle czasu, ile potrzebuje dziecko na oswojenie się z nową sytuacją i miejscem.</a:t>
            </a: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droga do otrzymania diagnozy </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97"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343980" indent="-342900">
              <a:lnSpc>
                <a:spcPct val="90000"/>
              </a:lnSpc>
              <a:spcBef>
                <a:spcPts val="1001"/>
              </a:spcBef>
              <a:buClr>
                <a:srgbClr val="000000"/>
              </a:buClr>
              <a:buFont typeface="Arial" panose="020B0604020202020204" pitchFamily="34" charset="0"/>
              <a:buChar char="•"/>
            </a:pPr>
            <a:r>
              <a:rPr lang="pl-PL" sz="2000" spc="-1" dirty="0">
                <a:solidFill>
                  <a:srgbClr val="000000"/>
                </a:solidFill>
                <a:latin typeface="Open Sans"/>
                <a:ea typeface="DejaVu Sans"/>
              </a:rPr>
              <a:t>Ponieważ d</a:t>
            </a:r>
            <a:r>
              <a:rPr lang="pl-PL" sz="2000" b="0" strike="noStrike" spc="-1" dirty="0">
                <a:solidFill>
                  <a:srgbClr val="000000"/>
                </a:solidFill>
                <a:latin typeface="Open Sans"/>
                <a:ea typeface="DejaVu Sans"/>
              </a:rPr>
              <a:t>ziecko może czuć się niepewnie albo przeciwnie</a:t>
            </a:r>
            <a:r>
              <a:rPr lang="pl-PL" sz="2000" spc="-1" dirty="0">
                <a:solidFill>
                  <a:srgbClr val="000000"/>
                </a:solidFill>
                <a:latin typeface="Open Sans"/>
                <a:ea typeface="DejaVu Sans"/>
              </a:rPr>
              <a:t> – </a:t>
            </a:r>
            <a:r>
              <a:rPr lang="pl-PL" sz="2000" b="0" strike="noStrike" spc="-1" dirty="0">
                <a:solidFill>
                  <a:srgbClr val="000000"/>
                </a:solidFill>
                <a:latin typeface="Open Sans"/>
                <a:ea typeface="DejaVu Sans"/>
              </a:rPr>
              <a:t>chce poznać nowe miejsce, jego koncentracja uwagi na wykonywanych zadaniach może być mniejsza, co też będzie przekładać się na otrzymane wyniki.</a:t>
            </a:r>
            <a:r>
              <a:rPr kumimoji="0" lang="pl-PL" sz="2000" b="0" i="0" u="none" strike="noStrike" kern="1200" cap="none" spc="-1" normalizeH="0" baseline="0" noProof="0" dirty="0">
                <a:ln>
                  <a:noFill/>
                </a:ln>
                <a:solidFill>
                  <a:srgbClr val="000000"/>
                </a:solidFill>
                <a:effectLst/>
                <a:uLnTx/>
                <a:uFillTx/>
                <a:latin typeface="Open Sans"/>
                <a:ea typeface="DejaVu Sans"/>
              </a:rPr>
              <a:t> </a:t>
            </a:r>
          </a:p>
          <a:p>
            <a:pPr marL="343980" indent="-342900">
              <a:lnSpc>
                <a:spcPct val="90000"/>
              </a:lnSpc>
              <a:spcBef>
                <a:spcPts val="1001"/>
              </a:spcBef>
              <a:buClr>
                <a:srgbClr val="000000"/>
              </a:buClr>
              <a:buFont typeface="Arial" panose="020B0604020202020204" pitchFamily="34" charset="0"/>
              <a:buChar char="•"/>
            </a:pPr>
            <a:endParaRPr lang="pl-PL" sz="2000" spc="-1" dirty="0">
              <a:solidFill>
                <a:srgbClr val="000000"/>
              </a:solidFill>
              <a:latin typeface="Open Sans"/>
              <a:ea typeface="DejaVu Sans"/>
            </a:endParaRPr>
          </a:p>
          <a:p>
            <a:pPr marL="343980" indent="-342900">
              <a:lnSpc>
                <a:spcPct val="90000"/>
              </a:lnSpc>
              <a:spcBef>
                <a:spcPts val="1001"/>
              </a:spcBef>
              <a:buClr>
                <a:srgbClr val="000000"/>
              </a:buClr>
              <a:buFont typeface="Arial" panose="020B0604020202020204" pitchFamily="34" charset="0"/>
              <a:buChar char="•"/>
            </a:pPr>
            <a:r>
              <a:rPr kumimoji="0" lang="pl-PL" sz="2000" b="0" i="0" u="none" strike="noStrike" kern="1200" cap="none" spc="-1" normalizeH="0" baseline="0" noProof="0" dirty="0">
                <a:ln>
                  <a:noFill/>
                </a:ln>
                <a:solidFill>
                  <a:srgbClr val="000000"/>
                </a:solidFill>
                <a:effectLst/>
                <a:uLnTx/>
                <a:uFillTx/>
                <a:latin typeface="Open Sans"/>
                <a:ea typeface="DejaVu Sans"/>
              </a:rPr>
              <a:t>Nie bez znaczenia też jest pora dnia, stan fizyczny i psychiczny dziecka, cechy charakteru, np. nieśmiałość, sytuacje, które się wydarzyły przed wizytą, czy nawet informacje, co się będzie działo na takim badaniu i jak to badanie będzie przebiegało.</a:t>
            </a:r>
            <a:endParaRPr lang="pl-PL" sz="2000" b="0" strike="noStrike" spc="-1" dirty="0">
              <a:latin typeface="Arial"/>
            </a:endParaRPr>
          </a:p>
        </p:txBody>
      </p:sp>
    </p:spTree>
    <p:extLst>
      <p:ext uri="{BB962C8B-B14F-4D97-AF65-F5344CB8AC3E}">
        <p14:creationId xmlns:p14="http://schemas.microsoft.com/office/powerpoint/2010/main" val="2600689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droga do otrzymania diagnozy </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99"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720">
              <a:lnSpc>
                <a:spcPct val="90000"/>
              </a:lnSpc>
              <a:spcBef>
                <a:spcPts val="1001"/>
              </a:spcBef>
              <a:buClr>
                <a:srgbClr val="000000"/>
              </a:buClr>
            </a:pPr>
            <a:endParaRPr lang="pl-PL" sz="2000" spc="-1" dirty="0">
              <a:solidFill>
                <a:srgbClr val="000000"/>
              </a:solidFill>
              <a:latin typeface="Open Sans"/>
              <a:ea typeface="DejaVu Sans"/>
            </a:endParaRPr>
          </a:p>
          <a:p>
            <a:pPr marL="457200" indent="-456480">
              <a:lnSpc>
                <a:spcPct val="90000"/>
              </a:lnSpc>
              <a:spcBef>
                <a:spcPts val="1001"/>
              </a:spcBef>
              <a:buClr>
                <a:srgbClr val="000000"/>
              </a:buClr>
              <a:buFont typeface="Arial"/>
              <a:buChar char="•"/>
            </a:pPr>
            <a:r>
              <a:rPr lang="pl-PL" sz="2000" spc="-1" dirty="0">
                <a:solidFill>
                  <a:srgbClr val="000000"/>
                </a:solidFill>
                <a:latin typeface="Open Sans"/>
              </a:rPr>
              <a:t>Ważne jest, aby rodzic został poinformowany o tym, jak będzie przebiegać proces diagnostyczny, ponieważ zdarza się, że nie ma on wiedzy i nie wie, jak taka diagnoza może się odbywać, często jest zdenerwowany zaistniałą sytuacją i to zdenerwowanie może odczuwać też dziecko. </a:t>
            </a:r>
          </a:p>
          <a:p>
            <a:pPr marL="457200" indent="-456480">
              <a:lnSpc>
                <a:spcPct val="90000"/>
              </a:lnSpc>
              <a:spcBef>
                <a:spcPts val="1001"/>
              </a:spcBef>
              <a:buClr>
                <a:srgbClr val="000000"/>
              </a:buClr>
              <a:buFont typeface="Arial"/>
              <a:buChar char="•"/>
            </a:pPr>
            <a:r>
              <a:rPr lang="pl-PL" sz="2000" spc="-1" dirty="0">
                <a:solidFill>
                  <a:srgbClr val="000000"/>
                </a:solidFill>
                <a:latin typeface="Open Sans"/>
              </a:rPr>
              <a:t>Zagadnienia te są szczegółowo omówione w Module 1. </a:t>
            </a:r>
            <a:endParaRPr lang="pl-PL" sz="2000" b="0" strike="noStrike" spc="-1" dirty="0">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droga do otrzymania diagnozy </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01" name="CustomShape 2"/>
          <p:cNvSpPr/>
          <p:nvPr/>
        </p:nvSpPr>
        <p:spPr>
          <a:xfrm>
            <a:off x="830160" y="1719000"/>
            <a:ext cx="10528560" cy="413108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236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Przykład </a:t>
            </a:r>
            <a:endParaRPr lang="pl-PL" sz="2000" b="0" strike="noStrike" spc="-1" dirty="0">
              <a:latin typeface="Arial"/>
            </a:endParaRPr>
          </a:p>
          <a:p>
            <a:pPr>
              <a:lnSpc>
                <a:spcPct val="90000"/>
              </a:lnSpc>
              <a:spcBef>
                <a:spcPts val="600"/>
              </a:spcBef>
            </a:pPr>
            <a:r>
              <a:rPr lang="pl-PL" sz="2000" b="0" strike="noStrike" spc="-1" dirty="0">
                <a:solidFill>
                  <a:srgbClr val="000000"/>
                </a:solidFill>
                <a:latin typeface="Open Sans"/>
                <a:ea typeface="DejaVu Sans"/>
              </a:rPr>
              <a:t>Dziecko niechętnie wchodzi do gabinetu, poproszone siada na brzeżku krzesła przy stoliku. Nie odpowiada na żadne pytania. Odwraca głowę w kierunku mamy. Mama odpowiada za dziecko, jak ma na imię i ile ma lat. Diagnosta próbuje nawiązać dzieckiem rozmowę i wzbudzić zainteresowanie różnymi modelami samochodów. Dziecko milczy. </a:t>
            </a:r>
            <a:endParaRPr lang="pl-PL" sz="2000" b="0" strike="noStrike" spc="-1" dirty="0">
              <a:latin typeface="Arial"/>
            </a:endParaRPr>
          </a:p>
          <a:p>
            <a:pPr>
              <a:lnSpc>
                <a:spcPct val="90000"/>
              </a:lnSpc>
              <a:spcBef>
                <a:spcPts val="600"/>
              </a:spcBef>
            </a:pPr>
            <a:endParaRPr lang="pl-PL" sz="2000" b="0" strike="noStrike" spc="-1" dirty="0">
              <a:latin typeface="Arial"/>
            </a:endParaRPr>
          </a:p>
          <a:p>
            <a:pPr>
              <a:lnSpc>
                <a:spcPct val="90000"/>
              </a:lnSpc>
              <a:spcBef>
                <a:spcPts val="600"/>
              </a:spcBef>
            </a:pPr>
            <a:r>
              <a:rPr lang="pl-PL" sz="2000" b="0" strike="noStrike" spc="-1" dirty="0">
                <a:solidFill>
                  <a:srgbClr val="000000"/>
                </a:solidFill>
                <a:latin typeface="Open Sans"/>
                <a:ea typeface="DejaVu Sans"/>
              </a:rPr>
              <a:t>Jakie miałbyś/miałabyś pomysły na przeprowadzenie diagnozy?</a:t>
            </a:r>
            <a:endParaRPr lang="pl-PL" sz="2000" b="0" strike="noStrike" spc="-1" dirty="0">
              <a:latin typeface="Arial"/>
            </a:endParaRPr>
          </a:p>
          <a:p>
            <a:pPr>
              <a:lnSpc>
                <a:spcPct val="90000"/>
              </a:lnSpc>
              <a:spcBef>
                <a:spcPts val="600"/>
              </a:spcBef>
            </a:pPr>
            <a:endParaRPr lang="pl-PL" sz="2000" b="0" strike="noStrike" spc="-1" dirty="0">
              <a:latin typeface="Arial"/>
            </a:endParaRPr>
          </a:p>
          <a:p>
            <a:pPr>
              <a:lnSpc>
                <a:spcPct val="90000"/>
              </a:lnSpc>
              <a:spcBef>
                <a:spcPts val="600"/>
              </a:spcBef>
            </a:pPr>
            <a:r>
              <a:rPr lang="pl-PL" sz="2000" b="0" strike="noStrike" spc="-1" dirty="0">
                <a:solidFill>
                  <a:srgbClr val="000000"/>
                </a:solidFill>
                <a:latin typeface="Open Sans"/>
                <a:ea typeface="DejaVu Sans"/>
              </a:rPr>
              <a:t>W rozmowie z mamą okazało się, że przed spotkaniem w poradni dziecko grało na komputerze i musiało nagle przerwać ulubioną aktywność, żeby przyjść z mamą na spotkanie.</a:t>
            </a: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czas na Szkolną Ocenę Funkcjonalną</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05"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360">
              <a:lnSpc>
                <a:spcPct val="90000"/>
              </a:lnSpc>
              <a:spcBef>
                <a:spcPts val="1001"/>
              </a:spcBef>
              <a:tabLst>
                <a:tab pos="0" algn="l"/>
              </a:tabLst>
            </a:pPr>
            <a:endParaRPr lang="pl-PL" sz="1400" b="0" strike="noStrike" spc="-1" dirty="0">
              <a:latin typeface="Arial"/>
            </a:endParaRPr>
          </a:p>
          <a:p>
            <a:pPr marL="343260" indent="-342900">
              <a:lnSpc>
                <a:spcPct val="90000"/>
              </a:lnSpc>
              <a:spcBef>
                <a:spcPts val="1001"/>
              </a:spcBef>
              <a:buFont typeface="Arial" panose="020B0604020202020204" pitchFamily="34" charset="0"/>
              <a:buChar char="•"/>
              <a:tabLst>
                <a:tab pos="0" algn="l"/>
              </a:tabLst>
            </a:pPr>
            <a:r>
              <a:rPr lang="pl-PL" sz="2000" b="0" strike="noStrike" spc="-1" dirty="0">
                <a:solidFill>
                  <a:srgbClr val="000000"/>
                </a:solidFill>
                <a:latin typeface="Open Sans"/>
                <a:ea typeface="DejaVu Sans"/>
              </a:rPr>
              <a:t>Zastosowanie procedur Szkolnej Oceny Funkcjonalnej umożliwia przeprowadzenie wieloaspektowego i wielospecjalistycznego wsparcia z udziałem nauczycieli zaangażowanych w proces kształcenia ucznia, a także podczas zajęć pozalekcyjnych lub przebywania w świetlicy szkolnej.</a:t>
            </a:r>
          </a:p>
          <a:p>
            <a:pPr marL="360">
              <a:lnSpc>
                <a:spcPct val="90000"/>
              </a:lnSpc>
              <a:spcBef>
                <a:spcPts val="1001"/>
              </a:spcBef>
              <a:tabLst>
                <a:tab pos="0" algn="l"/>
              </a:tabLst>
            </a:pPr>
            <a:endParaRPr lang="pl-PL" sz="2000" b="0" strike="noStrike" spc="-1" dirty="0">
              <a:solidFill>
                <a:srgbClr val="000000"/>
              </a:solidFill>
              <a:latin typeface="Open Sans"/>
              <a:ea typeface="DejaVu Sans"/>
            </a:endParaRPr>
          </a:p>
          <a:p>
            <a:pPr marL="228600" marR="0" lvl="0" indent="-227520" algn="l" defTabSz="914400" rtl="0" eaLnBrk="1" fontAlgn="auto" latinLnBrk="0" hangingPunct="1">
              <a:lnSpc>
                <a:spcPct val="90000"/>
              </a:lnSpc>
              <a:spcBef>
                <a:spcPts val="1001"/>
              </a:spcBef>
              <a:spcAft>
                <a:spcPts val="0"/>
              </a:spcAft>
              <a:buClr>
                <a:srgbClr val="000000"/>
              </a:buClr>
              <a:buSzTx/>
              <a:buFont typeface="Arial"/>
              <a:buChar char="•"/>
              <a:tabLst>
                <a:tab pos="0" algn="l"/>
              </a:tabLst>
              <a:defRPr/>
            </a:pPr>
            <a:r>
              <a:rPr kumimoji="0" lang="pl-PL" sz="2000" b="0" i="0" u="none" strike="noStrike" kern="1200" cap="none" spc="-1" normalizeH="0" baseline="0" noProof="0" dirty="0">
                <a:ln>
                  <a:noFill/>
                </a:ln>
                <a:solidFill>
                  <a:srgbClr val="000000"/>
                </a:solidFill>
                <a:effectLst/>
                <a:uLnTx/>
                <a:uFillTx/>
                <a:latin typeface="Open Sans"/>
                <a:ea typeface="DejaVu Sans"/>
              </a:rPr>
              <a:t>Proces Szkolnej Oceny Funkcjonalnej umożliwia dokonanie oceny trudności dziecka w różnych aspektach, ujawniających się w naturalnym </a:t>
            </a:r>
            <a:r>
              <a:rPr lang="pl-PL" sz="2000" spc="-1" dirty="0">
                <a:solidFill>
                  <a:srgbClr val="000000"/>
                </a:solidFill>
                <a:latin typeface="Open Sans"/>
                <a:ea typeface="DejaVu Sans"/>
              </a:rPr>
              <a:t>ś</a:t>
            </a:r>
            <a:r>
              <a:rPr kumimoji="0" lang="pl-PL" sz="2000" b="0" i="0" u="none" strike="noStrike" kern="1200" cap="none" spc="-1" normalizeH="0" baseline="0" noProof="0" dirty="0">
                <a:ln>
                  <a:noFill/>
                </a:ln>
                <a:solidFill>
                  <a:srgbClr val="000000"/>
                </a:solidFill>
                <a:effectLst/>
                <a:uLnTx/>
                <a:uFillTx/>
                <a:latin typeface="Open Sans"/>
                <a:ea typeface="DejaVu Sans"/>
              </a:rPr>
              <a:t>rodowisku funkcjonowania (</a:t>
            </a:r>
            <a:r>
              <a:rPr lang="pl-PL" sz="2000" spc="-1" dirty="0">
                <a:solidFill>
                  <a:srgbClr val="000000"/>
                </a:solidFill>
                <a:latin typeface="Open Sans"/>
                <a:ea typeface="DejaVu Sans"/>
              </a:rPr>
              <a:t>przedszkolu, szkole, domu), </a:t>
            </a:r>
            <a:r>
              <a:rPr kumimoji="0" lang="pl-PL" sz="2000" b="0" i="0" u="none" strike="noStrike" kern="1200" cap="none" spc="-1" normalizeH="0" baseline="0" noProof="0" dirty="0">
                <a:ln>
                  <a:noFill/>
                </a:ln>
                <a:solidFill>
                  <a:srgbClr val="000000"/>
                </a:solidFill>
                <a:effectLst/>
                <a:uLnTx/>
                <a:uFillTx/>
                <a:latin typeface="Open Sans"/>
                <a:ea typeface="DejaVu Sans"/>
              </a:rPr>
              <a:t>a także pozwala zebrać informacje o mocnych stronach dziecka i jego zasobach. </a:t>
            </a:r>
            <a:endParaRPr lang="pl-PL" sz="2000" b="0" strike="noStrike" spc="-1" dirty="0">
              <a:latin typeface="Arial"/>
            </a:endParaRPr>
          </a:p>
          <a:p>
            <a:pPr marL="360">
              <a:lnSpc>
                <a:spcPct val="90000"/>
              </a:lnSpc>
              <a:spcBef>
                <a:spcPts val="1001"/>
              </a:spcBef>
              <a:tabLst>
                <a:tab pos="0" algn="l"/>
              </a:tabLst>
            </a:pPr>
            <a:endParaRPr lang="pl-PL" sz="2000" b="0" strike="noStrike" spc="-1" dirty="0">
              <a:latin typeface="Arial"/>
            </a:endParaRPr>
          </a:p>
          <a:p>
            <a:pPr marL="360">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czas na Szkolną Ocenę Funkcjonalną</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10"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spc="-1" dirty="0">
                <a:solidFill>
                  <a:srgbClr val="000000"/>
                </a:solidFill>
                <a:latin typeface="Open Sans"/>
                <a:ea typeface="DejaVu Sans"/>
              </a:rPr>
              <a:t>Bezpośrednią rolą </a:t>
            </a:r>
            <a:r>
              <a:rPr lang="pl-PL" sz="2000" b="0" strike="noStrike" spc="-1" dirty="0">
                <a:solidFill>
                  <a:srgbClr val="000000"/>
                </a:solidFill>
                <a:latin typeface="Open Sans"/>
                <a:ea typeface="DejaVu Sans"/>
              </a:rPr>
              <a:t>rodziców w procesie Szkolnej Oceny Funkcjonalnej jest udział w </a:t>
            </a:r>
            <a:r>
              <a:rPr lang="pl-PL" sz="2000" spc="-1" dirty="0">
                <a:solidFill>
                  <a:srgbClr val="000000"/>
                </a:solidFill>
                <a:latin typeface="Open Sans"/>
                <a:ea typeface="DejaVu Sans"/>
              </a:rPr>
              <a:t>konsultacjach zespołowych (obok nauczycieli, wychowawców i specjalistów zatrudnionych w szkołach), które są pierwszym etapem zbierania informacji o mocnych i słabych stronach ucznia, doświadczanych trudnościach i potrzebach.</a:t>
            </a:r>
          </a:p>
          <a:p>
            <a:pPr marL="228600" indent="-227520">
              <a:lnSpc>
                <a:spcPct val="90000"/>
              </a:lnSpc>
              <a:spcBef>
                <a:spcPts val="1001"/>
              </a:spcBef>
              <a:buClr>
                <a:srgbClr val="000000"/>
              </a:buClr>
              <a:buFont typeface="Arial"/>
              <a:buChar char="•"/>
            </a:pPr>
            <a:endParaRPr lang="pl-PL" sz="2000" spc="-1" dirty="0">
              <a:solidFill>
                <a:srgbClr val="000000"/>
              </a:solidFill>
              <a:latin typeface="Open Sans"/>
              <a:ea typeface="DejaVu Sans"/>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rPr>
              <a:t> </a:t>
            </a:r>
            <a:r>
              <a:rPr lang="pl-PL" sz="2000" spc="-1" dirty="0">
                <a:solidFill>
                  <a:srgbClr val="000000"/>
                </a:solidFill>
                <a:latin typeface="Open Sans"/>
              </a:rPr>
              <a:t>R</a:t>
            </a:r>
            <a:r>
              <a:rPr lang="pl-PL" sz="2000" b="0" strike="noStrike" spc="-1" dirty="0">
                <a:solidFill>
                  <a:srgbClr val="000000"/>
                </a:solidFill>
                <a:latin typeface="Open Sans"/>
              </a:rPr>
              <a:t>odzic, obserwując swoje dziecko, dostarcza wszelkich informacji o funkcjonowaniu w domu: aktywnościach i uczestnictwie, jakie podejmuje dziecko. Informacje te rodzic zapisuje w Arkuszu Obserwacji Ucznia.</a:t>
            </a: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czas na Szkolną Ocenę Funkcjonalną</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10"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Rodzice włączeni są w diagnozowanie potrzeb dziecka, stając się ważnymi ekspertami zespołu </a:t>
            </a:r>
            <a:r>
              <a:rPr lang="pl-PL" sz="2000" spc="-1" dirty="0">
                <a:solidFill>
                  <a:srgbClr val="000000"/>
                </a:solidFill>
                <a:latin typeface="Open Sans"/>
                <a:ea typeface="DejaVu Sans"/>
              </a:rPr>
              <a:t>k</a:t>
            </a:r>
            <a:r>
              <a:rPr lang="pl-PL" sz="2000" b="0" strike="noStrike" spc="-1" dirty="0">
                <a:solidFill>
                  <a:srgbClr val="000000"/>
                </a:solidFill>
                <a:latin typeface="Open Sans"/>
                <a:ea typeface="DejaVu Sans"/>
              </a:rPr>
              <a:t>onsultacyjnego. Nie tylko dostarczają wszelkich informacji na temat funkcjonowania dziecka, ale i również podjętych </a:t>
            </a:r>
            <a:r>
              <a:rPr lang="pl-PL" sz="2000" spc="-1" dirty="0">
                <a:solidFill>
                  <a:srgbClr val="000000"/>
                </a:solidFill>
                <a:latin typeface="Open Sans"/>
                <a:ea typeface="DejaVu Sans"/>
              </a:rPr>
              <a:t>dotychczas </a:t>
            </a:r>
            <a:r>
              <a:rPr lang="pl-PL" sz="2000" b="0" strike="noStrike" spc="-1" dirty="0">
                <a:solidFill>
                  <a:srgbClr val="000000"/>
                </a:solidFill>
                <a:latin typeface="Open Sans"/>
                <a:ea typeface="DejaVu Sans"/>
              </a:rPr>
              <a:t>działań terapeutycznych, sukcesów i zaobserwowanych trudności.</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Rodzice mają już zasób doświadczeń dotyczących wcześniejszych działań terapeutycznych i mogą wskazać te aspekty i strategie, które zadziałały w terapii ich dziecka.</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extLst>
      <p:ext uri="{BB962C8B-B14F-4D97-AF65-F5344CB8AC3E}">
        <p14:creationId xmlns:p14="http://schemas.microsoft.com/office/powerpoint/2010/main" val="4075954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czas na Szkolną Ocenę Funkcjonalną</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12"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343080" indent="-34236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Przykład</a:t>
            </a:r>
            <a:endParaRPr lang="pl-PL" sz="2000" b="0" strike="noStrike" spc="-1" dirty="0">
              <a:latin typeface="Arial"/>
            </a:endParaRPr>
          </a:p>
          <a:p>
            <a:pPr>
              <a:lnSpc>
                <a:spcPct val="90000"/>
              </a:lnSpc>
              <a:spcBef>
                <a:spcPts val="600"/>
              </a:spcBef>
              <a:spcAft>
                <a:spcPts val="600"/>
              </a:spcAft>
            </a:pPr>
            <a:r>
              <a:rPr lang="pl-PL" sz="2000" b="0" strike="noStrike" spc="-1" dirty="0">
                <a:solidFill>
                  <a:srgbClr val="000000"/>
                </a:solidFill>
                <a:latin typeface="Open Sans"/>
                <a:ea typeface="DejaVu Sans"/>
              </a:rPr>
              <a:t>Chłopiec na lekcji nie wypełnia poleceń nauczyciela, gdy ten kieruje polecenia dla klasy. Nie otwiera podręcznika na właściwej stronie, zapytany przez nauczyciela nie wie, co ma zrobić. Nie kończy pisania tematu na lekcji, często nie zapisuje pracy domowej i przychodzi nieprzygotowany. Nauczyciel wpisuje uwagi do dziennika, że uczeń ciągle nie uważa na lekcjach.</a:t>
            </a:r>
          </a:p>
          <a:p>
            <a:pPr>
              <a:lnSpc>
                <a:spcPct val="90000"/>
              </a:lnSpc>
              <a:spcBef>
                <a:spcPts val="600"/>
              </a:spcBef>
              <a:spcAft>
                <a:spcPts val="600"/>
              </a:spcAft>
            </a:pPr>
            <a:r>
              <a:rPr lang="pl-PL" sz="2000" b="0" strike="noStrike" spc="-1" dirty="0">
                <a:solidFill>
                  <a:srgbClr val="000000"/>
                </a:solidFill>
                <a:latin typeface="Open Sans"/>
                <a:ea typeface="DejaVu Sans"/>
              </a:rPr>
              <a:t>Jakie działania podjąłbyś/podjęłabyś wobec chłopca?</a:t>
            </a:r>
            <a:endParaRPr lang="pl-PL" sz="2000" b="0" strike="noStrike" spc="-1" dirty="0">
              <a:latin typeface="Arial"/>
            </a:endParaRPr>
          </a:p>
          <a:p>
            <a:pPr>
              <a:lnSpc>
                <a:spcPct val="90000"/>
              </a:lnSpc>
              <a:spcBef>
                <a:spcPts val="600"/>
              </a:spcBef>
            </a:pPr>
            <a:r>
              <a:rPr lang="pl-PL" sz="2000" b="0" strike="noStrike" spc="-1" dirty="0">
                <a:solidFill>
                  <a:srgbClr val="000000"/>
                </a:solidFill>
                <a:latin typeface="Open Sans"/>
                <a:ea typeface="DejaVu Sans"/>
              </a:rPr>
              <a:t>W rozmowie z mamą nauczyciel dowiedział się, że dziecko ma zaburzenia centralnego przetwarzania słuchowego i jest na początku terapii. Nauczyciel zaczął przekazywać polecenia bezpośrednio uczniowi, co znacząco poprawiło jego koncentrację i możliwości wykonywania zadań. </a:t>
            </a:r>
            <a:endParaRPr lang="pl-PL" sz="2000" b="0" strike="noStrike" spc="-1" dirty="0">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czas na Szkolną Ocenę Funkcjonalną</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14"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400" b="0" strike="noStrike" spc="-1" dirty="0">
              <a:latin typeface="Arial"/>
            </a:endParaRPr>
          </a:p>
          <a:p>
            <a:pPr>
              <a:lnSpc>
                <a:spcPct val="90000"/>
              </a:lnSpc>
              <a:spcBef>
                <a:spcPts val="1001"/>
              </a:spcBef>
            </a:pPr>
            <a:endParaRPr lang="pl-PL" sz="1400" b="0" strike="noStrike" spc="-1" dirty="0">
              <a:latin typeface="Arial"/>
            </a:endParaRPr>
          </a:p>
          <a:p>
            <a:pPr>
              <a:lnSpc>
                <a:spcPct val="90000"/>
              </a:lnSpc>
              <a:spcBef>
                <a:spcPts val="1001"/>
              </a:spcBef>
            </a:pPr>
            <a:endParaRPr lang="pl-PL" sz="1400" b="0" strike="noStrike" spc="-1" dirty="0">
              <a:latin typeface="Arial"/>
            </a:endParaRPr>
          </a:p>
          <a:p>
            <a:pPr marL="343980" indent="-342900">
              <a:lnSpc>
                <a:spcPct val="90000"/>
              </a:lnSpc>
              <a:spcBef>
                <a:spcPts val="1001"/>
              </a:spcBef>
              <a:buClr>
                <a:srgbClr val="000000"/>
              </a:buClr>
              <a:buFont typeface="Arial" panose="020B0604020202020204" pitchFamily="34" charset="0"/>
              <a:buChar char="•"/>
            </a:pPr>
            <a:r>
              <a:rPr lang="pl-PL" sz="2000" b="0" strike="noStrike" spc="-1" dirty="0">
                <a:solidFill>
                  <a:srgbClr val="000000"/>
                </a:solidFill>
                <a:latin typeface="Open Sans"/>
                <a:ea typeface="DejaVu Sans"/>
              </a:rPr>
              <a:t>Rodzice stanowią ważne ogniwo i są bezpośrednio zaangażowani w proces Szkolnej Oceny Funkcjonalnej, a zwłaszcza w określanie zasobów i mocnych stron dziecka. Wiedza ta w znacznym stopniu usprawni proces wsparcia ucznia.</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jest problem… czas na Szkolną Ocenę Funkcjonalną</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17"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343440" indent="-34236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Zastosowanie Szkolnej Oceny Funkcjonalnej pozwala na dokładniejsze i szybsze poznanie trudności dziecka, stawianie konkretnych celów terapeutycznych dostosowanych do potrzeb ucznia, monitorowanie postępów dziecka i udzielanego wsparcia.</a:t>
            </a: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Rodzina zyskuje także możliwość szybszego objęcia dziecka wsparciem terapeutyczno-edukacyjnym.</a:t>
            </a: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Rodzic staje się współodpowiedzialny za dobór metod i sposobów terapii. </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p:txBody>
      </p:sp>
      <p:sp>
        <p:nvSpPr>
          <p:cNvPr id="119"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Nauczyciel, który zostanie Doradcą Dostępności Uczenia się, buduje atmosferę szacunku i wzajemnego zaufania wobec rodziców dzieci potrzebujących wsparcia. </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Postawa życzliwości i empatii, wzajemnego poszanowania jest konieczna do zbudowania dobrej relacji i współpracy w kontekście procedur i etapów związanych ze Szkolną Oceną Funkcjonalną ucznia</a:t>
            </a:r>
            <a:r>
              <a:rPr lang="pl-PL" sz="2000" spc="-1" dirty="0">
                <a:solidFill>
                  <a:srgbClr val="000000"/>
                </a:solidFill>
                <a:latin typeface="Open Sans"/>
                <a:ea typeface="DejaVu Sans"/>
              </a:rPr>
              <a:t> oraz następującym po niej procesem wsparcia.</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21"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400" b="0" strike="noStrike" spc="-1" dirty="0">
              <a:latin typeface="Arial"/>
            </a:endParaRPr>
          </a:p>
          <a:p>
            <a:pPr>
              <a:lnSpc>
                <a:spcPct val="90000"/>
              </a:lnSpc>
              <a:spcBef>
                <a:spcPts val="1001"/>
              </a:spcBef>
            </a:pPr>
            <a:endParaRPr lang="pl-PL" sz="1400" b="0" strike="noStrike" spc="-1" dirty="0">
              <a:latin typeface="Arial"/>
            </a:endParaRPr>
          </a:p>
          <a:p>
            <a:pPr marL="343980" indent="-342900">
              <a:lnSpc>
                <a:spcPct val="90000"/>
              </a:lnSpc>
              <a:spcBef>
                <a:spcPts val="1001"/>
              </a:spcBef>
              <a:buClr>
                <a:srgbClr val="000000"/>
              </a:buClr>
              <a:buFont typeface="Arial" panose="020B0604020202020204" pitchFamily="34" charset="0"/>
              <a:buChar char="•"/>
            </a:pPr>
            <a:r>
              <a:rPr lang="pl-PL" sz="2000" b="0" strike="noStrike" spc="-1" dirty="0">
                <a:solidFill>
                  <a:srgbClr val="000000"/>
                </a:solidFill>
                <a:latin typeface="Open Sans"/>
                <a:ea typeface="DejaVu Sans"/>
              </a:rPr>
              <a:t>Dużo więcej korzyści dla budowania relacji przyniesie zapewnienie rodzica o tym, że się go rozumie, i towarzyszenie mu w jego sposobach radzenia sobie z trudnościami, niż stosowanie przez nauczyciela narracji osoby radzącej, oceniającej lub krytykującej podjęte decyzje. </a:t>
            </a:r>
            <a:endParaRPr lang="pl-PL" sz="2000" b="0" strike="noStrike" spc="-1" dirty="0">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24"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Przykład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r>
              <a:rPr lang="pl-PL" sz="2000" b="0" strike="noStrike" spc="-1" dirty="0">
                <a:solidFill>
                  <a:srgbClr val="000000"/>
                </a:solidFill>
                <a:latin typeface="Open Sans"/>
                <a:ea typeface="DejaVu Sans"/>
              </a:rPr>
              <a:t>Zamiast: </a:t>
            </a:r>
            <a:endParaRPr lang="pl-PL" sz="2000" b="0" strike="noStrike" spc="-1" dirty="0">
              <a:latin typeface="Arial"/>
            </a:endParaRPr>
          </a:p>
          <a:p>
            <a:pPr>
              <a:lnSpc>
                <a:spcPct val="90000"/>
              </a:lnSpc>
              <a:spcBef>
                <a:spcPts val="1001"/>
              </a:spcBef>
              <a:tabLst>
                <a:tab pos="0" algn="l"/>
              </a:tabLst>
            </a:pPr>
            <a:r>
              <a:rPr lang="pl-PL" sz="2000" b="0" i="1" strike="noStrike" spc="-1" dirty="0">
                <a:solidFill>
                  <a:srgbClr val="000000"/>
                </a:solidFill>
                <a:latin typeface="Open Sans"/>
                <a:ea typeface="DejaVu Sans"/>
              </a:rPr>
              <a:t>Po co Państwo zmieniali szkołę dla syna? Problemy wszędzie się zdarzają</a:t>
            </a:r>
            <a:r>
              <a:rPr lang="pl-PL" sz="2000" b="0" strike="noStrike" spc="-1" dirty="0">
                <a:solidFill>
                  <a:srgbClr val="000000"/>
                </a:solidFill>
                <a:latin typeface="Open Sans"/>
                <a:ea typeface="DejaVu Sans"/>
              </a:rPr>
              <a:t>.</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r>
              <a:rPr lang="pl-PL" sz="2000" b="0" strike="noStrike" spc="-1" dirty="0">
                <a:solidFill>
                  <a:srgbClr val="000000"/>
                </a:solidFill>
                <a:latin typeface="Open Sans"/>
                <a:ea typeface="DejaVu Sans"/>
              </a:rPr>
              <a:t>Powiedz:</a:t>
            </a:r>
            <a:endParaRPr lang="pl-PL" sz="2000" b="0" strike="noStrike" spc="-1" dirty="0">
              <a:latin typeface="Arial"/>
            </a:endParaRPr>
          </a:p>
          <a:p>
            <a:pPr>
              <a:lnSpc>
                <a:spcPct val="90000"/>
              </a:lnSpc>
              <a:spcBef>
                <a:spcPts val="1001"/>
              </a:spcBef>
              <a:tabLst>
                <a:tab pos="0" algn="l"/>
              </a:tabLst>
            </a:pPr>
            <a:r>
              <a:rPr lang="pl-PL" sz="2000" b="0" i="1" strike="noStrike" spc="-1" dirty="0">
                <a:solidFill>
                  <a:srgbClr val="000000"/>
                </a:solidFill>
                <a:latin typeface="Open Sans"/>
                <a:ea typeface="DejaVu Sans"/>
              </a:rPr>
              <a:t>Rozumiem Państwa decyzję o zmianie szkoły dla Państwa syna, poszukiwali Państwo najlepszych rozwiązań dla problemów, z którymi się zetknęło Państwa dziecko.</a:t>
            </a:r>
            <a:r>
              <a:rPr lang="pl-PL" sz="2000" b="0" strike="noStrike" spc="-1" dirty="0">
                <a:solidFill>
                  <a:srgbClr val="000000"/>
                </a:solidFill>
                <a:latin typeface="Open Sans"/>
                <a:ea typeface="DejaVu Sans"/>
              </a:rPr>
              <a:t> </a:t>
            </a:r>
            <a:endParaRPr lang="pl-PL" sz="2000" b="0" strike="noStrike" spc="-1" dirty="0">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26"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Rodzic jest doskonałym źródłem wiedzy o własnym dziecku, dlatego należy go potraktować jako równorzędnego partnera Zespołów Konsultacyjnych.</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 Dostarcza on informacji zarówno na temat mocnych stron dziecka, nabytych umiejętności, zaobserwowanych trudności, jak i o sposobach radzenia sobie z trudnymi sytuacjami oraz szczególnie ważnych informacji we wszystkich obszarach Szkolnej Oceny Funkcjonalnej, a zwłaszcza w obszarze V „Dbanie o siebie, samoobsługa, samodzielność”  lub VI „Życie domowe”.</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28"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endParaRPr lang="pl-PL" sz="1800" b="0" strike="noStrike" spc="-1" dirty="0">
              <a:latin typeface="Arial"/>
            </a:endParaRPr>
          </a:p>
          <a:p>
            <a:pPr>
              <a:lnSpc>
                <a:spcPct val="100000"/>
              </a:lnSpc>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Dobra relacja zależy również od właściwej komunikacji między nauczycielem a rodzicem. </a:t>
            </a:r>
            <a:endParaRPr lang="pl-PL" sz="2000" b="0" strike="noStrike" spc="-1" dirty="0">
              <a:latin typeface="Arial"/>
            </a:endParaRPr>
          </a:p>
          <a:p>
            <a:pPr>
              <a:lnSpc>
                <a:spcPct val="100000"/>
              </a:lnSpc>
            </a:pPr>
            <a:endParaRPr lang="pl-PL" sz="2000" b="0" strike="noStrike" spc="-1" dirty="0">
              <a:latin typeface="Arial"/>
            </a:endParaRPr>
          </a:p>
          <a:p>
            <a:pPr>
              <a:lnSpc>
                <a:spcPct val="100000"/>
              </a:lnSpc>
            </a:pPr>
            <a:endParaRPr lang="pl-PL" sz="2000" b="0" strike="noStrike" spc="-1" dirty="0">
              <a:latin typeface="Arial"/>
            </a:endParaRPr>
          </a:p>
          <a:p>
            <a:pPr marL="343080" indent="-342360">
              <a:lnSpc>
                <a:spcPct val="100000"/>
              </a:lnSpc>
              <a:buClr>
                <a:srgbClr val="000000"/>
              </a:buClr>
              <a:buFont typeface="Arial"/>
              <a:buChar char="•"/>
            </a:pPr>
            <a:r>
              <a:rPr lang="pl-PL" sz="2000" b="0" strike="noStrike" spc="-1" dirty="0">
                <a:solidFill>
                  <a:srgbClr val="000000"/>
                </a:solidFill>
                <a:latin typeface="Open Sans"/>
                <a:ea typeface="DejaVu Sans"/>
              </a:rPr>
              <a:t>Stosowanie w narracji pierwszej osoby liczby mnogiej „ my”, nie tylko upewni rodzica we wspólnym celu oddziaływań terapeutycznych, ale również wspólnej odpowiedzialności za proces terapeutyczny i szukanie rozwiązań adekwatnych do potrzeb dziecka (Gąsowska, Pietrzak-Stępkowska, 1994).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30"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Przykład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r>
              <a:rPr lang="pl-PL" sz="2000" b="0" i="1" strike="noStrike" spc="-1" dirty="0">
                <a:solidFill>
                  <a:srgbClr val="000000"/>
                </a:solidFill>
                <a:latin typeface="Open Sans"/>
                <a:ea typeface="DejaVu Sans"/>
              </a:rPr>
              <a:t>Widzę, że jedną z trudności Państwa dziecka jest rozumienie poleceń złożonych, zatem poszukajmy różnych sposobów, by pomóc mu rozumieć polecenia wydawane w szkole i w domu. Na początek używajmy krótkich, konkretnych poleceń.</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32"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343440" indent="-34236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Dobra komunikacja jest również związana ze zrozumiałym językiem i terminologią stosowaną przez nauczycieli i specjalistów. </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Ważne jest, aby rodzic otrzymał wszelkie wyjaśnienia i wskazówki dotyczące pojęć oraz terminów stosowanych w procesie terapeutycznym, a także podczas diagnozy w Szkolnej Ocenie Funkcjonalnej. </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34"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Na pierwszym spotkaniu można wyposażyć rodzica w zbiór pojęć, szczegółowo wyjaśnić terminologię specjalistyczną, zasady terapeutyczne, w ten sposób, żeby rodzic poruszał się płynnie po </a:t>
            </a:r>
            <a:r>
              <a:rPr lang="pl-PL" sz="2000" spc="-1" dirty="0">
                <a:solidFill>
                  <a:srgbClr val="000000"/>
                </a:solidFill>
                <a:latin typeface="Open Sans"/>
              </a:rPr>
              <a:t>zagadnieniach </a:t>
            </a:r>
            <a:r>
              <a:rPr lang="pl-PL" sz="2000" b="0" strike="noStrike" spc="-1" dirty="0">
                <a:solidFill>
                  <a:srgbClr val="000000"/>
                </a:solidFill>
                <a:latin typeface="Open Sans"/>
                <a:ea typeface="DejaVu Sans"/>
              </a:rPr>
              <a:t>omawianych podczas Konsultacji Zespołowych lub podczas konsultacji ze specjalistami. </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Rodzice mogą mieć kłopot z rozumieniem niektórych pojęć, którymi specjaliści się posługują – koniecznie należy je wyjaśnić i używać pojęć zrozumiałych dla rodzica. </a:t>
            </a: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36"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343440" indent="-34236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Przykład dialogu: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r>
              <a:rPr lang="pl-PL" sz="2000" b="0" strike="noStrike" spc="-1" dirty="0">
                <a:solidFill>
                  <a:srgbClr val="000000"/>
                </a:solidFill>
                <a:latin typeface="Open Sans"/>
                <a:ea typeface="DejaVu Sans"/>
              </a:rPr>
              <a:t>Nauczyciel : </a:t>
            </a:r>
            <a:r>
              <a:rPr lang="pl-PL" sz="2000" b="0" i="1" strike="noStrike" spc="-1" dirty="0">
                <a:solidFill>
                  <a:srgbClr val="000000"/>
                </a:solidFill>
                <a:latin typeface="Open Sans"/>
                <a:ea typeface="DejaVu Sans"/>
              </a:rPr>
              <a:t>Pani dziecko nie ma teorii umysłu.</a:t>
            </a:r>
            <a:endParaRPr lang="pl-PL" sz="2000" b="0" strike="noStrike" spc="-1" dirty="0">
              <a:latin typeface="Arial"/>
            </a:endParaRPr>
          </a:p>
          <a:p>
            <a:pPr>
              <a:lnSpc>
                <a:spcPct val="90000"/>
              </a:lnSpc>
              <a:spcBef>
                <a:spcPts val="1001"/>
              </a:spcBef>
              <a:tabLst>
                <a:tab pos="0" algn="l"/>
              </a:tabLst>
            </a:pPr>
            <a:r>
              <a:rPr lang="pl-PL" sz="2000" b="0" strike="noStrike" spc="-1" dirty="0">
                <a:solidFill>
                  <a:srgbClr val="000000"/>
                </a:solidFill>
                <a:latin typeface="Open Sans"/>
                <a:ea typeface="DejaVu Sans"/>
              </a:rPr>
              <a:t>Rodzic: </a:t>
            </a:r>
            <a:r>
              <a:rPr lang="pl-PL" sz="2000" b="0" i="1" strike="noStrike" spc="-1" dirty="0">
                <a:solidFill>
                  <a:srgbClr val="000000"/>
                </a:solidFill>
                <a:latin typeface="Open Sans"/>
                <a:ea typeface="DejaVu Sans"/>
              </a:rPr>
              <a:t>A co to jest ta teoria umysłu, coś nie tak z mózgiem?</a:t>
            </a:r>
            <a:endParaRPr lang="pl-PL" sz="2000" b="0" strike="noStrike" spc="-1" dirty="0">
              <a:latin typeface="Arial"/>
            </a:endParaRPr>
          </a:p>
          <a:p>
            <a:pPr>
              <a:lnSpc>
                <a:spcPct val="90000"/>
              </a:lnSpc>
              <a:spcBef>
                <a:spcPts val="1001"/>
              </a:spcBef>
              <a:tabLst>
                <a:tab pos="0" algn="l"/>
              </a:tabLst>
            </a:pPr>
            <a:r>
              <a:rPr lang="pl-PL" sz="2000" b="0" strike="noStrike" spc="-1" dirty="0">
                <a:solidFill>
                  <a:srgbClr val="000000"/>
                </a:solidFill>
                <a:latin typeface="Open Sans"/>
                <a:ea typeface="DejaVu Sans"/>
              </a:rPr>
              <a:t>Nauczyciel: </a:t>
            </a:r>
            <a:r>
              <a:rPr lang="pl-PL" sz="2000" b="0" i="1" strike="noStrike" spc="-1" dirty="0">
                <a:solidFill>
                  <a:srgbClr val="000000"/>
                </a:solidFill>
                <a:latin typeface="Open Sans"/>
                <a:ea typeface="DejaVu Sans"/>
              </a:rPr>
              <a:t>Teoria umysłu to, najkrócej mówiąc, zdolność do odczytywania intencji innych osób poprzez obserwowanie ich zachowania czy tego, jak mówią.</a:t>
            </a:r>
            <a:endParaRPr lang="pl-PL" sz="2000" b="0" strike="noStrike" spc="-1" dirty="0">
              <a:latin typeface="Arial"/>
            </a:endParaRPr>
          </a:p>
          <a:p>
            <a:pPr>
              <a:lnSpc>
                <a:spcPct val="90000"/>
              </a:lnSpc>
              <a:spcBef>
                <a:spcPts val="1001"/>
              </a:spcBef>
              <a:tabLst>
                <a:tab pos="0" algn="l"/>
              </a:tabLst>
            </a:pPr>
            <a:r>
              <a:rPr lang="pl-PL" sz="2000" b="0" strike="noStrike" spc="-1" dirty="0">
                <a:solidFill>
                  <a:srgbClr val="000000"/>
                </a:solidFill>
                <a:latin typeface="Open Sans"/>
                <a:ea typeface="DejaVu Sans"/>
              </a:rPr>
              <a:t>Rodzic: </a:t>
            </a:r>
            <a:r>
              <a:rPr lang="pl-PL" sz="2000" b="0" i="1" strike="noStrike" spc="-1" dirty="0">
                <a:solidFill>
                  <a:srgbClr val="000000"/>
                </a:solidFill>
                <a:latin typeface="Open Sans"/>
                <a:ea typeface="DejaVu Sans"/>
              </a:rPr>
              <a:t>Aha, już rozumiem. Moje dziecko </a:t>
            </a:r>
            <a:r>
              <a:rPr lang="pl-PL" sz="2000" i="1" spc="-1" dirty="0">
                <a:solidFill>
                  <a:srgbClr val="000000"/>
                </a:solidFill>
                <a:latin typeface="Open Sans"/>
              </a:rPr>
              <a:t>nie potrafi </a:t>
            </a:r>
            <a:r>
              <a:rPr lang="pl-PL" sz="2000" b="0" i="1" strike="noStrike" spc="-1" dirty="0">
                <a:solidFill>
                  <a:srgbClr val="000000"/>
                </a:solidFill>
                <a:latin typeface="Open Sans"/>
                <a:ea typeface="DejaVu Sans"/>
              </a:rPr>
              <a:t>tego, o czym Pani mówi.</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38"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Jeżeli rodzic, który ma doświadczenie migracji i trudnością jest dla niego zrozumienie języka polskiego, wszystkich pojęć, procedur, należy przygotować mu formularze Konsultacji Zespołowych oraz zbiór pojęć w języku ojczystym. </a:t>
            </a:r>
          </a:p>
          <a:p>
            <a:pPr marL="228600" indent="-227520">
              <a:lnSpc>
                <a:spcPct val="90000"/>
              </a:lnSpc>
              <a:spcBef>
                <a:spcPts val="1001"/>
              </a:spcBef>
              <a:buClr>
                <a:srgbClr val="000000"/>
              </a:buClr>
              <a:buFont typeface="Arial"/>
              <a:buChar char="•"/>
            </a:pPr>
            <a:endParaRPr lang="pl-PL" sz="2000" spc="-1" dirty="0">
              <a:solidFill>
                <a:srgbClr val="000000"/>
              </a:solidFill>
              <a:latin typeface="Open Sans"/>
              <a:ea typeface="DejaVu Sans"/>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Procedury postępowania diagnostycznego i udzielania wsparcia mogą się różnić od tych obowiązujących w kraju, z którego pochodzi dana osoba, dlatego ich wyjaśnienie jest szczególnie ważne.</a:t>
            </a:r>
          </a:p>
          <a:p>
            <a:pPr marL="228600" indent="-227520">
              <a:lnSpc>
                <a:spcPct val="90000"/>
              </a:lnSpc>
              <a:spcBef>
                <a:spcPts val="1001"/>
              </a:spcBef>
              <a:buClr>
                <a:srgbClr val="000000"/>
              </a:buClr>
              <a:buFont typeface="Arial"/>
              <a:buChar char="•"/>
            </a:pPr>
            <a:endParaRPr lang="pl-PL" sz="2000" spc="-1" dirty="0">
              <a:solidFill>
                <a:srgbClr val="000000"/>
              </a:solidFill>
              <a:latin typeface="Open Sans"/>
            </a:endParaRPr>
          </a:p>
          <a:p>
            <a:pPr marL="228600" indent="-227520">
              <a:lnSpc>
                <a:spcPct val="90000"/>
              </a:lnSpc>
              <a:spcBef>
                <a:spcPts val="1001"/>
              </a:spcBef>
              <a:buClr>
                <a:srgbClr val="000000"/>
              </a:buClr>
              <a:buFont typeface="Arial"/>
              <a:buChar char="•"/>
            </a:pP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40"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400" b="0" strike="noStrike" spc="-1" dirty="0">
              <a:latin typeface="Arial"/>
            </a:endParaRPr>
          </a:p>
          <a:p>
            <a:pPr>
              <a:lnSpc>
                <a:spcPct val="90000"/>
              </a:lnSpc>
              <a:spcBef>
                <a:spcPts val="1001"/>
              </a:spcBef>
            </a:pPr>
            <a:endParaRPr lang="pl-PL" sz="1400" b="0" strike="noStrike" spc="-1" dirty="0">
              <a:latin typeface="Arial"/>
            </a:endParaRPr>
          </a:p>
          <a:p>
            <a:pPr>
              <a:lnSpc>
                <a:spcPct val="90000"/>
              </a:lnSpc>
              <a:spcBef>
                <a:spcPts val="1001"/>
              </a:spcBef>
            </a:pPr>
            <a:endParaRPr lang="pl-PL" sz="1400" b="0" strike="noStrike" spc="-1" dirty="0">
              <a:latin typeface="Arial"/>
            </a:endParaRPr>
          </a:p>
          <a:p>
            <a:pPr marL="343980" indent="-342900">
              <a:lnSpc>
                <a:spcPct val="90000"/>
              </a:lnSpc>
              <a:spcBef>
                <a:spcPts val="1001"/>
              </a:spcBef>
              <a:buClr>
                <a:srgbClr val="000000"/>
              </a:buClr>
              <a:buFont typeface="Arial" panose="020B0604020202020204" pitchFamily="34" charset="0"/>
              <a:buChar char="•"/>
            </a:pPr>
            <a:r>
              <a:rPr lang="pl-PL" sz="2000" b="0" strike="noStrike" spc="-1" dirty="0">
                <a:solidFill>
                  <a:srgbClr val="000000"/>
                </a:solidFill>
                <a:latin typeface="Open Sans"/>
                <a:ea typeface="DejaVu Sans"/>
              </a:rPr>
              <a:t>Dobra relacja wymaga również kontaktów rodzica z nauczycielem, specjalistami wchodzącymi w skład Zespołu Konsultacyjnego, Koordynatorem Szkolnej Oceny Funkcjonalnej lub wychowawcą.</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43"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tabLst>
                <a:tab pos="0" algn="l"/>
              </a:tabLst>
            </a:pPr>
            <a:r>
              <a:rPr lang="pl-PL" sz="2000" b="0" strike="noStrike" spc="-1" dirty="0">
                <a:solidFill>
                  <a:srgbClr val="000000"/>
                </a:solidFill>
                <a:latin typeface="Open Sans"/>
                <a:ea typeface="DejaVu Sans"/>
              </a:rPr>
              <a:t>Częstotliwość kontaktów powinna być dostosowana jest do potrzeb rodzica i ucznia.</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marL="228600" indent="-227520">
              <a:lnSpc>
                <a:spcPct val="90000"/>
              </a:lnSpc>
              <a:spcBef>
                <a:spcPts val="1001"/>
              </a:spcBef>
              <a:buClr>
                <a:srgbClr val="000000"/>
              </a:buClr>
              <a:buFont typeface="Arial"/>
              <a:buChar char="•"/>
              <a:tabLst>
                <a:tab pos="0" algn="l"/>
              </a:tabLst>
            </a:pPr>
            <a:r>
              <a:rPr lang="pl-PL" sz="2000" b="0" strike="noStrike" spc="-1" dirty="0">
                <a:solidFill>
                  <a:srgbClr val="000000"/>
                </a:solidFill>
                <a:latin typeface="Open Sans"/>
                <a:ea typeface="DejaVu Sans"/>
              </a:rPr>
              <a:t>Kontakty z rodzicami powinny uwzględniać możliwości czasowe i uwarunkowania rodzinne rodziców oraz być elastycznie dopasowywane.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marL="228600" indent="-227520">
              <a:lnSpc>
                <a:spcPct val="90000"/>
              </a:lnSpc>
              <a:spcBef>
                <a:spcPts val="1001"/>
              </a:spcBef>
              <a:buClr>
                <a:srgbClr val="000000"/>
              </a:buClr>
              <a:buFont typeface="Arial"/>
              <a:buChar char="•"/>
              <a:tabLst>
                <a:tab pos="0" algn="l"/>
              </a:tabLst>
            </a:pPr>
            <a:r>
              <a:rPr lang="pl-PL" sz="2000" b="0" strike="noStrike" spc="-1" dirty="0">
                <a:solidFill>
                  <a:srgbClr val="000000"/>
                </a:solidFill>
                <a:latin typeface="Open Sans"/>
                <a:ea typeface="DejaVu Sans"/>
              </a:rPr>
              <a:t>Narzucone, sztywne terminy dostępności nauczycieli mogą być utrudnieniem w nawiązywaniu dobrych relacji. Nieobecność rodziców może wynikać z niemożności przybycia na spotkanie w czasie godzin pracy i nie jest spowodowana brakiem zainteresowania postępami dziecka.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45"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endParaRPr lang="pl-PL" sz="1800" b="0" strike="noStrike" spc="-1" dirty="0">
              <a:latin typeface="Arial"/>
            </a:endParaRPr>
          </a:p>
          <a:p>
            <a:pPr>
              <a:lnSpc>
                <a:spcPct val="90000"/>
              </a:lnSpc>
              <a:spcBef>
                <a:spcPts val="1001"/>
              </a:spcBef>
              <a:tabLst>
                <a:tab pos="0" algn="l"/>
              </a:tabLst>
            </a:pPr>
            <a:endParaRPr lang="pl-PL" sz="1800" b="0" strike="noStrike" spc="-1" dirty="0">
              <a:latin typeface="Arial"/>
            </a:endParaRPr>
          </a:p>
          <a:p>
            <a:pPr>
              <a:lnSpc>
                <a:spcPct val="90000"/>
              </a:lnSpc>
              <a:spcBef>
                <a:spcPts val="1001"/>
              </a:spcBef>
              <a:tabLst>
                <a:tab pos="0" algn="l"/>
              </a:tabLst>
            </a:pPr>
            <a:endParaRPr lang="pl-PL" sz="1800" b="0" strike="noStrike" spc="-1" dirty="0">
              <a:latin typeface="Arial"/>
            </a:endParaRPr>
          </a:p>
          <a:p>
            <a:pPr marL="228600" indent="-227520">
              <a:lnSpc>
                <a:spcPct val="90000"/>
              </a:lnSpc>
              <a:spcBef>
                <a:spcPts val="1001"/>
              </a:spcBef>
              <a:buClr>
                <a:srgbClr val="000000"/>
              </a:buClr>
              <a:buFont typeface="Arial"/>
              <a:buChar char="•"/>
              <a:tabLst>
                <a:tab pos="0" algn="l"/>
              </a:tabLst>
            </a:pPr>
            <a:r>
              <a:rPr lang="pl-PL" sz="2000" b="0" strike="noStrike" spc="-1" dirty="0">
                <a:solidFill>
                  <a:srgbClr val="000000"/>
                </a:solidFill>
                <a:latin typeface="Open Sans"/>
                <a:ea typeface="DejaVu Sans"/>
              </a:rPr>
              <a:t>W przypadku kontaktów osobistych rodzic powinien zostać poinformowany o tym, gdzie odbędzie się konsultacja. Najlepiej, gdy odbywa się ona w miejscu, w którym możliwa jest swobodna rozmowa, a jednocześnie dyskrecja.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marL="228600" indent="-227520">
              <a:lnSpc>
                <a:spcPct val="90000"/>
              </a:lnSpc>
              <a:spcBef>
                <a:spcPts val="1001"/>
              </a:spcBef>
              <a:buClr>
                <a:srgbClr val="000000"/>
              </a:buClr>
              <a:buFont typeface="Arial"/>
              <a:buChar char="•"/>
              <a:tabLst>
                <a:tab pos="0" algn="l"/>
              </a:tabLst>
            </a:pPr>
            <a:r>
              <a:rPr lang="pl-PL" sz="2000" b="0" strike="noStrike" spc="-1" dirty="0">
                <a:solidFill>
                  <a:srgbClr val="000000"/>
                </a:solidFill>
                <a:latin typeface="Open Sans"/>
                <a:ea typeface="DejaVu Sans"/>
              </a:rPr>
              <a:t>Kontakty mogą mieć charakter indywidualnych spotkań, rozmów telefonicznych, e-maili lub spotkań zdalnych przez platformy obsługiwane przez szkołę. </a:t>
            </a:r>
            <a:endParaRPr lang="pl-PL" sz="2000" b="0" strike="noStrike" spc="-1" dirty="0">
              <a:latin typeface="Arial"/>
            </a:endParaRPr>
          </a:p>
          <a:p>
            <a:pPr marL="360">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47"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457200" indent="-45648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Przykład dialogu</a:t>
            </a:r>
            <a:endParaRPr lang="pl-PL" sz="2000" b="0" strike="noStrike" spc="-1" dirty="0">
              <a:latin typeface="Arial"/>
            </a:endParaRPr>
          </a:p>
          <a:p>
            <a:pPr>
              <a:lnSpc>
                <a:spcPct val="90000"/>
              </a:lnSpc>
              <a:spcBef>
                <a:spcPts val="1001"/>
              </a:spcBef>
            </a:pPr>
            <a:r>
              <a:rPr lang="pl-PL" sz="2000" b="0" strike="noStrike" spc="-1" dirty="0">
                <a:solidFill>
                  <a:srgbClr val="000000"/>
                </a:solidFill>
                <a:latin typeface="Open Sans"/>
                <a:ea typeface="DejaVu Sans"/>
              </a:rPr>
              <a:t>Nauczyciel: </a:t>
            </a:r>
            <a:r>
              <a:rPr lang="pl-PL" sz="2000" b="0" i="1" strike="noStrike" spc="-1" dirty="0">
                <a:solidFill>
                  <a:srgbClr val="000000"/>
                </a:solidFill>
                <a:latin typeface="Open Sans"/>
                <a:ea typeface="DejaVu Sans"/>
              </a:rPr>
              <a:t>Konsultacje z rodzicami przeprowadzam w najbliższą środę o 14.00. Można się 	zapisywać.</a:t>
            </a:r>
            <a:endParaRPr lang="pl-PL" sz="2000" b="0" strike="noStrike" spc="-1" dirty="0">
              <a:latin typeface="Arial"/>
            </a:endParaRPr>
          </a:p>
          <a:p>
            <a:pPr>
              <a:lnSpc>
                <a:spcPct val="90000"/>
              </a:lnSpc>
              <a:spcBef>
                <a:spcPts val="1001"/>
              </a:spcBef>
            </a:pPr>
            <a:r>
              <a:rPr lang="pl-PL" sz="2000" b="0" strike="noStrike" spc="-1" dirty="0">
                <a:solidFill>
                  <a:srgbClr val="000000"/>
                </a:solidFill>
                <a:latin typeface="Open Sans"/>
                <a:ea typeface="DejaVu Sans"/>
              </a:rPr>
              <a:t>Rodzic: </a:t>
            </a:r>
            <a:r>
              <a:rPr lang="pl-PL" sz="2000" b="0" i="1" strike="noStrike" spc="-1" dirty="0">
                <a:solidFill>
                  <a:srgbClr val="000000"/>
                </a:solidFill>
                <a:latin typeface="Open Sans"/>
                <a:ea typeface="DejaVu Sans"/>
              </a:rPr>
              <a:t>Niestety, nie mogę w tym czasie przyjść do szkoły, jestem jeszcze w pracy.</a:t>
            </a:r>
            <a:endParaRPr lang="pl-PL" sz="2000" b="0" strike="noStrike" spc="-1" dirty="0">
              <a:latin typeface="Arial"/>
            </a:endParaRPr>
          </a:p>
          <a:p>
            <a:pPr>
              <a:lnSpc>
                <a:spcPct val="90000"/>
              </a:lnSpc>
              <a:spcBef>
                <a:spcPts val="1001"/>
              </a:spcBef>
            </a:pPr>
            <a:r>
              <a:rPr lang="pl-PL" sz="2000" b="0" strike="noStrike" spc="-1" dirty="0">
                <a:solidFill>
                  <a:srgbClr val="000000"/>
                </a:solidFill>
                <a:latin typeface="Open Sans"/>
                <a:ea typeface="DejaVu Sans"/>
              </a:rPr>
              <a:t>Nauczyciel: </a:t>
            </a:r>
            <a:r>
              <a:rPr lang="pl-PL" sz="2000" b="0" i="1" strike="noStrike" spc="-1" dirty="0">
                <a:solidFill>
                  <a:srgbClr val="000000"/>
                </a:solidFill>
                <a:latin typeface="Open Sans"/>
                <a:ea typeface="DejaVu Sans"/>
              </a:rPr>
              <a:t>Mogę Pani w takim razie zaproponować spotkanie online – o 17.00 czy 			18.00?</a:t>
            </a:r>
            <a:endParaRPr lang="pl-PL" sz="2000" b="0" strike="noStrike" spc="-1" dirty="0">
              <a:latin typeface="Arial"/>
            </a:endParaRPr>
          </a:p>
          <a:p>
            <a:pPr>
              <a:lnSpc>
                <a:spcPct val="90000"/>
              </a:lnSpc>
              <a:spcBef>
                <a:spcPts val="1001"/>
              </a:spcBef>
            </a:pPr>
            <a:r>
              <a:rPr lang="pl-PL" sz="2000" b="0" strike="noStrike" spc="-1" dirty="0">
                <a:solidFill>
                  <a:srgbClr val="000000"/>
                </a:solidFill>
                <a:latin typeface="Open Sans"/>
                <a:ea typeface="DejaVu Sans"/>
              </a:rPr>
              <a:t>Rodzic: </a:t>
            </a:r>
            <a:r>
              <a:rPr lang="pl-PL" sz="2000" b="0" i="1" strike="noStrike" spc="-1" dirty="0">
                <a:solidFill>
                  <a:srgbClr val="000000"/>
                </a:solidFill>
                <a:latin typeface="Open Sans"/>
                <a:ea typeface="DejaVu Sans"/>
              </a:rPr>
              <a:t>O! Świetnie, nie wiedziałem, że jest taka możliwość. O 17.00 będę już po pracy</a:t>
            </a:r>
            <a:r>
              <a:rPr lang="pl-PL" sz="2000" b="0" strike="noStrike" spc="-1" dirty="0">
                <a:solidFill>
                  <a:srgbClr val="000000"/>
                </a:solidFill>
                <a:latin typeface="Open Sans"/>
                <a:ea typeface="DejaVu Sans"/>
              </a:rPr>
              <a:t>.</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potrzebna jest pomoc… Strategie nawiązywania dobrej współpracy z rodzicami</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49"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Przykładem dbania o dobre relacje jest u tworzenie „Pokoju rodzicielskiego” służącego do spotkań z rodzicami i stwarzania komfortowej atmosfery podczas rozmów, a także budowania przekonania o „swoim miejscu w szkole”.</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Kontakty rodziców z nauczycielami mogą dotyczyć postępów dziecka, zaobserwowanych trudności, przebiegu terapii czy innych spraw ważnych dla rodzica.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potrzebne jest wsparcie…działania wspierające rodziców</a:t>
            </a:r>
            <a:endParaRPr lang="pl-PL" sz="2400" b="0" strike="noStrike" spc="-1" dirty="0">
              <a:latin typeface="Arial"/>
            </a:endParaRPr>
          </a:p>
        </p:txBody>
      </p:sp>
      <p:sp>
        <p:nvSpPr>
          <p:cNvPr id="151"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343440" indent="-342360">
              <a:lnSpc>
                <a:spcPct val="90000"/>
              </a:lnSpc>
              <a:spcBef>
                <a:spcPts val="600"/>
              </a:spcBef>
              <a:spcAft>
                <a:spcPts val="600"/>
              </a:spcAft>
              <a:buClr>
                <a:srgbClr val="000000"/>
              </a:buClr>
              <a:buFont typeface="Arial"/>
              <a:buChar char="•"/>
            </a:pPr>
            <a:r>
              <a:rPr lang="pl-PL" sz="2000" b="0" strike="noStrike" spc="-1" dirty="0">
                <a:solidFill>
                  <a:srgbClr val="000000"/>
                </a:solidFill>
                <a:latin typeface="Open Sans"/>
                <a:ea typeface="DejaVu Sans"/>
              </a:rPr>
              <a:t>Pojawienie się trudności w rozwoju dziecka generuje również trudności występujące w rodzinie – brak wiedzy na temat problemów edukacyjnych dziecka, umiejętności odnalezienia się w nowej sytuacji i radzenia sobie z nią, poczucie winy ze strony rodzica, wszystko to generuje sytuację kryzysową. </a:t>
            </a:r>
            <a:endParaRPr lang="pl-PL" sz="2000" b="0" strike="noStrike" spc="-1" dirty="0">
              <a:latin typeface="Arial"/>
            </a:endParaRPr>
          </a:p>
          <a:p>
            <a:pPr marL="360">
              <a:lnSpc>
                <a:spcPct val="90000"/>
              </a:lnSpc>
              <a:spcBef>
                <a:spcPts val="600"/>
              </a:spcBef>
              <a:spcAft>
                <a:spcPts val="600"/>
              </a:spcAft>
            </a:pPr>
            <a:endParaRPr lang="pl-PL" sz="2000" b="0" strike="noStrike" spc="-1" dirty="0">
              <a:latin typeface="Arial"/>
            </a:endParaRPr>
          </a:p>
          <a:p>
            <a:pPr marL="228600" indent="-227520">
              <a:lnSpc>
                <a:spcPct val="90000"/>
              </a:lnSpc>
              <a:spcBef>
                <a:spcPts val="600"/>
              </a:spcBef>
              <a:spcAft>
                <a:spcPts val="600"/>
              </a:spcAft>
              <a:buClr>
                <a:srgbClr val="000000"/>
              </a:buClr>
              <a:buFont typeface="Arial"/>
              <a:buChar char="•"/>
            </a:pPr>
            <a:r>
              <a:rPr lang="pl-PL" sz="2000" b="0" strike="noStrike" spc="-1" dirty="0">
                <a:solidFill>
                  <a:srgbClr val="000000"/>
                </a:solidFill>
                <a:latin typeface="Open Sans"/>
                <a:ea typeface="DejaVu Sans"/>
              </a:rPr>
              <a:t>Jednocześnie trudności rozwojowe i edukacyjne mogą być zbyt przytłaczające dla rodzica, który może stosować różne strategie obronne (bierność, zaprzeczanie, szukanie innych alternatywnych rozwiązań).</a:t>
            </a:r>
            <a:r>
              <a:rPr lang="pl-PL" sz="2000" spc="-1" dirty="0">
                <a:solidFill>
                  <a:srgbClr val="000000"/>
                </a:solidFill>
                <a:latin typeface="Open Sans"/>
              </a:rPr>
              <a:t> Jego postawa może być postawą roszczeniową albo wycofaną i lękową lub nazbyt pewną siebie.</a:t>
            </a:r>
            <a:endParaRPr lang="pl-PL" sz="2000" b="0" strike="noStrike" spc="-1" dirty="0">
              <a:latin typeface="Arial"/>
            </a:endParaRPr>
          </a:p>
          <a:p>
            <a:pPr marL="1080">
              <a:lnSpc>
                <a:spcPct val="90000"/>
              </a:lnSpc>
              <a:spcBef>
                <a:spcPts val="600"/>
              </a:spcBef>
              <a:spcAft>
                <a:spcPts val="600"/>
              </a:spcAft>
              <a:buClr>
                <a:srgbClr val="000000"/>
              </a:buClr>
            </a:pPr>
            <a:r>
              <a:rPr lang="pl-PL" sz="2000" b="0" strike="noStrike" spc="-1" dirty="0">
                <a:solidFill>
                  <a:srgbClr val="000000"/>
                </a:solidFill>
                <a:latin typeface="Open Sans"/>
                <a:ea typeface="DejaVu Sans"/>
              </a:rPr>
              <a:t> </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potrzebne jest wsparcie…działania wspierające rodziców</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53"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Zadaniem nauczyciela jest okazanie zrozumienia dla trudnej sytuacji rodzinnej oraz wsparcie emocjonalne przejawiające się postawą empatii oraz towarzyszeniem rodzicowi w jego sposobach poszukiwania rozwiązań i radzenia sobie. </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Jedną z możliwości pokazania rodzicom, jak radzić sobie z trudnymi sytuacjami, jest zaproponowanie udziału w grupie wsparcia, kontakt ze specjalistą – psychologiem, indywidualna konsultacja lub indywidualna terapia rodzica. </a:t>
            </a: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potrzebne jest wsparcie…działania wspierające rodziców</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55"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pPr>
            <a:endParaRPr lang="pl-PL" sz="18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Ważne jest dostrzeżenie, że rodzic w sytuacji trudności rozwojowych i edukacyjnych dziecka musi podejmować różne działania na rzecz dziecka, a jednocześnie sam musi mierzyć się z zaistniałą sytuacją. </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Komunikaty typu: „Rozumiem cię”, „Jestem gotowy cię wysłuchać”, „Mogę ci pomóc” kierowane do rodziców będących w kryzysie mogą przyczynić się do wsparcia emocjonalnego. </a:t>
            </a: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a:p>
            <a:pPr>
              <a:lnSpc>
                <a:spcPct val="90000"/>
              </a:lnSpc>
              <a:spcBef>
                <a:spcPts val="1001"/>
              </a:spcBef>
              <a:tabLst>
                <a:tab pos="0" algn="l"/>
              </a:tabLst>
            </a:pPr>
            <a:endParaRPr lang="pl-PL" sz="2000" b="0" strike="noStrike" spc="-1" dirty="0">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Gdy potrzebne jest wsparcie…działania wspierające rodziców</a:t>
            </a:r>
            <a:endParaRPr lang="pl-PL" sz="2400" b="0" strike="noStrike" spc="-1" dirty="0">
              <a:latin typeface="Arial"/>
            </a:endParaRPr>
          </a:p>
          <a:p>
            <a:pPr>
              <a:lnSpc>
                <a:spcPct val="90000"/>
              </a:lnSpc>
              <a:spcBef>
                <a:spcPts val="1001"/>
              </a:spcBef>
              <a:tabLst>
                <a:tab pos="0" algn="l"/>
              </a:tabLst>
            </a:pPr>
            <a:endParaRPr lang="pl-PL" sz="2400" b="0" strike="noStrike" spc="-1" dirty="0">
              <a:latin typeface="Arial"/>
            </a:endParaRPr>
          </a:p>
        </p:txBody>
      </p:sp>
      <p:sp>
        <p:nvSpPr>
          <p:cNvPr id="157"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Wsparcie informacyjne rodziców powinno dotyczyć nie tylko doboru metod, strategii terapeutycznych w procesie edukacyjnym, ale również przekazywania wiedzy na temat skutecznych technik uczenia się czy przygotowania dziecka do różnych wydarzeń w szkole (np. sprawdziany, nauczenie się wiesza), organizacji czasu.</a:t>
            </a:r>
            <a:endParaRPr lang="pl-PL" sz="2000" b="0" strike="noStrike" spc="-1" dirty="0">
              <a:latin typeface="Arial"/>
            </a:endParaRPr>
          </a:p>
          <a:p>
            <a:pPr>
              <a:lnSpc>
                <a:spcPct val="90000"/>
              </a:lnSpc>
              <a:spcBef>
                <a:spcPts val="1001"/>
              </a:spcBef>
            </a:pPr>
            <a:endParaRPr lang="pl-PL" sz="2000" b="0" strike="noStrike" spc="-1" dirty="0">
              <a:latin typeface="Arial"/>
            </a:endParaRPr>
          </a:p>
          <a:p>
            <a:pPr marL="228600" indent="-227520">
              <a:lnSpc>
                <a:spcPct val="90000"/>
              </a:lnSpc>
              <a:spcBef>
                <a:spcPts val="1001"/>
              </a:spcBef>
              <a:buClr>
                <a:srgbClr val="000000"/>
              </a:buClr>
              <a:buFont typeface="Arial"/>
              <a:buChar char="•"/>
            </a:pPr>
            <a:r>
              <a:rPr lang="pl-PL" sz="2000" b="0" strike="noStrike" spc="-1" dirty="0">
                <a:solidFill>
                  <a:srgbClr val="000000"/>
                </a:solidFill>
                <a:latin typeface="Open Sans"/>
                <a:ea typeface="DejaVu Sans"/>
              </a:rPr>
              <a:t>Ważne jest również udzielanie informacji o innych możliwościach pomocy i wsparcia (np. o prawach rodzin osób z niepełnosprawnością, o prawach migrantów).</a:t>
            </a: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a:p>
            <a:pPr>
              <a:lnSpc>
                <a:spcPct val="90000"/>
              </a:lnSpc>
              <a:spcBef>
                <a:spcPts val="1001"/>
              </a:spcBef>
            </a:pPr>
            <a:endParaRPr lang="pl-PL" sz="2000" b="0" strike="noStrike" spc="-1" dirty="0">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Bibliografia </a:t>
            </a:r>
            <a:endParaRPr lang="pl-PL" sz="2400" b="0" strike="noStrike" spc="-1" dirty="0">
              <a:latin typeface="Arial"/>
            </a:endParaRPr>
          </a:p>
        </p:txBody>
      </p:sp>
      <p:sp>
        <p:nvSpPr>
          <p:cNvPr id="159"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432000" indent="-323280">
              <a:lnSpc>
                <a:spcPct val="100000"/>
              </a:lnSpc>
              <a:spcBef>
                <a:spcPts val="1417"/>
              </a:spcBef>
              <a:buClr>
                <a:srgbClr val="000000"/>
              </a:buClr>
              <a:buSzPct val="45000"/>
              <a:buFont typeface="Wingdings" charset="2"/>
              <a:buChar char=""/>
            </a:pPr>
            <a:r>
              <a:rPr lang="pl-PL" sz="2000" b="0" strike="noStrike" spc="-1" dirty="0">
                <a:solidFill>
                  <a:srgbClr val="000000"/>
                </a:solidFill>
                <a:latin typeface="Open Sans"/>
                <a:ea typeface="DejaVu Sans"/>
              </a:rPr>
              <a:t>Domagała-Zyśk E., Mariańczyk K., Chrzanowska I., Czarnocka M. ,Jachimczak B., Olempska-Wysocka M., Otrębski W., Papuda-Dolińska B. ,Pawlak K., Podgórska-Jachnik D. (2022). </a:t>
            </a:r>
            <a:r>
              <a:rPr lang="pl-PL" sz="2000" b="0" i="1" strike="noStrike" spc="-1" dirty="0">
                <a:solidFill>
                  <a:srgbClr val="000000"/>
                </a:solidFill>
                <a:latin typeface="Open Sans"/>
                <a:ea typeface="DejaVu Sans"/>
              </a:rPr>
              <a:t>Szkolna Ocena Funkcjonalna: Przebieg procesu w aspekcie oceny aktywności i uczestnictwa</a:t>
            </a:r>
            <a:r>
              <a:rPr lang="pl-PL" sz="2000" b="0" strike="noStrike" spc="-1" dirty="0">
                <a:solidFill>
                  <a:srgbClr val="000000"/>
                </a:solidFill>
                <a:latin typeface="Open Sans"/>
                <a:ea typeface="DejaVu Sans"/>
              </a:rPr>
              <a:t>. Lublin: Wydawnictwo KUL. </a:t>
            </a:r>
            <a:endParaRPr lang="pl-PL" sz="2000" b="0" strike="noStrike" spc="-1" dirty="0">
              <a:latin typeface="Arial"/>
            </a:endParaRPr>
          </a:p>
          <a:p>
            <a:pPr marL="432000" indent="-323280">
              <a:lnSpc>
                <a:spcPct val="100000"/>
              </a:lnSpc>
              <a:spcBef>
                <a:spcPts val="1417"/>
              </a:spcBef>
              <a:buClr>
                <a:srgbClr val="000000"/>
              </a:buClr>
              <a:buSzPct val="45000"/>
              <a:buFont typeface="Wingdings" charset="2"/>
              <a:buChar char=""/>
            </a:pPr>
            <a:r>
              <a:rPr lang="pl-PL" sz="2000" b="0" strike="noStrike" spc="-1" dirty="0">
                <a:solidFill>
                  <a:srgbClr val="000000"/>
                </a:solidFill>
                <a:latin typeface="Open Sans"/>
                <a:ea typeface="DejaVu Sans"/>
              </a:rPr>
              <a:t>Gąsowska T. Pietrzak-Stępkowska Z. (1994). </a:t>
            </a:r>
            <a:r>
              <a:rPr lang="pl-PL" sz="2000" b="0" i="1" strike="noStrike" spc="-1" dirty="0">
                <a:solidFill>
                  <a:srgbClr val="000000"/>
                </a:solidFill>
                <a:latin typeface="Open Sans"/>
                <a:ea typeface="DejaVu Sans"/>
              </a:rPr>
              <a:t>Praca wyrównawcza z dziećmi mającymi trudności w czytaniu i pisaniu</a:t>
            </a:r>
            <a:r>
              <a:rPr lang="pl-PL" sz="2000" b="0" strike="noStrike" spc="-1" dirty="0">
                <a:solidFill>
                  <a:srgbClr val="000000"/>
                </a:solidFill>
                <a:latin typeface="Open Sans"/>
                <a:ea typeface="DejaVu Sans"/>
              </a:rPr>
              <a:t>, Warszawa: Wydawnictwa Szkolne i Pedagogiczne.</a:t>
            </a:r>
            <a:endParaRPr lang="pl-PL" sz="2000" b="0" strike="noStrike" spc="-1" dirty="0">
              <a:latin typeface="Arial"/>
            </a:endParaRPr>
          </a:p>
          <a:p>
            <a:pPr marL="432000" indent="-323280">
              <a:lnSpc>
                <a:spcPct val="100000"/>
              </a:lnSpc>
              <a:spcBef>
                <a:spcPts val="1417"/>
              </a:spcBef>
              <a:buClr>
                <a:srgbClr val="000000"/>
              </a:buClr>
              <a:buSzPct val="45000"/>
              <a:buFont typeface="Wingdings" charset="2"/>
              <a:buChar char=""/>
            </a:pPr>
            <a:r>
              <a:rPr lang="pl-PL" sz="2000" b="0" strike="noStrike" spc="-1" dirty="0">
                <a:solidFill>
                  <a:srgbClr val="000000"/>
                </a:solidFill>
                <a:latin typeface="Open Sans"/>
                <a:ea typeface="DejaVu Sans"/>
              </a:rPr>
              <a:t>Otrębski W., Mariańczyk K., Amilkiewicz-Marek A., Bieńkowska K.I., Domagała-Zyśk E., Kostrubiec-Wojtachnio B., Papuda-Dolińska B., Pisula E. (2022). </a:t>
            </a:r>
            <a:r>
              <a:rPr lang="pl-PL" sz="2000" b="0" i="1" strike="noStrike" spc="-1" dirty="0">
                <a:solidFill>
                  <a:srgbClr val="000000"/>
                </a:solidFill>
                <a:latin typeface="Open Sans"/>
                <a:ea typeface="DejaVu Sans"/>
              </a:rPr>
              <a:t>Standardy przebiegu oceny funkcjonalnej oraz planowania wsparcia edukacyjno-specjalistycznego</a:t>
            </a:r>
            <a:r>
              <a:rPr lang="pl-PL" sz="2000" b="0" strike="noStrike" spc="-1" dirty="0">
                <a:solidFill>
                  <a:srgbClr val="000000"/>
                </a:solidFill>
                <a:latin typeface="Open Sans"/>
                <a:ea typeface="DejaVu Sans"/>
              </a:rPr>
              <a:t>. Lublin: Wydawnictwo KUL.</a:t>
            </a:r>
            <a:endParaRPr lang="pl-PL" sz="2000" b="0" strike="noStrike" spc="-1" dirty="0">
              <a:latin typeface="Arial"/>
            </a:endParaRPr>
          </a:p>
          <a:p>
            <a:pPr>
              <a:lnSpc>
                <a:spcPct val="100000"/>
              </a:lnSpc>
              <a:spcBef>
                <a:spcPts val="1417"/>
              </a:spcBef>
            </a:pPr>
            <a:endParaRPr lang="pl-PL" sz="2000" b="0" strike="noStrike" spc="-1" dirty="0">
              <a:latin typeface="Arial"/>
            </a:endParaRPr>
          </a:p>
          <a:p>
            <a:pPr>
              <a:lnSpc>
                <a:spcPct val="100000"/>
              </a:lnSpc>
              <a:spcBef>
                <a:spcPts val="1417"/>
              </a:spcBef>
            </a:pPr>
            <a:endParaRPr lang="pl-PL" sz="2000" b="0" strike="noStrike" spc="-1" dirty="0">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CustomShape 1"/>
          <p:cNvSpPr/>
          <p:nvPr/>
        </p:nvSpPr>
        <p:spPr>
          <a:xfrm>
            <a:off x="830880" y="909000"/>
            <a:ext cx="10528560" cy="71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90000"/>
              </a:lnSpc>
              <a:spcBef>
                <a:spcPts val="1001"/>
              </a:spcBef>
              <a:tabLst>
                <a:tab pos="0" algn="l"/>
              </a:tabLst>
            </a:pPr>
            <a:r>
              <a:rPr lang="pl-PL" sz="2400" b="0" strike="noStrike" spc="-1" dirty="0">
                <a:solidFill>
                  <a:srgbClr val="00719E"/>
                </a:solidFill>
                <a:latin typeface="Arial"/>
                <a:ea typeface="DejaVu Sans"/>
              </a:rPr>
              <a:t>Bibliografia </a:t>
            </a:r>
            <a:endParaRPr lang="pl-PL" sz="2400" b="0" strike="noStrike" spc="-1" dirty="0">
              <a:latin typeface="Arial"/>
            </a:endParaRPr>
          </a:p>
        </p:txBody>
      </p:sp>
      <p:sp>
        <p:nvSpPr>
          <p:cNvPr id="161" name="CustomShape 2"/>
          <p:cNvSpPr/>
          <p:nvPr/>
        </p:nvSpPr>
        <p:spPr>
          <a:xfrm>
            <a:off x="830160" y="1719000"/>
            <a:ext cx="10528560" cy="3688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oAutofit/>
          </a:bodyPr>
          <a:lstStyle/>
          <a:p>
            <a:pPr marL="432000" indent="-323280">
              <a:lnSpc>
                <a:spcPct val="100000"/>
              </a:lnSpc>
              <a:spcBef>
                <a:spcPts val="1417"/>
              </a:spcBef>
              <a:buClr>
                <a:srgbClr val="000000"/>
              </a:buClr>
              <a:buSzPct val="45000"/>
              <a:buFont typeface="Wingdings" charset="2"/>
              <a:buChar char=""/>
            </a:pPr>
            <a:r>
              <a:rPr lang="pl-PL" sz="2000" b="0" strike="noStrike" spc="-1" dirty="0">
                <a:solidFill>
                  <a:srgbClr val="000000"/>
                </a:solidFill>
                <a:latin typeface="Open Sans"/>
                <a:ea typeface="DejaVu Sans"/>
              </a:rPr>
              <a:t>Rola B. (2019). </a:t>
            </a:r>
            <a:r>
              <a:rPr lang="pl-PL" sz="2000" b="0" i="1" strike="noStrike" spc="-1" dirty="0">
                <a:solidFill>
                  <a:srgbClr val="000000"/>
                </a:solidFill>
                <a:latin typeface="Open Sans"/>
                <a:ea typeface="DejaVu Sans"/>
              </a:rPr>
              <a:t>Rodzic w edukacji włączającej jako współuczestnik procesu</a:t>
            </a:r>
            <a:r>
              <a:rPr lang="pl-PL" sz="2000" b="0" strike="noStrike" spc="-1" dirty="0">
                <a:solidFill>
                  <a:srgbClr val="000000"/>
                </a:solidFill>
                <a:latin typeface="Open Sans"/>
                <a:ea typeface="DejaVu Sans"/>
              </a:rPr>
              <a:t>, W: Chrzanowska I, Szumski W. (red.) </a:t>
            </a:r>
            <a:r>
              <a:rPr lang="pl-PL" sz="2000" b="0" i="1" strike="noStrike" spc="-1" dirty="0">
                <a:solidFill>
                  <a:srgbClr val="000000"/>
                </a:solidFill>
                <a:latin typeface="Open Sans"/>
                <a:ea typeface="DejaVu Sans"/>
              </a:rPr>
              <a:t>Edukacja włączająca w przedszkolu i szkole</a:t>
            </a:r>
            <a:r>
              <a:rPr lang="pl-PL" sz="2000" b="0" strike="noStrike" spc="-1" dirty="0">
                <a:solidFill>
                  <a:srgbClr val="000000"/>
                </a:solidFill>
                <a:latin typeface="Open Sans"/>
                <a:ea typeface="DejaVu Sans"/>
              </a:rPr>
              <a:t>, Warszawa: wydawnictwo FRSE.</a:t>
            </a:r>
            <a:endParaRPr lang="pl-PL" sz="2000" b="0" strike="noStrike" spc="-1" dirty="0">
              <a:latin typeface="Arial"/>
            </a:endParaRPr>
          </a:p>
          <a:p>
            <a:pPr>
              <a:lnSpc>
                <a:spcPct val="100000"/>
              </a:lnSpc>
              <a:spcBef>
                <a:spcPts val="1417"/>
              </a:spcBef>
            </a:pPr>
            <a:endParaRPr lang="pl-PL" sz="2000" b="0" strike="noStrike" spc="-1" dirty="0">
              <a:latin typeface="Arial"/>
            </a:endParaRPr>
          </a:p>
          <a:p>
            <a:pPr>
              <a:lnSpc>
                <a:spcPct val="100000"/>
              </a:lnSpc>
              <a:spcBef>
                <a:spcPts val="1417"/>
              </a:spcBef>
            </a:pPr>
            <a:endParaRPr lang="pl-PL" sz="2000" b="0" strike="noStrike" spc="-1" dirty="0">
              <a:latin typeface="Arial"/>
            </a:endParaRPr>
          </a:p>
          <a:p>
            <a:pPr>
              <a:lnSpc>
                <a:spcPct val="100000"/>
              </a:lnSpc>
              <a:spcBef>
                <a:spcPts val="1417"/>
              </a:spcBef>
            </a:pPr>
            <a:endParaRPr lang="pl-PL" sz="2000" b="0" strike="noStrike" spc="-1" dirty="0">
              <a:latin typeface="Arial"/>
            </a:endParaRPr>
          </a:p>
          <a:p>
            <a:pPr>
              <a:lnSpc>
                <a:spcPct val="100000"/>
              </a:lnSpc>
              <a:spcBef>
                <a:spcPts val="1417"/>
              </a:spcBef>
            </a:pPr>
            <a:endParaRPr lang="pl-PL" sz="20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719E"/>
      </a:dk2>
      <a:lt2>
        <a:srgbClr val="FFFFFF"/>
      </a:lt2>
      <a:accent1>
        <a:srgbClr val="00719E"/>
      </a:accent1>
      <a:accent2>
        <a:srgbClr val="324693"/>
      </a:accent2>
      <a:accent3>
        <a:srgbClr val="324693"/>
      </a:accent3>
      <a:accent4>
        <a:srgbClr val="008445"/>
      </a:accent4>
      <a:accent5>
        <a:srgbClr val="008445"/>
      </a:accent5>
      <a:accent6>
        <a:srgbClr val="961B4B"/>
      </a:accent6>
      <a:hlink>
        <a:srgbClr val="961B4B"/>
      </a:hlink>
      <a:folHlink>
        <a:srgbClr val="6A287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0719E"/>
      </a:dk2>
      <a:lt2>
        <a:srgbClr val="FFFFFF"/>
      </a:lt2>
      <a:accent1>
        <a:srgbClr val="00719E"/>
      </a:accent1>
      <a:accent2>
        <a:srgbClr val="324693"/>
      </a:accent2>
      <a:accent3>
        <a:srgbClr val="324693"/>
      </a:accent3>
      <a:accent4>
        <a:srgbClr val="008445"/>
      </a:accent4>
      <a:accent5>
        <a:srgbClr val="008445"/>
      </a:accent5>
      <a:accent6>
        <a:srgbClr val="961B4B"/>
      </a:accent6>
      <a:hlink>
        <a:srgbClr val="961B4B"/>
      </a:hlink>
      <a:folHlink>
        <a:srgbClr val="6A287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Prezentacja_UNICEF_3 (1)</Template>
  <TotalTime>2485</TotalTime>
  <Words>2487</Words>
  <Application>Microsoft Office PowerPoint</Application>
  <PresentationFormat>Panoramiczny</PresentationFormat>
  <Paragraphs>219</Paragraphs>
  <Slides>36</Slides>
  <Notes>0</Notes>
  <HiddenSlides>0</HiddenSlides>
  <MMClips>0</MMClips>
  <ScaleCrop>false</ScaleCrop>
  <HeadingPairs>
    <vt:vector size="6" baseType="variant">
      <vt:variant>
        <vt:lpstr>Używane czcionki</vt:lpstr>
      </vt:variant>
      <vt:variant>
        <vt:i4>4</vt:i4>
      </vt:variant>
      <vt:variant>
        <vt:lpstr>Motyw</vt:lpstr>
      </vt:variant>
      <vt:variant>
        <vt:i4>2</vt:i4>
      </vt:variant>
      <vt:variant>
        <vt:lpstr>Tytuły slajdów</vt:lpstr>
      </vt:variant>
      <vt:variant>
        <vt:i4>36</vt:i4>
      </vt:variant>
    </vt:vector>
  </HeadingPairs>
  <TitlesOfParts>
    <vt:vector size="42" baseType="lpstr">
      <vt:lpstr>Arial</vt:lpstr>
      <vt:lpstr>Open Sans</vt:lpstr>
      <vt:lpstr>Symbol</vt:lpstr>
      <vt:lpstr>Wingdings</vt:lpstr>
      <vt:lpstr>Office Theme</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subject/>
  <dc:creator>Urszula Grab</dc:creator>
  <dc:description/>
  <cp:lastModifiedBy>Alina Namiecińska</cp:lastModifiedBy>
  <cp:revision>31</cp:revision>
  <dcterms:created xsi:type="dcterms:W3CDTF">2023-07-24T18:36:55Z</dcterms:created>
  <dcterms:modified xsi:type="dcterms:W3CDTF">2023-10-23T16:00:35Z</dcterms:modified>
  <dc:language>pl-PL</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Panoramiczny</vt:lpwstr>
  </property>
  <property fmtid="{D5CDD505-2E9C-101B-9397-08002B2CF9AE}" pid="3" name="Slides">
    <vt:i4>38</vt:i4>
  </property>
</Properties>
</file>