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68" r:id="rId3"/>
    <p:sldId id="296" r:id="rId4"/>
    <p:sldId id="295" r:id="rId5"/>
    <p:sldId id="297" r:id="rId6"/>
    <p:sldId id="301" r:id="rId7"/>
    <p:sldId id="298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10" r:id="rId16"/>
    <p:sldId id="309" r:id="rId17"/>
    <p:sldId id="311" r:id="rId18"/>
    <p:sldId id="312" r:id="rId19"/>
    <p:sldId id="313" r:id="rId20"/>
    <p:sldId id="314" r:id="rId21"/>
    <p:sldId id="315" r:id="rId2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ACE2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4A8CE7-B0B6-4279-AEB5-1CE7785487E6}" v="2" dt="2023-10-29T14:38:31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 jasny 2 — Ak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Styl z motywem 1 — Ak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yl z motywem 2 — Ak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8034E78-7F5D-4C2E-B375-FC64B27BC917}" styleName="Styl ciemny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7449" autoAdjust="0"/>
  </p:normalViewPr>
  <p:slideViewPr>
    <p:cSldViewPr>
      <p:cViewPr varScale="1">
        <p:scale>
          <a:sx n="82" d="100"/>
          <a:sy n="82" d="100"/>
        </p:scale>
        <p:origin x="67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21" d="100"/>
          <a:sy n="121" d="100"/>
        </p:scale>
        <p:origin x="493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81CE0-468A-45D4-A549-489D05E04D81}" type="datetimeFigureOut">
              <a:rPr lang="pl-PL" smtClean="0"/>
              <a:t>29.10.2023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5BAE05-42C1-4505-B4AB-C8B36D37D2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66192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AB0F5E9E-9AF4-BD7C-1847-16F384A881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5988050"/>
          </a:xfrm>
          <a:prstGeom prst="rect">
            <a:avLst/>
          </a:prstGeom>
        </p:spPr>
      </p:pic>
      <p:sp>
        <p:nvSpPr>
          <p:cNvPr id="12" name="Prostokąt 11">
            <a:extLst>
              <a:ext uri="{FF2B5EF4-FFF2-40B4-BE49-F238E27FC236}">
                <a16:creationId xmlns:a16="http://schemas.microsoft.com/office/drawing/2014/main" id="{2E2F499E-562F-EFEF-26F0-9D4D989D7FAF}"/>
              </a:ext>
            </a:extLst>
          </p:cNvPr>
          <p:cNvSpPr/>
          <p:nvPr userDrawn="1"/>
        </p:nvSpPr>
        <p:spPr>
          <a:xfrm>
            <a:off x="0" y="543885"/>
            <a:ext cx="11426456" cy="10401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25A80721-5CAA-DACC-7046-2F7AB376D8F3}"/>
              </a:ext>
            </a:extLst>
          </p:cNvPr>
          <p:cNvSpPr/>
          <p:nvPr userDrawn="1"/>
        </p:nvSpPr>
        <p:spPr>
          <a:xfrm>
            <a:off x="8958966" y="818999"/>
            <a:ext cx="2069680" cy="494776"/>
          </a:xfrm>
          <a:prstGeom prst="rect">
            <a:avLst/>
          </a:prstGeom>
          <a:noFill/>
          <a:ln w="28575">
            <a:solidFill>
              <a:srgbClr val="26AC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CEE5E807-9868-38EE-390A-D64BB98E44EE}"/>
              </a:ext>
            </a:extLst>
          </p:cNvPr>
          <p:cNvCxnSpPr>
            <a:cxnSpLocks/>
          </p:cNvCxnSpPr>
          <p:nvPr userDrawn="1"/>
        </p:nvCxnSpPr>
        <p:spPr>
          <a:xfrm>
            <a:off x="4431000" y="2641750"/>
            <a:ext cx="0" cy="1395112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ymbol zastępczy tekstu 21">
            <a:extLst>
              <a:ext uri="{FF2B5EF4-FFF2-40B4-BE49-F238E27FC236}">
                <a16:creationId xmlns:a16="http://schemas.microsoft.com/office/drawing/2014/main" id="{335100D9-97F1-5DD6-ECB5-30295264ED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650" y="2889250"/>
            <a:ext cx="3149600" cy="900113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dirty="0"/>
              <a:t>Imię i nazwisko</a:t>
            </a:r>
          </a:p>
          <a:p>
            <a:pPr lvl="0"/>
            <a:r>
              <a:rPr lang="pl-PL" dirty="0"/>
              <a:t>Imię i nazwisko</a:t>
            </a:r>
          </a:p>
        </p:txBody>
      </p:sp>
      <p:sp>
        <p:nvSpPr>
          <p:cNvPr id="24" name="Symbol zastępczy tekstu 23">
            <a:extLst>
              <a:ext uri="{FF2B5EF4-FFF2-40B4-BE49-F238E27FC236}">
                <a16:creationId xmlns:a16="http://schemas.microsoft.com/office/drawing/2014/main" id="{8F64D63E-9C48-6CDF-8A49-289D3F0811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6003" y="2708275"/>
            <a:ext cx="3509772" cy="116998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Tutaj wpisz tytuł prezentacji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EA8DFCA-AEE6-C168-95E0-203040F90A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9E1BF2E9-4DA7-8AFF-A586-0921D5BCC131}"/>
              </a:ext>
            </a:extLst>
          </p:cNvPr>
          <p:cNvSpPr txBox="1"/>
          <p:nvPr userDrawn="1"/>
        </p:nvSpPr>
        <p:spPr>
          <a:xfrm>
            <a:off x="5151000" y="729000"/>
            <a:ext cx="589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chemeClr val="tx1"/>
                </a:solidFill>
                <a:latin typeface="+mj-lt"/>
              </a:rPr>
              <a:t>Szkoła dostępna dla wszystkich</a:t>
            </a:r>
          </a:p>
        </p:txBody>
      </p:sp>
    </p:spTree>
    <p:extLst>
      <p:ext uri="{BB962C8B-B14F-4D97-AF65-F5344CB8AC3E}">
        <p14:creationId xmlns:p14="http://schemas.microsoft.com/office/powerpoint/2010/main" val="2052905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378EE89-A13D-DD75-42FD-A099BAC773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592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1435966-3669-6217-E6FB-9F299F2EA7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99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6" name="Symbol zastępczy zawartości 2">
            <a:extLst>
              <a:ext uri="{FF2B5EF4-FFF2-40B4-BE49-F238E27FC236}">
                <a16:creationId xmlns:a16="http://schemas.microsoft.com/office/drawing/2014/main" id="{3B1FC11E-D198-4B44-24C0-4DA8E875ED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2" y="1719000"/>
            <a:ext cx="5086350" cy="3690001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E2C59022-C681-51AE-444D-1CE08C961453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519" y="1718998"/>
            <a:ext cx="5086350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Symbol zastępczy tekstu 11">
            <a:extLst>
              <a:ext uri="{FF2B5EF4-FFF2-40B4-BE49-F238E27FC236}">
                <a16:creationId xmlns:a16="http://schemas.microsoft.com/office/drawing/2014/main" id="{CF77539F-F54C-E858-1370-C5E60AB058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5388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4220485-685A-0534-9EC0-5BC7FDFB8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4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39B2C62B-3615-CC45-0905-DCF2ED521E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6FCA5A56-0ECB-EF87-D4F7-C56CDA902C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829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7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4" name="Symbol zastępczy obrazu 9">
            <a:extLst>
              <a:ext uri="{FF2B5EF4-FFF2-40B4-BE49-F238E27FC236}">
                <a16:creationId xmlns:a16="http://schemas.microsoft.com/office/drawing/2014/main" id="{8FC11538-5EC5-6AF2-0F01-6F12558841F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30263" y="1718999"/>
            <a:ext cx="10529733" cy="369000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AD8A95F3-AFD3-B102-0BF1-69EA8EEDC06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757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68F245DD-FBAF-8696-0723-6BFF1EBD99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508561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8" name="Symbol zastępczy zawartości 2">
            <a:extLst>
              <a:ext uri="{FF2B5EF4-FFF2-40B4-BE49-F238E27FC236}">
                <a16:creationId xmlns:a16="http://schemas.microsoft.com/office/drawing/2014/main" id="{E5047BBF-10AE-C141-F199-A35350D2F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5085613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00297C69-FE8A-05A1-2911-6CF00EFDD9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9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105A5DD5-E04A-F669-1EE1-A24424D918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75389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5916612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C1F327-7318-9481-0663-829D91144F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obrazu 9">
            <a:extLst>
              <a:ext uri="{FF2B5EF4-FFF2-40B4-BE49-F238E27FC236}">
                <a16:creationId xmlns:a16="http://schemas.microsoft.com/office/drawing/2014/main" id="{16CC9227-1C19-7C8C-D40A-C9976D9475E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1526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6B1E52-9E38-D0AE-7BDB-3883455C0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874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9">
            <a:extLst>
              <a:ext uri="{FF2B5EF4-FFF2-40B4-BE49-F238E27FC236}">
                <a16:creationId xmlns:a16="http://schemas.microsoft.com/office/drawing/2014/main" id="{D16DC638-7BCB-A77E-28FC-ED737F52474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56263" y="0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5994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1D386E2-DF54-C21C-02BB-6217722DAC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5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DE07155-974F-63CC-53A3-D498D5572A02}"/>
              </a:ext>
            </a:extLst>
          </p:cNvPr>
          <p:cNvSpPr/>
          <p:nvPr userDrawn="1"/>
        </p:nvSpPr>
        <p:spPr>
          <a:xfrm>
            <a:off x="4156632" y="4464001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B886F88F-176B-8DA1-56B4-D3E1AE00DF11}"/>
              </a:ext>
            </a:extLst>
          </p:cNvPr>
          <p:cNvSpPr/>
          <p:nvPr userDrawn="1"/>
        </p:nvSpPr>
        <p:spPr>
          <a:xfrm>
            <a:off x="4155894" y="2094000"/>
            <a:ext cx="3560106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F694DEE-834A-77DB-1C6F-CB8C4E12E833}"/>
              </a:ext>
            </a:extLst>
          </p:cNvPr>
          <p:cNvSpPr/>
          <p:nvPr userDrawn="1"/>
        </p:nvSpPr>
        <p:spPr>
          <a:xfrm>
            <a:off x="7941738" y="4464001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3" name="Prostokąt 22">
            <a:extLst>
              <a:ext uri="{FF2B5EF4-FFF2-40B4-BE49-F238E27FC236}">
                <a16:creationId xmlns:a16="http://schemas.microsoft.com/office/drawing/2014/main" id="{543CCDE6-B5B6-E069-BC33-DB027FFAB2FF}"/>
              </a:ext>
            </a:extLst>
          </p:cNvPr>
          <p:cNvSpPr/>
          <p:nvPr userDrawn="1"/>
        </p:nvSpPr>
        <p:spPr>
          <a:xfrm>
            <a:off x="7941000" y="2094000"/>
            <a:ext cx="3419632" cy="945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6" name="Symbol zastępczy tekstu 24">
            <a:extLst>
              <a:ext uri="{FF2B5EF4-FFF2-40B4-BE49-F238E27FC236}">
                <a16:creationId xmlns:a16="http://schemas.microsoft.com/office/drawing/2014/main" id="{F81A4EF8-AA34-A364-D938-4BBB6BC65D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38128" y="2251381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8" name="Symbol zastępczy tekstu 24">
            <a:extLst>
              <a:ext uri="{FF2B5EF4-FFF2-40B4-BE49-F238E27FC236}">
                <a16:creationId xmlns:a16="http://schemas.microsoft.com/office/drawing/2014/main" id="{3678AF1F-7655-D436-C06C-CCA90A12D8A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38128" y="4632519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0" name="Symbol zastępczy tekstu 24">
            <a:extLst>
              <a:ext uri="{FF2B5EF4-FFF2-40B4-BE49-F238E27FC236}">
                <a16:creationId xmlns:a16="http://schemas.microsoft.com/office/drawing/2014/main" id="{28441739-03B1-7179-0D15-CB39D7BE6E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6000" y="2251381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2" name="Symbol zastępczy tekstu 24">
            <a:extLst>
              <a:ext uri="{FF2B5EF4-FFF2-40B4-BE49-F238E27FC236}">
                <a16:creationId xmlns:a16="http://schemas.microsoft.com/office/drawing/2014/main" id="{6F73D159-FE04-6441-3C68-DD0A5F204A1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6000" y="4632519"/>
            <a:ext cx="3150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3CF0BF07-0418-77DF-C79A-5FC09370B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513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CFDE10D4-929D-15CF-37F8-5AD211E82662}"/>
              </a:ext>
            </a:extLst>
          </p:cNvPr>
          <p:cNvSpPr/>
          <p:nvPr userDrawn="1"/>
        </p:nvSpPr>
        <p:spPr>
          <a:xfrm>
            <a:off x="4155894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70D929D2-69CD-A31D-A923-AC26F0D257C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37759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2501E29D-E1A3-8D4C-BD11-747E17970A0B}"/>
              </a:ext>
            </a:extLst>
          </p:cNvPr>
          <p:cNvSpPr/>
          <p:nvPr userDrawn="1"/>
        </p:nvSpPr>
        <p:spPr>
          <a:xfrm>
            <a:off x="4155894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4" name="Symbol zastępczy tekstu 24">
            <a:extLst>
              <a:ext uri="{FF2B5EF4-FFF2-40B4-BE49-F238E27FC236}">
                <a16:creationId xmlns:a16="http://schemas.microsoft.com/office/drawing/2014/main" id="{5BBF04C3-3812-A99C-A780-216B6315A71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337759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3DB4BFB1-09DA-A496-DA88-DD54F41CBF67}"/>
              </a:ext>
            </a:extLst>
          </p:cNvPr>
          <p:cNvSpPr/>
          <p:nvPr userDrawn="1"/>
        </p:nvSpPr>
        <p:spPr>
          <a:xfrm>
            <a:off x="7897496" y="2093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6" name="Symbol zastępczy tekstu 24">
            <a:extLst>
              <a:ext uri="{FF2B5EF4-FFF2-40B4-BE49-F238E27FC236}">
                <a16:creationId xmlns:a16="http://schemas.microsoft.com/office/drawing/2014/main" id="{359E8E0B-1661-C848-43E3-93449E23F6F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79361" y="2250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AAC7DECF-F125-13BF-8D63-3BA610905659}"/>
              </a:ext>
            </a:extLst>
          </p:cNvPr>
          <p:cNvSpPr/>
          <p:nvPr userDrawn="1"/>
        </p:nvSpPr>
        <p:spPr>
          <a:xfrm>
            <a:off x="7897496" y="4464001"/>
            <a:ext cx="3560106" cy="945000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0" name="Symbol zastępczy tekstu 24">
            <a:extLst>
              <a:ext uri="{FF2B5EF4-FFF2-40B4-BE49-F238E27FC236}">
                <a16:creationId xmlns:a16="http://schemas.microsoft.com/office/drawing/2014/main" id="{AD215121-F5BD-BA05-1E82-2A24462F01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079361" y="4621085"/>
            <a:ext cx="3195638" cy="630238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BA9352-0645-B586-2AE6-4BA3463B64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3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F9F9A57-4EB0-ED6F-8267-67A5AB79F682}"/>
              </a:ext>
            </a:extLst>
          </p:cNvPr>
          <p:cNvSpPr/>
          <p:nvPr userDrawn="1"/>
        </p:nvSpPr>
        <p:spPr>
          <a:xfrm>
            <a:off x="4155894" y="3278703"/>
            <a:ext cx="3560106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F15BFF1E-508B-2C92-0E5E-75A801230839}"/>
              </a:ext>
            </a:extLst>
          </p:cNvPr>
          <p:cNvSpPr/>
          <p:nvPr userDrawn="1"/>
        </p:nvSpPr>
        <p:spPr>
          <a:xfrm>
            <a:off x="7941369" y="909000"/>
            <a:ext cx="3419632" cy="21294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B9ED61E-C823-0F02-DCD1-ECFDD91E43B3}"/>
              </a:ext>
            </a:extLst>
          </p:cNvPr>
          <p:cNvSpPr/>
          <p:nvPr userDrawn="1"/>
        </p:nvSpPr>
        <p:spPr>
          <a:xfrm>
            <a:off x="7941000" y="3279000"/>
            <a:ext cx="3419632" cy="212911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7" name="Symbol zastępczy tekstu 24">
            <a:extLst>
              <a:ext uri="{FF2B5EF4-FFF2-40B4-BE49-F238E27FC236}">
                <a16:creationId xmlns:a16="http://schemas.microsoft.com/office/drawing/2014/main" id="{B0D63FD8-D035-AC6D-9CB6-331BEDECCA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8128" y="3436678"/>
            <a:ext cx="3195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29" name="Symbol zastępczy tekstu 24">
            <a:extLst>
              <a:ext uri="{FF2B5EF4-FFF2-40B4-BE49-F238E27FC236}">
                <a16:creationId xmlns:a16="http://schemas.microsoft.com/office/drawing/2014/main" id="{57EF992E-13F5-D574-0B4A-922AD13D14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6000" y="1066084"/>
            <a:ext cx="3150638" cy="1822916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1" name="Symbol zastępczy tekstu 24">
            <a:extLst>
              <a:ext uri="{FF2B5EF4-FFF2-40B4-BE49-F238E27FC236}">
                <a16:creationId xmlns:a16="http://schemas.microsoft.com/office/drawing/2014/main" id="{4D923B67-114B-F4BF-617D-B46C76890F0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76000" y="3436678"/>
            <a:ext cx="3150638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7573D8C-8762-4ADF-27A0-7BECBB8AF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996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3048475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048475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775A69-496B-2733-4E57-84B496B66205}"/>
              </a:ext>
            </a:extLst>
          </p:cNvPr>
          <p:cNvSpPr/>
          <p:nvPr userDrawn="1"/>
        </p:nvSpPr>
        <p:spPr>
          <a:xfrm>
            <a:off x="4156263" y="908999"/>
            <a:ext cx="3560106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tekstu 24">
            <a:extLst>
              <a:ext uri="{FF2B5EF4-FFF2-40B4-BE49-F238E27FC236}">
                <a16:creationId xmlns:a16="http://schemas.microsoft.com/office/drawing/2014/main" id="{56B3D74C-00B8-F06D-DB1C-002D70EB0B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8128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EDE42DC0-0C8D-07E0-E058-D4083A4C5822}"/>
              </a:ext>
            </a:extLst>
          </p:cNvPr>
          <p:cNvSpPr/>
          <p:nvPr userDrawn="1"/>
        </p:nvSpPr>
        <p:spPr>
          <a:xfrm>
            <a:off x="4155894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Symbol zastępczy tekstu 24">
            <a:extLst>
              <a:ext uri="{FF2B5EF4-FFF2-40B4-BE49-F238E27FC236}">
                <a16:creationId xmlns:a16="http://schemas.microsoft.com/office/drawing/2014/main" id="{C2252A7D-18D3-D056-32F4-C95BE31834A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7759" y="3435787"/>
            <a:ext cx="3195638" cy="1815535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6B7C1E7D-1DDF-F79D-DDA2-CE77D527534B}"/>
              </a:ext>
            </a:extLst>
          </p:cNvPr>
          <p:cNvSpPr/>
          <p:nvPr userDrawn="1"/>
        </p:nvSpPr>
        <p:spPr>
          <a:xfrm>
            <a:off x="7897865" y="909000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4" name="Symbol zastępczy tekstu 24">
            <a:extLst>
              <a:ext uri="{FF2B5EF4-FFF2-40B4-BE49-F238E27FC236}">
                <a16:creationId xmlns:a16="http://schemas.microsoft.com/office/drawing/2014/main" id="{E6635873-ACF3-976A-A78A-4C3598CFD2B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79730" y="1066084"/>
            <a:ext cx="3195638" cy="181494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7" name="Prostokąt 36">
            <a:extLst>
              <a:ext uri="{FF2B5EF4-FFF2-40B4-BE49-F238E27FC236}">
                <a16:creationId xmlns:a16="http://schemas.microsoft.com/office/drawing/2014/main" id="{570D5B2D-5C2D-DC75-2DB0-FE09D49DC11D}"/>
              </a:ext>
            </a:extLst>
          </p:cNvPr>
          <p:cNvSpPr/>
          <p:nvPr userDrawn="1"/>
        </p:nvSpPr>
        <p:spPr>
          <a:xfrm>
            <a:off x="7897496" y="3278704"/>
            <a:ext cx="3560106" cy="212940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8" name="Symbol zastępczy tekstu 24">
            <a:extLst>
              <a:ext uri="{FF2B5EF4-FFF2-40B4-BE49-F238E27FC236}">
                <a16:creationId xmlns:a16="http://schemas.microsoft.com/office/drawing/2014/main" id="{717030CE-F90A-B5A6-AC85-EB9B1C9B449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079361" y="3435788"/>
            <a:ext cx="3195638" cy="1815534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F45400F1-286A-83C1-5907-1314F04BE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396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600">
                <a:solidFill>
                  <a:schemeClr val="bg2"/>
                </a:solidFill>
              </a:defRPr>
            </a:lvl2pPr>
            <a:lvl3pPr>
              <a:defRPr sz="16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B1DC43B-DAA0-C4C2-D931-5BF6D11D3E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34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29633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9" name="Symbol zastępczy zawartości 2">
            <a:extLst>
              <a:ext uri="{FF2B5EF4-FFF2-40B4-BE49-F238E27FC236}">
                <a16:creationId xmlns:a16="http://schemas.microsoft.com/office/drawing/2014/main" id="{833D080E-8D9A-5C40-A8D9-C6FA3C5894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30371" cy="944999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BBADC048-5235-EB5E-48FD-EAD27F2321DA}"/>
              </a:ext>
            </a:extLst>
          </p:cNvPr>
          <p:cNvSpPr/>
          <p:nvPr userDrawn="1"/>
        </p:nvSpPr>
        <p:spPr>
          <a:xfrm>
            <a:off x="830261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tekstu 24">
            <a:extLst>
              <a:ext uri="{FF2B5EF4-FFF2-40B4-BE49-F238E27FC236}">
                <a16:creationId xmlns:a16="http://schemas.microsoft.com/office/drawing/2014/main" id="{BF9FDF53-B113-2F49-F166-DE83498A051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12495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B2CFBB45-4364-3B48-E746-B5A90EDBCD66}"/>
              </a:ext>
            </a:extLst>
          </p:cNvPr>
          <p:cNvSpPr/>
          <p:nvPr userDrawn="1"/>
        </p:nvSpPr>
        <p:spPr>
          <a:xfrm>
            <a:off x="4430630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Symbol zastępczy tekstu 24">
            <a:extLst>
              <a:ext uri="{FF2B5EF4-FFF2-40B4-BE49-F238E27FC236}">
                <a16:creationId xmlns:a16="http://schemas.microsoft.com/office/drawing/2014/main" id="{643164B4-E736-5F69-DCF4-AFB975AAA9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612864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10" name="Prostokąt 9">
            <a:extLst>
              <a:ext uri="{FF2B5EF4-FFF2-40B4-BE49-F238E27FC236}">
                <a16:creationId xmlns:a16="http://schemas.microsoft.com/office/drawing/2014/main" id="{C9F5E221-6497-B8EE-EE7D-A200B415118A}"/>
              </a:ext>
            </a:extLst>
          </p:cNvPr>
          <p:cNvSpPr/>
          <p:nvPr userDrawn="1"/>
        </p:nvSpPr>
        <p:spPr>
          <a:xfrm>
            <a:off x="8030999" y="3046025"/>
            <a:ext cx="3330739" cy="2129407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ymbol zastępczy tekstu 24">
            <a:extLst>
              <a:ext uri="{FF2B5EF4-FFF2-40B4-BE49-F238E27FC236}">
                <a16:creationId xmlns:a16="http://schemas.microsoft.com/office/drawing/2014/main" id="{AF7FE703-81C0-084E-3296-C79EEE19315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13233" y="3204000"/>
            <a:ext cx="2989753" cy="1792322"/>
          </a:xfrm>
          <a:prstGeom prst="rect">
            <a:avLst/>
          </a:prstGeo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6D307A0-5D13-9EAC-EB0C-8AF352D94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403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9">
            <a:extLst>
              <a:ext uri="{FF2B5EF4-FFF2-40B4-BE49-F238E27FC236}">
                <a16:creationId xmlns:a16="http://schemas.microsoft.com/office/drawing/2014/main" id="{170B6DAA-D80D-3FF9-75A6-3D8C5E1B295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526" y="7437"/>
            <a:ext cx="3879474" cy="60138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dirty="0"/>
              <a:t>Wstaw obraz</a:t>
            </a:r>
          </a:p>
        </p:txBody>
      </p:sp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720000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A7813B27-F45A-81A8-61AE-F4E2384282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7200001" cy="3690001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D81F26C-E519-EDB9-7B9E-1A1DDCDF11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46750"/>
            <a:ext cx="12192000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8363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2" name="Symbol zastępczy wykresu 10">
            <a:extLst>
              <a:ext uri="{FF2B5EF4-FFF2-40B4-BE49-F238E27FC236}">
                <a16:creationId xmlns:a16="http://schemas.microsoft.com/office/drawing/2014/main" id="{1C31854E-24CD-7530-25E7-1A1AD98B77D1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wykres</a:t>
            </a:r>
            <a:endParaRPr lang="pl-PL" dirty="0"/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6A70520-195B-A6BA-F32D-740923BDE2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685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1">
            <a:extLst>
              <a:ext uri="{FF2B5EF4-FFF2-40B4-BE49-F238E27FC236}">
                <a16:creationId xmlns:a16="http://schemas.microsoft.com/office/drawing/2014/main" id="{9AF80216-0E3F-C753-B05C-D29CF42753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0999" y="909000"/>
            <a:ext cx="10511631" cy="72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pl-PL" dirty="0"/>
              <a:t>Wstaw tytuł slajdu</a:t>
            </a:r>
          </a:p>
        </p:txBody>
      </p:sp>
      <p:sp>
        <p:nvSpPr>
          <p:cNvPr id="15" name="Symbol zastępczy tekstu 13">
            <a:extLst>
              <a:ext uri="{FF2B5EF4-FFF2-40B4-BE49-F238E27FC236}">
                <a16:creationId xmlns:a16="http://schemas.microsoft.com/office/drawing/2014/main" id="{D12417F1-E268-D9E6-CD5D-78BDA17BF9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046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pl-PL" dirty="0"/>
          </a:p>
        </p:txBody>
      </p:sp>
      <p:sp>
        <p:nvSpPr>
          <p:cNvPr id="8" name="Symbol zastępczy tabeli 6">
            <a:extLst>
              <a:ext uri="{FF2B5EF4-FFF2-40B4-BE49-F238E27FC236}">
                <a16:creationId xmlns:a16="http://schemas.microsoft.com/office/drawing/2014/main" id="{7C457B2A-DE08-99C2-023A-B410425D2DD9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849313" y="1719263"/>
            <a:ext cx="5102225" cy="3689350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</a:lstStyle>
          <a:p>
            <a:r>
              <a:rPr lang="pl-PL"/>
              <a:t>Kliknij ikonę, aby dodać tabelę</a:t>
            </a:r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77B6D2B0-1D23-8366-B686-82CEA8F593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746750"/>
            <a:ext cx="12191997" cy="111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12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72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5" r:id="rId4"/>
    <p:sldLayoutId id="2147483666" r:id="rId5"/>
    <p:sldLayoutId id="2147483665" r:id="rId6"/>
    <p:sldLayoutId id="2147483651" r:id="rId7"/>
    <p:sldLayoutId id="2147483661" r:id="rId8"/>
    <p:sldLayoutId id="2147483662" r:id="rId9"/>
    <p:sldLayoutId id="2147483663" r:id="rId10"/>
    <p:sldLayoutId id="2147483667" r:id="rId11"/>
    <p:sldLayoutId id="2147483668" r:id="rId12"/>
    <p:sldLayoutId id="2147483669" r:id="rId13"/>
    <p:sldLayoutId id="2147483670" r:id="rId14"/>
    <p:sldLayoutId id="2147483671" r:id="rId15"/>
    <p:sldLayoutId id="2147483672" r:id="rId16"/>
    <p:sldLayoutId id="2147483664" r:id="rId17"/>
    <p:sldLayoutId id="2147483673" r:id="rId18"/>
    <p:sldLayoutId id="2147483674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image" Target="../media/image16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12" Type="http://schemas.openxmlformats.org/officeDocument/2006/relationships/image" Target="../media/image15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11" Type="http://schemas.openxmlformats.org/officeDocument/2006/relationships/image" Target="../media/image14.emf"/><Relationship Id="rId5" Type="http://schemas.openxmlformats.org/officeDocument/2006/relationships/image" Target="../media/image8.emf"/><Relationship Id="rId15" Type="http://schemas.openxmlformats.org/officeDocument/2006/relationships/image" Target="../media/image18.emf"/><Relationship Id="rId10" Type="http://schemas.openxmlformats.org/officeDocument/2006/relationships/image" Target="../media/image13.emf"/><Relationship Id="rId4" Type="http://schemas.openxmlformats.org/officeDocument/2006/relationships/image" Target="../media/image7.emf"/><Relationship Id="rId9" Type="http://schemas.openxmlformats.org/officeDocument/2006/relationships/image" Target="../media/image12.emf"/><Relationship Id="rId1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30.png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12" Type="http://schemas.openxmlformats.org/officeDocument/2006/relationships/image" Target="../media/image29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emf"/><Relationship Id="rId11" Type="http://schemas.openxmlformats.org/officeDocument/2006/relationships/image" Target="../media/image28.emf"/><Relationship Id="rId5" Type="http://schemas.openxmlformats.org/officeDocument/2006/relationships/image" Target="../media/image22.emf"/><Relationship Id="rId15" Type="http://schemas.openxmlformats.org/officeDocument/2006/relationships/image" Target="../media/image32.emf"/><Relationship Id="rId10" Type="http://schemas.openxmlformats.org/officeDocument/2006/relationships/image" Target="../media/image27.emf"/><Relationship Id="rId4" Type="http://schemas.openxmlformats.org/officeDocument/2006/relationships/image" Target="../media/image21.emf"/><Relationship Id="rId9" Type="http://schemas.openxmlformats.org/officeDocument/2006/relationships/image" Target="../media/image26.emf"/><Relationship Id="rId14" Type="http://schemas.openxmlformats.org/officeDocument/2006/relationships/image" Target="../media/image3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0FEF7531-707E-2EC4-4EDC-043BB00A09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Jan Cieciuch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23C8CCC-034E-83D7-8B41-4F2A1EB6694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Przegląd materiałów </a:t>
            </a:r>
            <a:r>
              <a:rPr lang="pl-PL" dirty="0" err="1"/>
              <a:t>postdiagnostycznych</a:t>
            </a:r>
            <a:r>
              <a:rPr lang="pl-PL" dirty="0"/>
              <a:t> w Aplikacji OKC</a:t>
            </a:r>
          </a:p>
        </p:txBody>
      </p:sp>
    </p:spTree>
    <p:extLst>
      <p:ext uri="{BB962C8B-B14F-4D97-AF65-F5344CB8AC3E}">
        <p14:creationId xmlns:p14="http://schemas.microsoft.com/office/powerpoint/2010/main" val="3020298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33335C33-1ACA-B93F-829A-84E3455A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400" dirty="0"/>
              <a:t>Diagnoza i materiały </a:t>
            </a:r>
            <a:r>
              <a:rPr lang="pl-PL" sz="2400" dirty="0" err="1"/>
              <a:t>postdiagnostyczne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2A9C857-59CB-F833-9B41-C3B0BDA97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230000"/>
          </a:xfrm>
          <a:prstGeom prst="rect">
            <a:avLst/>
          </a:prstGeom>
        </p:spPr>
        <p:txBody>
          <a:bodyPr/>
          <a:lstStyle/>
          <a:p>
            <a:r>
              <a:rPr lang="pl-PL" dirty="0"/>
              <a:t>Diagnoza za pomocą Baterii Objawy-Kompetencje-Cechy jest psychologiczną diagnozą funkcjonalną.</a:t>
            </a:r>
          </a:p>
          <a:p>
            <a:endParaRPr lang="pl-PL" dirty="0"/>
          </a:p>
          <a:p>
            <a:r>
              <a:rPr lang="pl-PL" dirty="0"/>
              <a:t>Psychologiczna diagnoza funkcjonalna to: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konceptualizacja funkcjonowania diagnozowanego człowieka;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która służy optymalizacji tego funkcjonowania;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dzięki identyfikacji deficytów oraz zasobów;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w diagnozowanej osobie oraz jej środowisku.</a:t>
            </a:r>
          </a:p>
          <a:p>
            <a:endParaRPr lang="pl-PL" dirty="0"/>
          </a:p>
          <a:p>
            <a:r>
              <a:rPr lang="pl-PL" dirty="0"/>
              <a:t>Materiały </a:t>
            </a:r>
            <a:r>
              <a:rPr lang="pl-PL" dirty="0" err="1"/>
              <a:t>postdiagnostyczne</a:t>
            </a:r>
            <a:r>
              <a:rPr lang="pl-PL" dirty="0"/>
              <a:t> są naturalną konsekwencją psychologicznej diagnozy funkcjonalnej, której celem jest optymalizacja funkcjonowania człowieka.</a:t>
            </a:r>
          </a:p>
          <a:p>
            <a:r>
              <a:rPr lang="pl-PL" dirty="0"/>
              <a:t>Zatem diagnoza w modelu Objawy-Kompetencje-Cechy jest powiązana z materiałami </a:t>
            </a:r>
            <a:r>
              <a:rPr lang="pl-PL" dirty="0" err="1"/>
              <a:t>postdiagnostycznymi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sz="1600" dirty="0"/>
              <a:t>Materiały </a:t>
            </a:r>
            <a:r>
              <a:rPr lang="pl-PL" dirty="0"/>
              <a:t>znajdują się w Aplikacji Objawy-Kompetencje-Cechy w formie plików pdf.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97127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33335C33-1ACA-B93F-829A-84E3455A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sz="2400" dirty="0"/>
              <a:t>Rodzaje materiałów </a:t>
            </a:r>
            <a:r>
              <a:rPr lang="pl-PL" sz="2400" dirty="0" err="1"/>
              <a:t>postdiagnostycznych</a:t>
            </a:r>
            <a:r>
              <a:rPr lang="pl-PL" sz="2400" dirty="0"/>
              <a:t> w Aplikacji OKC</a:t>
            </a:r>
            <a:endParaRPr lang="pl-PL" dirty="0"/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2A9C857-59CB-F833-9B41-C3B0BDA97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Dwa typy materiałów:</a:t>
            </a:r>
          </a:p>
          <a:p>
            <a:pPr marL="800100" lvl="1" indent="-342900">
              <a:buAutoNum type="arabicParenR"/>
            </a:pPr>
            <a:r>
              <a:rPr lang="pl-PL" dirty="0"/>
              <a:t>interwencyjne, powiązane z wynikiem w diagnozie kompetencji osobowościowych;</a:t>
            </a:r>
          </a:p>
          <a:p>
            <a:pPr marL="800100" lvl="1" indent="-342900">
              <a:buAutoNum type="arabicParenR"/>
            </a:pPr>
            <a:r>
              <a:rPr lang="pl-PL" dirty="0"/>
              <a:t>profilaktyczne, powiązane z wynikiem w diagnozie cech temperamentu.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Dwa główne rodzaje materiałów: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scenariusze zajęć;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gry i zabawy.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Dwóch adresatów materiałów: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nauczyciele;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specjaliści.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9507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50151EBE-92DE-C10D-D95E-8527818582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sz="2400" dirty="0"/>
              <a:t>Rodzaje materiałów </a:t>
            </a:r>
            <a:r>
              <a:rPr lang="pl-PL" sz="2400" dirty="0" err="1"/>
              <a:t>postdiagnostycznych</a:t>
            </a:r>
            <a:r>
              <a:rPr lang="pl-PL" sz="2400" dirty="0"/>
              <a:t> w Aplikacji OKC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6DCF54-49E4-E7C2-12E5-F9B501BD23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Pięć grup wiekowych, dla których przeznaczone są materiały:</a:t>
            </a:r>
          </a:p>
          <a:p>
            <a:pPr marL="0" indent="0">
              <a:buNone/>
            </a:pPr>
            <a:endParaRPr lang="pl-PL" dirty="0"/>
          </a:p>
          <a:p>
            <a:pPr marL="800100" lvl="1" indent="-342900">
              <a:buAutoNum type="arabicParenR"/>
            </a:pPr>
            <a:r>
              <a:rPr lang="pl-PL" dirty="0"/>
              <a:t>wczesne dzieciństwo (do 3 lat)</a:t>
            </a:r>
          </a:p>
          <a:p>
            <a:pPr marL="800100" lvl="1" indent="-342900">
              <a:buAutoNum type="arabicParenR"/>
            </a:pPr>
            <a:r>
              <a:rPr lang="pl-PL" dirty="0"/>
              <a:t>okres przedszkolny (4-6 lat)</a:t>
            </a:r>
          </a:p>
          <a:p>
            <a:pPr marL="800100" lvl="1" indent="-342900">
              <a:buAutoNum type="arabicParenR"/>
            </a:pPr>
            <a:r>
              <a:rPr lang="pl-PL" dirty="0"/>
              <a:t>klasy 1-3 szkoły podstawowej (7-9 lat)</a:t>
            </a:r>
          </a:p>
          <a:p>
            <a:pPr marL="800100" lvl="1" indent="-342900">
              <a:buAutoNum type="arabicParenR"/>
            </a:pPr>
            <a:r>
              <a:rPr lang="pl-PL" dirty="0"/>
              <a:t>klasy 4-8 szkoły podstawowej (10-15 lat)</a:t>
            </a:r>
          </a:p>
          <a:p>
            <a:pPr marL="800100" lvl="1" indent="-342900">
              <a:buAutoNum type="arabicParenR"/>
            </a:pPr>
            <a:r>
              <a:rPr lang="pl-PL" dirty="0"/>
              <a:t>szkoła średnia i wchodzenie w dorosłość (od 16 lat)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894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33335C33-1ACA-B93F-829A-84E3455A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pl-PL" dirty="0"/>
              <a:t>Zestaw materiałów interwencyjnych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2A9C857-59CB-F833-9B41-C3B0BDA97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4463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Dwa typy materiałów:</a:t>
            </a:r>
          </a:p>
          <a:p>
            <a:pPr marL="800100" lvl="1" indent="-342900">
              <a:buAutoNum type="arabicParenR"/>
            </a:pPr>
            <a:r>
              <a:rPr lang="pl-PL" b="1" dirty="0"/>
              <a:t>interwencyjne, powiązane z wynikiem w diagnozie kompetencji osobowościowych;</a:t>
            </a:r>
          </a:p>
          <a:p>
            <a:pPr marL="800100" lvl="1" indent="-342900">
              <a:buAutoNum type="arabicParenR"/>
            </a:pPr>
            <a:r>
              <a:rPr lang="pl-PL" dirty="0"/>
              <a:t>profilaktyczne, powiązane z wynikiem w diagnozie cech temperamentu.</a:t>
            </a:r>
          </a:p>
          <a:p>
            <a:pPr marL="0" indent="0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dirty="0"/>
              <a:t>Materiały interwencyjne nakierowane na kształcenie kompetencji osobowościowych: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elastycznej samokontroli;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 err="1"/>
              <a:t>samomotywacji</a:t>
            </a:r>
            <a:r>
              <a:rPr lang="pl-PL" dirty="0"/>
              <a:t>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odpowiedzialności społecznej;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asertywności.</a:t>
            </a:r>
          </a:p>
          <a:p>
            <a:pPr marL="0" indent="0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dirty="0"/>
              <a:t>Kompetencje oraz ich aspekty: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gry i zabawy oraz materiały dla nauczycieli przeznaczone do kształcenia kompetencji ogólnych (wymienionych powyżej);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scenariusze oraz materiały dla specjalistów przeznaczone do kształcenia szczegółowych aspektów kompetencji.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8219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536C9551-21A2-17F6-FB9C-62B01CDF66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228" y="1949979"/>
            <a:ext cx="1188707" cy="181338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928BD4C-66E5-9E33-3AD9-5BF683257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895" y="3891423"/>
            <a:ext cx="1202999" cy="184183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87801B6-2711-4A35-AA06-27840259B6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5499" y="3886377"/>
            <a:ext cx="1179438" cy="1841833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F490D387-8BD6-4400-2C88-51DA39894D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3515" y="38959"/>
            <a:ext cx="1152128" cy="181338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5270EAB-D5DF-15AE-6AA5-0660D0398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5499" y="1916832"/>
            <a:ext cx="1179438" cy="1846532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C5BCC3F-DFC8-D278-B2FA-EA41344F82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87197" y="3886377"/>
            <a:ext cx="1186688" cy="184271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D192963A-DFFC-9560-7057-26DB0F84E2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0664" y="26647"/>
            <a:ext cx="1186688" cy="1813386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0656DA71-C4E6-5218-C14C-C3A851502B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80664" y="1922234"/>
            <a:ext cx="1179438" cy="1856369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5CCFFC6B-1801-DA9D-4835-541648DB84B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3082" y="3870594"/>
            <a:ext cx="1179438" cy="1857615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1D76322D-550E-F0BB-554D-8F9D0915DB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10332" y="38958"/>
            <a:ext cx="1179438" cy="1813385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465E50D9-EF71-AC4D-91CE-4B935B2B731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03082" y="1924016"/>
            <a:ext cx="1186688" cy="1869034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E46525FA-4B2C-9F81-5CB7-44E44C77036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54537" y="3853744"/>
            <a:ext cx="1179438" cy="1874465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EE869EB3-6E71-F3BC-EB8C-9AA3EF31D7A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77202" y="26647"/>
            <a:ext cx="1179438" cy="1859079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B14A5772-D764-16E3-F758-8013BF372D8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77203" y="1957127"/>
            <a:ext cx="1171118" cy="1821475"/>
          </a:xfrm>
          <a:prstGeom prst="rect">
            <a:avLst/>
          </a:prstGeom>
        </p:spPr>
      </p:pic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99866B8-301D-84EF-96AD-13E39B0CA4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Zestaw materiałów interwencyjnych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EE319C6F-D707-BB44-6CC0-82CD65A23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3512602" cy="2718112"/>
          </a:xfrm>
        </p:spPr>
        <p:txBody>
          <a:bodyPr/>
          <a:lstStyle/>
          <a:p>
            <a:r>
              <a:rPr lang="pl-PL" dirty="0"/>
              <a:t>Kształcenie kompetencji osobowościowych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Scenariusze oraz gry i zabawy</a:t>
            </a:r>
          </a:p>
          <a:p>
            <a:endParaRPr lang="pl-PL" dirty="0"/>
          </a:p>
          <a:p>
            <a:r>
              <a:rPr lang="pl-PL" dirty="0"/>
              <a:t>Dla nauczycieli oraz specjalistów</a:t>
            </a:r>
          </a:p>
          <a:p>
            <a:endParaRPr lang="pl-PL" dirty="0"/>
          </a:p>
          <a:p>
            <a:r>
              <a:rPr lang="pl-PL" dirty="0"/>
              <a:t>Dla pięciu okresów rozwojowych</a:t>
            </a:r>
          </a:p>
        </p:txBody>
      </p:sp>
    </p:spTree>
    <p:extLst>
      <p:ext uri="{BB962C8B-B14F-4D97-AF65-F5344CB8AC3E}">
        <p14:creationId xmlns:p14="http://schemas.microsoft.com/office/powerpoint/2010/main" val="32472919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33335C33-1ACA-B93F-829A-84E3455A6D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pl-PL" dirty="0"/>
              <a:t>Zestaw materiałów profilaktycznych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82A9C857-59CB-F833-9B41-C3B0BDA97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4446304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pl-PL" dirty="0"/>
              <a:t>Dwa typy materiałów:</a:t>
            </a:r>
          </a:p>
          <a:p>
            <a:pPr marL="800100" lvl="1" indent="-342900">
              <a:buAutoNum type="arabicParenR"/>
            </a:pPr>
            <a:r>
              <a:rPr lang="pl-PL" dirty="0"/>
              <a:t>interwencyjne, powiązane z wynikiem w diagnozie Kompetencji osobowościowych;</a:t>
            </a:r>
          </a:p>
          <a:p>
            <a:pPr marL="800100" lvl="1" indent="-342900">
              <a:buAutoNum type="arabicParenR"/>
            </a:pPr>
            <a:r>
              <a:rPr lang="pl-PL" b="1" dirty="0"/>
              <a:t>profilaktyczne, powiązane z wynikiem w diagnozie cech temperamentu.</a:t>
            </a:r>
          </a:p>
          <a:p>
            <a:pPr marL="0" indent="0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dirty="0"/>
              <a:t>Materiały profilaktyczne nakierowane na przeciwdziałanie trzem rodzajom problemów: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problemom </a:t>
            </a:r>
            <a:r>
              <a:rPr lang="pl-PL" dirty="0" err="1"/>
              <a:t>eksternalizacyjnym</a:t>
            </a:r>
            <a:r>
              <a:rPr lang="pl-PL" dirty="0"/>
              <a:t>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problemom </a:t>
            </a:r>
            <a:r>
              <a:rPr lang="pl-PL" dirty="0" err="1"/>
              <a:t>internalizacyjnym</a:t>
            </a:r>
            <a:r>
              <a:rPr lang="pl-PL" dirty="0"/>
              <a:t>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problemom psychastenicznym.</a:t>
            </a:r>
          </a:p>
          <a:p>
            <a:pPr marL="0" indent="0">
              <a:buNone/>
            </a:pPr>
            <a:endParaRPr lang="pl-PL" sz="1000" dirty="0"/>
          </a:p>
          <a:p>
            <a:pPr marL="0" indent="0">
              <a:buNone/>
            </a:pPr>
            <a:r>
              <a:rPr lang="pl-PL" dirty="0"/>
              <a:t>Profile Cech temperamentu określają grupy ryzyka problemów: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wysoka reaktywność – ryzyko problemów </a:t>
            </a:r>
            <a:r>
              <a:rPr lang="pl-PL" dirty="0" err="1"/>
              <a:t>internalizacyjnych</a:t>
            </a:r>
            <a:r>
              <a:rPr lang="pl-PL" dirty="0"/>
              <a:t>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wysoka reaktywność i wysoka aktywność - ryzyko problemów </a:t>
            </a:r>
            <a:r>
              <a:rPr lang="pl-PL" dirty="0" err="1"/>
              <a:t>eksternalizacyjnych</a:t>
            </a:r>
            <a:r>
              <a:rPr lang="pl-PL" dirty="0"/>
              <a:t>;</a:t>
            </a:r>
          </a:p>
          <a:p>
            <a:pPr marL="800100" lvl="1" indent="-342900">
              <a:buFont typeface="+mj-lt"/>
              <a:buAutoNum type="arabicParenR"/>
            </a:pPr>
            <a:r>
              <a:rPr lang="pl-PL" dirty="0"/>
              <a:t>wysoka reaktywność i niska aktywność - ryzyko problemów psychastenicznych.</a:t>
            </a:r>
          </a:p>
        </p:txBody>
      </p:sp>
    </p:spTree>
    <p:extLst>
      <p:ext uri="{BB962C8B-B14F-4D97-AF65-F5344CB8AC3E}">
        <p14:creationId xmlns:p14="http://schemas.microsoft.com/office/powerpoint/2010/main" val="2399485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99866B8-301D-84EF-96AD-13E39B0CA4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pl-PL" dirty="0"/>
              <a:t>Zestaw materiałów profilaktycznych</a:t>
            </a:r>
          </a:p>
        </p:txBody>
      </p:sp>
      <p:sp>
        <p:nvSpPr>
          <p:cNvPr id="2" name="Symbol zastępczy zawartości 1">
            <a:extLst>
              <a:ext uri="{FF2B5EF4-FFF2-40B4-BE49-F238E27FC236}">
                <a16:creationId xmlns:a16="http://schemas.microsoft.com/office/drawing/2014/main" id="{EE319C6F-D707-BB44-6CC0-82CD65A23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3512602" cy="3006143"/>
          </a:xfrm>
        </p:spPr>
        <p:txBody>
          <a:bodyPr/>
          <a:lstStyle/>
          <a:p>
            <a:r>
              <a:rPr lang="pl-PL" dirty="0"/>
              <a:t>Profilaktyka problemów wg grup ryzyka wyznaczonych profilem Cech temperamentu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Scenariusze oraz gry i zabawy</a:t>
            </a:r>
          </a:p>
          <a:p>
            <a:endParaRPr lang="pl-PL" dirty="0"/>
          </a:p>
          <a:p>
            <a:r>
              <a:rPr lang="pl-PL" dirty="0"/>
              <a:t>Dla nauczycieli oraz specjalistów</a:t>
            </a:r>
          </a:p>
          <a:p>
            <a:endParaRPr lang="pl-PL" dirty="0"/>
          </a:p>
          <a:p>
            <a:r>
              <a:rPr lang="pl-PL" dirty="0"/>
              <a:t>Dla pięciu okresów rozwojowych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4FE93A7-53AB-AA21-79BA-205F591DB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823" y="3886378"/>
            <a:ext cx="1179438" cy="185221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CE1C7C2-A457-1620-DFAF-DFD844F4C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265" y="1942507"/>
            <a:ext cx="1179438" cy="1846533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D0AEA9B-8A0E-499C-97ED-2E443388C3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3515" y="3886377"/>
            <a:ext cx="1179438" cy="185919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8271DB8-8518-4CD2-1F66-5C4410B0C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6915" y="16239"/>
            <a:ext cx="1179651" cy="1846533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D978D327-B70A-537D-F31A-63B076431D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1382" y="1942507"/>
            <a:ext cx="1179438" cy="1846533"/>
          </a:xfrm>
          <a:prstGeom prst="rect">
            <a:avLst/>
          </a:prstGeom>
        </p:spPr>
      </p:pic>
      <p:pic>
        <p:nvPicPr>
          <p:cNvPr id="26" name="Obraz 25">
            <a:extLst>
              <a:ext uri="{FF2B5EF4-FFF2-40B4-BE49-F238E27FC236}">
                <a16:creationId xmlns:a16="http://schemas.microsoft.com/office/drawing/2014/main" id="{4D74990E-CBC4-12B2-CB88-0C62AAB0924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08608" y="3875960"/>
            <a:ext cx="1179438" cy="1852216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CBE10F82-22CE-E69B-8D26-0035328ACB5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33500" y="38958"/>
            <a:ext cx="1154546" cy="1813385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5F27DBC5-E01E-66C5-FB5A-EA509ABE597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33499" y="1916832"/>
            <a:ext cx="1154546" cy="1866698"/>
          </a:xfrm>
          <a:prstGeom prst="rect">
            <a:avLst/>
          </a:prstGeom>
        </p:spPr>
      </p:pic>
      <p:pic>
        <p:nvPicPr>
          <p:cNvPr id="36" name="Obraz 35">
            <a:extLst>
              <a:ext uri="{FF2B5EF4-FFF2-40B4-BE49-F238E27FC236}">
                <a16:creationId xmlns:a16="http://schemas.microsoft.com/office/drawing/2014/main" id="{E2575E7F-C1A6-5FA2-227F-D43279F565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21229" y="3868150"/>
            <a:ext cx="1165506" cy="184987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A03C36A7-B02A-288C-D8CB-C92EF623D27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37042" y="38958"/>
            <a:ext cx="1179438" cy="1813385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:a16="http://schemas.microsoft.com/office/drawing/2014/main" id="{AA55CCF5-2F98-F1BD-3771-047B34A9BC3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2189" y="1957127"/>
            <a:ext cx="1154546" cy="1806238"/>
          </a:xfrm>
          <a:prstGeom prst="rect">
            <a:avLst/>
          </a:prstGeom>
        </p:spPr>
      </p:pic>
      <p:pic>
        <p:nvPicPr>
          <p:cNvPr id="44" name="Obraz 43">
            <a:extLst>
              <a:ext uri="{FF2B5EF4-FFF2-40B4-BE49-F238E27FC236}">
                <a16:creationId xmlns:a16="http://schemas.microsoft.com/office/drawing/2014/main" id="{8621EB79-638B-2FCD-B926-960CC107D7D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68697" y="3850002"/>
            <a:ext cx="1165506" cy="1877917"/>
          </a:xfrm>
          <a:prstGeom prst="rect">
            <a:avLst/>
          </a:prstGeom>
        </p:spPr>
      </p:pic>
      <p:pic>
        <p:nvPicPr>
          <p:cNvPr id="46" name="Obraz 45">
            <a:extLst>
              <a:ext uri="{FF2B5EF4-FFF2-40B4-BE49-F238E27FC236}">
                <a16:creationId xmlns:a16="http://schemas.microsoft.com/office/drawing/2014/main" id="{2516BB7B-CC25-A056-7FB8-8EA2047F195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666247" y="8014"/>
            <a:ext cx="1154546" cy="1877713"/>
          </a:xfrm>
          <a:prstGeom prst="rect">
            <a:avLst/>
          </a:prstGeom>
        </p:spPr>
      </p:pic>
      <p:pic>
        <p:nvPicPr>
          <p:cNvPr id="48" name="Obraz 47">
            <a:extLst>
              <a:ext uri="{FF2B5EF4-FFF2-40B4-BE49-F238E27FC236}">
                <a16:creationId xmlns:a16="http://schemas.microsoft.com/office/drawing/2014/main" id="{6234FC63-3CB5-D051-A3E9-0F88EFB7FAF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666247" y="1957128"/>
            <a:ext cx="1165506" cy="18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65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1"/>
            <a:ext cx="10529733" cy="293413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342900" indent="-342900">
              <a:buFont typeface="+mj-lt"/>
              <a:buAutoNum type="arabicParenR"/>
            </a:pPr>
            <a:r>
              <a:rPr lang="pl-PL" dirty="0"/>
              <a:t>Optymalne stosowanie materiałów </a:t>
            </a:r>
            <a:r>
              <a:rPr lang="pl-PL" dirty="0" err="1"/>
              <a:t>postdiagnostycznych</a:t>
            </a:r>
            <a:r>
              <a:rPr lang="pl-PL" dirty="0"/>
              <a:t> wymaga znajomości Modelu OKC.</a:t>
            </a:r>
          </a:p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342900" indent="-342900">
              <a:buFont typeface="+mj-lt"/>
              <a:buAutoNum type="arabicParenR"/>
            </a:pPr>
            <a:r>
              <a:rPr lang="pl-PL" dirty="0"/>
              <a:t>Materiały </a:t>
            </a:r>
            <a:r>
              <a:rPr lang="pl-PL" dirty="0" err="1"/>
              <a:t>postdiagnostyczne</a:t>
            </a:r>
            <a:r>
              <a:rPr lang="pl-PL" dirty="0"/>
              <a:t> są raczej inspiracją niż procedurą.</a:t>
            </a:r>
          </a:p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342900" indent="-342900">
              <a:buFont typeface="+mj-lt"/>
              <a:buAutoNum type="arabicParenR"/>
            </a:pPr>
            <a:r>
              <a:rPr lang="pl-PL" dirty="0"/>
              <a:t>W pracy z materiałami należy stosować zasadę 3D: działanie – doświadczanie – dzielenie się.</a:t>
            </a:r>
          </a:p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342900" indent="-342900">
              <a:buFont typeface="+mj-lt"/>
              <a:buAutoNum type="arabicParenR"/>
            </a:pPr>
            <a:r>
              <a:rPr lang="pl-PL" dirty="0"/>
              <a:t>Dopuszczalna jest daleko idąca swoboda w korzystaniu z materiałów </a:t>
            </a:r>
            <a:r>
              <a:rPr lang="pl-PL" dirty="0" err="1"/>
              <a:t>postdiagostycznych</a:t>
            </a:r>
            <a:r>
              <a:rPr lang="pl-PL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0628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529733" cy="3366183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342900" indent="-342900">
              <a:buFont typeface="+mj-lt"/>
              <a:buAutoNum type="arabicParenR"/>
            </a:pPr>
            <a:r>
              <a:rPr lang="pl-PL" b="1" dirty="0"/>
              <a:t>Optymalne stosowanie materiałów </a:t>
            </a:r>
            <a:r>
              <a:rPr lang="pl-PL" b="1" dirty="0" err="1"/>
              <a:t>postdiagnostycznych</a:t>
            </a:r>
            <a:r>
              <a:rPr lang="pl-PL" b="1" dirty="0"/>
              <a:t> wymaga znajomości modelu OKC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Model OKC zidentyfikował podstawowe warstwy osobowości istotne w kontekście edukacji dla wszystkich.</a:t>
            </a:r>
          </a:p>
          <a:p>
            <a:r>
              <a:rPr lang="pl-PL" dirty="0"/>
              <a:t>Model OKC jest przy tym w znacznym stopniu syntezą różnych istniejących modeli, swego rodzaju matrycą, na której różne modele znajdują swoje miejsce w uporządkowanej całości.</a:t>
            </a:r>
          </a:p>
          <a:p>
            <a:r>
              <a:rPr lang="pl-PL" dirty="0"/>
              <a:t>W związku z tym: </a:t>
            </a:r>
          </a:p>
          <a:p>
            <a:pPr lvl="1"/>
            <a:r>
              <a:rPr lang="pl-PL" dirty="0"/>
              <a:t>z jednej strony wiele oddziaływań interwencyjnych i profilaktycznych, które psychologowie i pedagodzy stosują w swojej praktyce, wpisuje się w Model OKC;</a:t>
            </a:r>
          </a:p>
          <a:p>
            <a:pPr lvl="1"/>
            <a:r>
              <a:rPr lang="pl-PL" dirty="0"/>
              <a:t>z drugiej strony prezentowane tu materiały mogą być naprawdę użyteczne, jeśli prowadzący dobrze pozna Model OKC.</a:t>
            </a:r>
          </a:p>
        </p:txBody>
      </p:sp>
    </p:spTree>
    <p:extLst>
      <p:ext uri="{BB962C8B-B14F-4D97-AF65-F5344CB8AC3E}">
        <p14:creationId xmlns:p14="http://schemas.microsoft.com/office/powerpoint/2010/main" val="2551507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0954371" cy="3726224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2)   Materiały </a:t>
            </a:r>
            <a:r>
              <a:rPr lang="pl-PL" b="1" dirty="0" err="1"/>
              <a:t>postdiagnostyczne</a:t>
            </a:r>
            <a:r>
              <a:rPr lang="pl-PL" b="1" dirty="0"/>
              <a:t> są raczej inspiracją niż procedurą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W psychologii często standaryzuje się </a:t>
            </a:r>
          </a:p>
          <a:p>
            <a:pPr lvl="1"/>
            <a:r>
              <a:rPr lang="pl-PL" dirty="0"/>
              <a:t>zarówno postępowanie diagnostyczne; </a:t>
            </a:r>
          </a:p>
          <a:p>
            <a:pPr lvl="1"/>
            <a:r>
              <a:rPr lang="pl-PL" dirty="0"/>
              <a:t>jak i interwencje </a:t>
            </a:r>
            <a:r>
              <a:rPr lang="pl-PL" dirty="0" err="1"/>
              <a:t>postdiagnostyczne</a:t>
            </a:r>
            <a:r>
              <a:rPr lang="pl-PL" dirty="0"/>
              <a:t> czy terapeutyczne.</a:t>
            </a:r>
          </a:p>
          <a:p>
            <a:endParaRPr lang="pl-PL" dirty="0"/>
          </a:p>
          <a:p>
            <a:r>
              <a:rPr lang="pl-PL" dirty="0"/>
              <a:t>Standaryzacja oddziaływań dotyczy postępowania w precyzyjnie określony sposób w precyzyjnie określonych sytuacjach.</a:t>
            </a:r>
          </a:p>
          <a:p>
            <a:r>
              <a:rPr lang="pl-PL" dirty="0"/>
              <a:t>Takie podejście umożliwia też ocenę skuteczności procedur.</a:t>
            </a:r>
          </a:p>
          <a:p>
            <a:r>
              <a:rPr lang="pl-PL" dirty="0"/>
              <a:t>Jednak taka daleko idąca standaryzacja oddziaływań pedagogiczno-psychologicznych nie jest możliwa w kontekście szkolnym.</a:t>
            </a:r>
          </a:p>
        </p:txBody>
      </p:sp>
    </p:spTree>
    <p:extLst>
      <p:ext uri="{BB962C8B-B14F-4D97-AF65-F5344CB8AC3E}">
        <p14:creationId xmlns:p14="http://schemas.microsoft.com/office/powerpoint/2010/main" val="3513482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230000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2)   Materiały </a:t>
            </a:r>
            <a:r>
              <a:rPr lang="pl-PL" b="1" dirty="0" err="1"/>
              <a:t>postdiagnostyczne</a:t>
            </a:r>
            <a:r>
              <a:rPr lang="pl-PL" b="1" dirty="0"/>
              <a:t> są raczej inspiracją niż procedurą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Nie jest możliwa daleko idąca standaryzacja oddziaływań pedagogiczno-psychologicznych w kontekście szkolnym, ponieważ: </a:t>
            </a:r>
          </a:p>
          <a:p>
            <a:pPr lvl="1"/>
            <a:r>
              <a:rPr lang="pl-PL" dirty="0"/>
              <a:t>sytuacje i problemy szkolne są bardzo zróżnicowane;</a:t>
            </a:r>
          </a:p>
          <a:p>
            <a:pPr lvl="1"/>
            <a:r>
              <a:rPr lang="pl-PL" dirty="0"/>
              <a:t>uczniowie mają zindywidualizowane potrzeby;</a:t>
            </a:r>
          </a:p>
          <a:p>
            <a:pPr lvl="1"/>
            <a:r>
              <a:rPr lang="pl-PL" dirty="0"/>
              <a:t>powodzenie interwencji pedagogiczno-psychologicznej zależy nie tylko od treści tej interwencji i procedury, ale również od sposobu jej przeprowadzenia i jakości interakcji między prowadzącym a uczestnikami zajęć.</a:t>
            </a:r>
          </a:p>
          <a:p>
            <a:endParaRPr lang="pl-PL" dirty="0"/>
          </a:p>
          <a:p>
            <a:r>
              <a:rPr lang="pl-PL" dirty="0"/>
              <a:t>W związku z tym materiały </a:t>
            </a:r>
            <a:r>
              <a:rPr lang="pl-PL" dirty="0" err="1"/>
              <a:t>postdiagnostyczne</a:t>
            </a:r>
            <a:r>
              <a:rPr lang="pl-PL" dirty="0"/>
              <a:t>: </a:t>
            </a:r>
          </a:p>
          <a:p>
            <a:pPr lvl="1"/>
            <a:r>
              <a:rPr lang="pl-PL" dirty="0"/>
              <a:t>nie są wystandaryzowane w taki sposób, jak różne postępowania terapeutyczne w psychologii;</a:t>
            </a:r>
          </a:p>
          <a:p>
            <a:pPr lvl="1"/>
            <a:r>
              <a:rPr lang="pl-PL" dirty="0"/>
              <a:t>są raczej skarbnicą inspiracji, niż zbiorem szczegółowych procedur.</a:t>
            </a:r>
          </a:p>
        </p:txBody>
      </p:sp>
    </p:spTree>
    <p:extLst>
      <p:ext uri="{BB962C8B-B14F-4D97-AF65-F5344CB8AC3E}">
        <p14:creationId xmlns:p14="http://schemas.microsoft.com/office/powerpoint/2010/main" val="1193675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3726224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3)    W pracy z materiałami należy stosować zasadę 3D: działanie – doświadczanie – dzielenie się: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materiały promują aktywne formy pracy, w których uczestnicy wykonują różnego rodzaju </a:t>
            </a:r>
            <a:r>
              <a:rPr lang="pl-PL" b="1" dirty="0"/>
              <a:t>działania</a:t>
            </a:r>
            <a:r>
              <a:rPr lang="pl-PL" dirty="0"/>
              <a:t>;</a:t>
            </a:r>
          </a:p>
          <a:p>
            <a:r>
              <a:rPr lang="pl-PL" dirty="0"/>
              <a:t>aby nie tylko dowiedzieć się czegoś, lecz również tego </a:t>
            </a:r>
            <a:r>
              <a:rPr lang="pl-PL" b="1" dirty="0"/>
              <a:t>doświadczyć</a:t>
            </a:r>
            <a:r>
              <a:rPr lang="pl-PL" dirty="0"/>
              <a:t>;</a:t>
            </a:r>
          </a:p>
          <a:p>
            <a:r>
              <a:rPr lang="pl-PL" dirty="0"/>
              <a:t>a następnie to sobie uświadomić poprzez </a:t>
            </a:r>
            <a:r>
              <a:rPr lang="pl-PL" b="1" dirty="0"/>
              <a:t>dzielenie się </a:t>
            </a:r>
            <a:r>
              <a:rPr lang="pl-PL" dirty="0"/>
              <a:t>tym, czyli mówienie o tym i rozmowę z innymi.</a:t>
            </a:r>
          </a:p>
        </p:txBody>
      </p:sp>
    </p:spTree>
    <p:extLst>
      <p:ext uri="{BB962C8B-B14F-4D97-AF65-F5344CB8AC3E}">
        <p14:creationId xmlns:p14="http://schemas.microsoft.com/office/powerpoint/2010/main" val="3364750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230000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b="1" dirty="0"/>
          </a:p>
          <a:p>
            <a:r>
              <a:rPr lang="pl-PL" dirty="0"/>
              <a:t>W związku z tym, że materiały </a:t>
            </a:r>
            <a:r>
              <a:rPr lang="pl-PL" dirty="0" err="1"/>
              <a:t>postdiagnostyczne</a:t>
            </a:r>
            <a:r>
              <a:rPr lang="pl-PL" dirty="0"/>
              <a:t> powinny być traktowane jako zbiór inspiracji: </a:t>
            </a:r>
          </a:p>
          <a:p>
            <a:pPr lvl="1"/>
            <a:r>
              <a:rPr lang="pl-PL" dirty="0"/>
              <a:t>możliwe są ich daleko idące modyfikacje przez prowadzącego/prowadzącą;</a:t>
            </a:r>
          </a:p>
          <a:p>
            <a:pPr lvl="1"/>
            <a:r>
              <a:rPr lang="pl-PL" dirty="0"/>
              <a:t>a także tworzenie materiałów własnych.</a:t>
            </a:r>
          </a:p>
          <a:p>
            <a:endParaRPr lang="pl-PL" dirty="0"/>
          </a:p>
          <a:p>
            <a:r>
              <a:rPr lang="pl-PL" dirty="0"/>
              <a:t>Celem modyfikacji powinno być dostosowanie materiałów do indywidualnych potrzeb konkretnych odbiorców.</a:t>
            </a:r>
          </a:p>
          <a:p>
            <a:endParaRPr lang="pl-PL" dirty="0"/>
          </a:p>
          <a:p>
            <a:r>
              <a:rPr lang="pl-PL" dirty="0"/>
              <a:t>Warunkiem modyfikacji powinna być ich zgodność z istotą Modelu OKC, czyli: </a:t>
            </a:r>
          </a:p>
          <a:p>
            <a:pPr lvl="1"/>
            <a:r>
              <a:rPr lang="pl-PL" dirty="0"/>
              <a:t>interwencją skierowaną na kształcenie kompetencji osobowościowych; </a:t>
            </a:r>
          </a:p>
          <a:p>
            <a:pPr lvl="1"/>
            <a:r>
              <a:rPr lang="pl-PL" dirty="0"/>
              <a:t>profilaktyką skierowaną do grup ryzyka wynikającego z profili cech temperamentu.</a:t>
            </a:r>
          </a:p>
        </p:txBody>
      </p:sp>
    </p:spTree>
    <p:extLst>
      <p:ext uri="{BB962C8B-B14F-4D97-AF65-F5344CB8AC3E}">
        <p14:creationId xmlns:p14="http://schemas.microsoft.com/office/powerpoint/2010/main" val="17094077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230000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</a:t>
            </a:r>
          </a:p>
          <a:p>
            <a:r>
              <a:rPr lang="pl-PL" dirty="0"/>
              <a:t>podziału na materiały dla specjalistów i nauczycieli;</a:t>
            </a:r>
          </a:p>
          <a:p>
            <a:r>
              <a:rPr lang="pl-PL" dirty="0"/>
              <a:t>podziału na grupy wiekowe;</a:t>
            </a:r>
          </a:p>
          <a:p>
            <a:r>
              <a:rPr lang="pl-PL" dirty="0"/>
              <a:t>skomponowanych cykli zajęć;</a:t>
            </a:r>
          </a:p>
          <a:p>
            <a:r>
              <a:rPr lang="pl-PL" dirty="0"/>
              <a:t>wykorzystania załączników w innych celach niż przewidziane w materiałach.</a:t>
            </a:r>
          </a:p>
        </p:txBody>
      </p:sp>
    </p:spTree>
    <p:extLst>
      <p:ext uri="{BB962C8B-B14F-4D97-AF65-F5344CB8AC3E}">
        <p14:creationId xmlns:p14="http://schemas.microsoft.com/office/powerpoint/2010/main" val="9352189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 </a:t>
            </a:r>
          </a:p>
          <a:p>
            <a:pPr lvl="1"/>
            <a:r>
              <a:rPr lang="pl-PL" b="1" dirty="0"/>
              <a:t>podziału na materiały dla specjalistów i nauczycieli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Podział na materiały dla specjalistów i nauczycieli jest umowny.</a:t>
            </a:r>
          </a:p>
          <a:p>
            <a:r>
              <a:rPr lang="pl-PL" dirty="0"/>
              <a:t>Główną różnicą jest: </a:t>
            </a:r>
          </a:p>
          <a:p>
            <a:pPr lvl="1"/>
            <a:r>
              <a:rPr lang="pl-PL" dirty="0"/>
              <a:t>skupienie się na wymiarach bardziej szczegółowych w materiałach dla specjalistów; </a:t>
            </a:r>
          </a:p>
          <a:p>
            <a:pPr lvl="1"/>
            <a:r>
              <a:rPr lang="pl-PL" dirty="0"/>
              <a:t>i bardziej ogólnych w materiałach dla nauczycieli.</a:t>
            </a:r>
          </a:p>
          <a:p>
            <a:r>
              <a:rPr lang="pl-PL" dirty="0"/>
              <a:t>Niemniej jednak materiały mogą być dowolnie wykorzystywane przez nauczycieli specjalistów.</a:t>
            </a:r>
          </a:p>
        </p:txBody>
      </p:sp>
    </p:spTree>
    <p:extLst>
      <p:ext uri="{BB962C8B-B14F-4D97-AF65-F5344CB8AC3E}">
        <p14:creationId xmlns:p14="http://schemas.microsoft.com/office/powerpoint/2010/main" val="2748155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 </a:t>
            </a:r>
          </a:p>
          <a:p>
            <a:pPr lvl="1"/>
            <a:r>
              <a:rPr lang="pl-PL" b="1" dirty="0"/>
              <a:t>podziału na grupy wiekowe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Podział na grupy wiekowe, dla których przeznaczone są materiały, jest umowny.</a:t>
            </a:r>
          </a:p>
          <a:p>
            <a:r>
              <a:rPr lang="pl-PL" dirty="0"/>
              <a:t>W zależności od możliwości i specyfiki grupy :</a:t>
            </a:r>
          </a:p>
          <a:p>
            <a:pPr lvl="1"/>
            <a:r>
              <a:rPr lang="pl-PL" dirty="0"/>
              <a:t>lepsze mogą okazać się materiały przeznaczone dla grupy starszej;</a:t>
            </a:r>
          </a:p>
          <a:p>
            <a:pPr lvl="1"/>
            <a:r>
              <a:rPr lang="pl-PL" dirty="0"/>
              <a:t>lub lepsze mogą okazać się materiały przeznaczone dla grupy młodszej.</a:t>
            </a:r>
          </a:p>
          <a:p>
            <a:r>
              <a:rPr lang="pl-PL" dirty="0"/>
              <a:t>Wykorzystanie materiałów dla innej grupy wiekowej może okazać się szczególnie korzystne w przypadku osób z określonymi profilem indywidualnych potrzeb edukacyjnych.</a:t>
            </a:r>
          </a:p>
        </p:txBody>
      </p:sp>
    </p:spTree>
    <p:extLst>
      <p:ext uri="{BB962C8B-B14F-4D97-AF65-F5344CB8AC3E}">
        <p14:creationId xmlns:p14="http://schemas.microsoft.com/office/powerpoint/2010/main" val="3904878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 </a:t>
            </a:r>
          </a:p>
          <a:p>
            <a:pPr lvl="1"/>
            <a:r>
              <a:rPr lang="pl-PL" b="1" dirty="0"/>
              <a:t>skomponowanych cykli zajęć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Jeśli jest to uzasadnione daną grupą odbiorców, można:</a:t>
            </a:r>
          </a:p>
          <a:p>
            <a:pPr lvl="1"/>
            <a:r>
              <a:rPr lang="pl-PL" dirty="0"/>
              <a:t>wybierać tylko niektóre zajęcia z cyklu;</a:t>
            </a:r>
          </a:p>
          <a:p>
            <a:pPr lvl="1"/>
            <a:r>
              <a:rPr lang="pl-PL" dirty="0"/>
              <a:t>tworzyć cykle z pojedynczych zajęć;</a:t>
            </a:r>
          </a:p>
          <a:p>
            <a:pPr lvl="1"/>
            <a:r>
              <a:rPr lang="pl-PL" dirty="0"/>
              <a:t>zamieniać zajęcia indywidualne na grupowe;</a:t>
            </a:r>
          </a:p>
          <a:p>
            <a:pPr lvl="1"/>
            <a:r>
              <a:rPr lang="pl-PL" dirty="0"/>
              <a:t>zamieniać zajęcia grupowe na indywidualne;</a:t>
            </a:r>
          </a:p>
          <a:p>
            <a:pPr lvl="1"/>
            <a:r>
              <a:rPr lang="pl-PL" dirty="0"/>
              <a:t>modyfikować czas, instrukcje, oraz wszystkie inne elementy.</a:t>
            </a:r>
          </a:p>
        </p:txBody>
      </p:sp>
    </p:spTree>
    <p:extLst>
      <p:ext uri="{BB962C8B-B14F-4D97-AF65-F5344CB8AC3E}">
        <p14:creationId xmlns:p14="http://schemas.microsoft.com/office/powerpoint/2010/main" val="3401552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</a:t>
            </a:r>
          </a:p>
          <a:p>
            <a:pPr lvl="1"/>
            <a:r>
              <a:rPr lang="pl-PL" b="1" dirty="0"/>
              <a:t>wykorzystania załączników w innych celach niż przewidziane w materiałach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Materiały zawierają wiele rozbudowanych załączników, które mogą być stosowane nie tylko w celu opisanym w danej propozycji.</a:t>
            </a:r>
          </a:p>
          <a:p>
            <a:endParaRPr lang="pl-PL" dirty="0"/>
          </a:p>
          <a:p>
            <a:r>
              <a:rPr lang="pl-PL" dirty="0"/>
              <a:t>Możliwe jest wykorzystywanie załączników do różnych innych zajęć tworzonych przez specjalistów.</a:t>
            </a:r>
          </a:p>
          <a:p>
            <a:endParaRPr lang="pl-PL" dirty="0"/>
          </a:p>
          <a:p>
            <a:r>
              <a:rPr lang="pl-PL" dirty="0"/>
              <a:t>Załączniki są swego rodzaju rezerwuarem materiałów o bardzo wielu możliwych zastosowaniach.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7302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Podstawowe reguły prowadzenia oddziaływań </a:t>
            </a:r>
            <a:r>
              <a:rPr lang="pl-PL" dirty="0" err="1"/>
              <a:t>postdiagnostycznych</a:t>
            </a:r>
            <a:r>
              <a:rPr lang="pl-PL" dirty="0"/>
              <a:t> i stosowania materiałów z Aplikacji OKC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342900" indent="-342900">
              <a:buFont typeface="+mj-lt"/>
              <a:buAutoNum type="arabicParenR"/>
            </a:pPr>
            <a:endParaRPr lang="pl-PL" dirty="0"/>
          </a:p>
          <a:p>
            <a:pPr marL="0" indent="0">
              <a:buNone/>
            </a:pPr>
            <a:r>
              <a:rPr lang="pl-PL" b="1" dirty="0"/>
              <a:t>4)   Dopuszczalna jest daleko idąca swoboda w korzystaniu z materiałów </a:t>
            </a:r>
            <a:r>
              <a:rPr lang="pl-PL" b="1" dirty="0" err="1"/>
              <a:t>postdiagostycznych</a:t>
            </a:r>
            <a:endParaRPr lang="pl-PL" b="1" dirty="0"/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W szczególności możliwe są modyfikacje dotyczące: </a:t>
            </a:r>
          </a:p>
          <a:p>
            <a:pPr lvl="1"/>
            <a:r>
              <a:rPr lang="pl-PL" b="1" dirty="0"/>
              <a:t>wykorzystania załączników w innych celach niż przewidziane w materiałach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Materiały </a:t>
            </a:r>
            <a:r>
              <a:rPr lang="pl-PL" dirty="0" err="1"/>
              <a:t>postdiagnostyczne</a:t>
            </a:r>
            <a:r>
              <a:rPr lang="pl-PL" dirty="0"/>
              <a:t> możliwe do pobrania z Aplikacji OKC są na otwartej licencji Creative </a:t>
            </a:r>
            <a:r>
              <a:rPr lang="pl-PL" dirty="0" err="1"/>
              <a:t>Commons</a:t>
            </a:r>
            <a:r>
              <a:rPr lang="pl-PL" dirty="0"/>
              <a:t>, w związku z tym można je:</a:t>
            </a:r>
          </a:p>
          <a:p>
            <a:pPr lvl="1"/>
            <a:r>
              <a:rPr lang="pl-PL" dirty="0"/>
              <a:t>stosować również w innych formach (np. prezentacjach);</a:t>
            </a:r>
          </a:p>
          <a:p>
            <a:pPr lvl="1"/>
            <a:r>
              <a:rPr lang="pl-PL" dirty="0"/>
              <a:t>dowolnie modyfikować, przekształcać, dostosowywać;</a:t>
            </a:r>
          </a:p>
          <a:p>
            <a:pPr lvl="1"/>
            <a:r>
              <a:rPr lang="pl-PL" dirty="0"/>
              <a:t>kserować, drukować itd.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82284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tekstu 5">
            <a:extLst>
              <a:ext uri="{FF2B5EF4-FFF2-40B4-BE49-F238E27FC236}">
                <a16:creationId xmlns:a16="http://schemas.microsoft.com/office/drawing/2014/main" id="{6909966F-508B-77F3-AF7C-16DDC4236B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0999" y="909000"/>
            <a:ext cx="9369457" cy="720000"/>
          </a:xfrm>
        </p:spPr>
        <p:txBody>
          <a:bodyPr/>
          <a:lstStyle/>
          <a:p>
            <a:r>
              <a:rPr lang="pl-PL" dirty="0"/>
              <a:t>Końcowe rekomendacje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AB149A92-C98F-3098-DF94-F08F7BE21C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261" y="1719000"/>
            <a:ext cx="11242403" cy="4014256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Materiały </a:t>
            </a:r>
            <a:r>
              <a:rPr lang="pl-PL" dirty="0" err="1"/>
              <a:t>postdiagnostyczne</a:t>
            </a:r>
            <a:r>
              <a:rPr lang="pl-PL" dirty="0"/>
              <a:t>:</a:t>
            </a:r>
          </a:p>
          <a:p>
            <a:r>
              <a:rPr lang="pl-PL" dirty="0"/>
              <a:t>są zsynchronizowane z diagnozą przeprowadzoną w Modelu OKC;</a:t>
            </a:r>
          </a:p>
          <a:p>
            <a:r>
              <a:rPr lang="pl-PL" dirty="0"/>
              <a:t>pomagają w przeprowadzeniu oddziaływań:</a:t>
            </a:r>
          </a:p>
          <a:p>
            <a:pPr lvl="1"/>
            <a:r>
              <a:rPr lang="pl-PL" dirty="0"/>
              <a:t>interwencyjnych skierowanych na wykształcenie kompetencji osobowościowych;</a:t>
            </a:r>
          </a:p>
          <a:p>
            <a:pPr lvl="1"/>
            <a:r>
              <a:rPr lang="pl-PL" dirty="0"/>
              <a:t>profilaktycznych skierowanych do grup ryzyka wynikającego z profilu cech temperamentu;</a:t>
            </a:r>
          </a:p>
          <a:p>
            <a:r>
              <a:rPr lang="pl-PL" dirty="0"/>
              <a:t>są możliwe do bezpłatnego pobrania z Aplikacji OKC;</a:t>
            </a:r>
          </a:p>
          <a:p>
            <a:r>
              <a:rPr lang="pl-PL" dirty="0"/>
              <a:t>są na otwartej licencji Creative </a:t>
            </a:r>
            <a:r>
              <a:rPr lang="pl-PL" dirty="0" err="1"/>
              <a:t>Commons</a:t>
            </a:r>
            <a:r>
              <a:rPr lang="pl-PL" dirty="0"/>
              <a:t>, zatem można je dowolnie wykorzystywać i przekształcać;</a:t>
            </a:r>
          </a:p>
          <a:p>
            <a:r>
              <a:rPr lang="pl-PL" dirty="0"/>
              <a:t>są rezerwuarem inspiracji i pomysłów.</a:t>
            </a:r>
          </a:p>
          <a:p>
            <a:pPr marL="0" indent="0">
              <a:buNone/>
            </a:pPr>
            <a:r>
              <a:rPr lang="pl-PL" dirty="0"/>
              <a:t>Ale</a:t>
            </a:r>
          </a:p>
          <a:p>
            <a:r>
              <a:rPr lang="pl-PL" dirty="0"/>
              <a:t>nie zastąpią nauczyciela specjalisty, bo to jego zindywidualizowana interakcja z uczniem jest podstawą skuteczności wszystkich oddziaływań.</a:t>
            </a: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0540557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CEF (ASA)">
      <a:dk1>
        <a:sysClr val="windowText" lastClr="000000"/>
      </a:dk1>
      <a:lt1>
        <a:srgbClr val="FFFFFF"/>
      </a:lt1>
      <a:dk2>
        <a:srgbClr val="00719E"/>
      </a:dk2>
      <a:lt2>
        <a:srgbClr val="FFFFFF"/>
      </a:lt2>
      <a:accent1>
        <a:srgbClr val="00719E"/>
      </a:accent1>
      <a:accent2>
        <a:srgbClr val="324693"/>
      </a:accent2>
      <a:accent3>
        <a:srgbClr val="324693"/>
      </a:accent3>
      <a:accent4>
        <a:srgbClr val="008445"/>
      </a:accent4>
      <a:accent5>
        <a:srgbClr val="008445"/>
      </a:accent5>
      <a:accent6>
        <a:srgbClr val="961B4B"/>
      </a:accent6>
      <a:hlink>
        <a:srgbClr val="961B4B"/>
      </a:hlink>
      <a:folHlink>
        <a:srgbClr val="6A2875"/>
      </a:folHlink>
    </a:clrScheme>
    <a:fontScheme name="UNICEF (ASA)">
      <a:majorFont>
        <a:latin typeface="Arial"/>
        <a:ea typeface=""/>
        <a:cs typeface=""/>
      </a:majorFont>
      <a:minorFont>
        <a:latin typeface="Open Sans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ja1" id="{997F8DDF-6E64-40DC-BC2B-F1AAFCF2DF8E}" vid="{88832E49-E7A8-49E8-BD7B-78ED5A9DBF75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Moduł 4a - 3 Diagnoza w modelu OKC</Template>
  <TotalTime>1500</TotalTime>
  <Words>1478</Words>
  <Application>Microsoft Office PowerPoint</Application>
  <PresentationFormat>Panoramiczny</PresentationFormat>
  <Paragraphs>220</Paragraphs>
  <Slides>21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21</vt:i4>
      </vt:variant>
    </vt:vector>
  </HeadingPairs>
  <TitlesOfParts>
    <vt:vector size="25" baseType="lpstr">
      <vt:lpstr>Arial</vt:lpstr>
      <vt:lpstr>Calibri</vt:lpstr>
      <vt:lpstr>Open Sans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Jan Cieciuch</dc:creator>
  <cp:lastModifiedBy>Kasia Sz</cp:lastModifiedBy>
  <cp:revision>33</cp:revision>
  <dcterms:created xsi:type="dcterms:W3CDTF">2023-09-22T12:34:43Z</dcterms:created>
  <dcterms:modified xsi:type="dcterms:W3CDTF">2023-10-29T15:45:50Z</dcterms:modified>
</cp:coreProperties>
</file>