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0" r:id="rId1"/>
  </p:sldMasterIdLst>
  <p:notesMasterIdLst>
    <p:notesMasterId r:id="rId28"/>
  </p:notesMasterIdLst>
  <p:sldIdLst>
    <p:sldId id="299" r:id="rId2"/>
    <p:sldId id="301" r:id="rId3"/>
    <p:sldId id="306" r:id="rId4"/>
    <p:sldId id="307" r:id="rId5"/>
    <p:sldId id="320" r:id="rId6"/>
    <p:sldId id="319" r:id="rId7"/>
    <p:sldId id="308" r:id="rId8"/>
    <p:sldId id="309" r:id="rId9"/>
    <p:sldId id="310" r:id="rId10"/>
    <p:sldId id="321" r:id="rId11"/>
    <p:sldId id="311" r:id="rId12"/>
    <p:sldId id="322" r:id="rId13"/>
    <p:sldId id="312" r:id="rId14"/>
    <p:sldId id="313" r:id="rId15"/>
    <p:sldId id="314" r:id="rId16"/>
    <p:sldId id="323" r:id="rId17"/>
    <p:sldId id="318" r:id="rId18"/>
    <p:sldId id="334" r:id="rId19"/>
    <p:sldId id="333" r:id="rId20"/>
    <p:sldId id="326" r:id="rId21"/>
    <p:sldId id="328" r:id="rId22"/>
    <p:sldId id="329" r:id="rId23"/>
    <p:sldId id="330" r:id="rId24"/>
    <p:sldId id="331" r:id="rId25"/>
    <p:sldId id="324" r:id="rId26"/>
    <p:sldId id="332" r:id="rId27"/>
  </p:sldIdLst>
  <p:sldSz cx="18288000" cy="10287000"/>
  <p:notesSz cx="6797675" cy="9926638"/>
  <p:embeddedFontLst>
    <p:embeddedFont>
      <p:font typeface="Lato" panose="020F0502020204030203" pitchFamily="34" charset="-18"/>
      <p:regular r:id="rId29"/>
      <p:bold r:id="rId30"/>
      <p:italic r:id="rId31"/>
      <p:boldItalic r:id="rId32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109249-8DAD-4CB9-3B4F-7273F79C9FB6}" name="Kulasa Tomasz" initials="TK" userId="S::tomasz.kulasa@men.gov.pl::88942ba9-41b9-4c89-81d8-f5e26673def2" providerId="AD"/>
  <p188:author id="{E47F436F-935C-A13E-DF45-BFC1894FE3C1}" name="Martynowska Katarzyna" initials="KM" userId="S::katarzyna.martynowska@ore.edu.pl::1ef6bca9-c237-4fbf-a06f-859435a43fe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833"/>
    <a:srgbClr val="12203A"/>
    <a:srgbClr val="27457B"/>
    <a:srgbClr val="152543"/>
    <a:srgbClr val="D91936"/>
    <a:srgbClr val="47A454"/>
    <a:srgbClr val="403B43"/>
    <a:srgbClr val="F9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Styl pośredni 1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0A18FF5-37CB-89B9-F7D7-8F017235D3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A80E9BC-A636-5AB2-5615-E9B003994F3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E3CFD25-FF06-4D90-8BA9-D17150669D88}" type="datetimeFigureOut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379E8997-1138-33E4-6487-ADD8537630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CD3E1389-DD4B-0E73-E87C-63572A070C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196886-1AD0-B7CF-5C30-1348ECAF6F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1794081-35DE-ABE6-E6E0-0BD64EDD7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647B1FC-85E0-4136-BE57-3D8A737D41B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1456F-3BA2-9464-60D7-B2AA3DFF4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DE076-6ECC-40CB-A18B-E50AFE325078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DFF35-8983-BB5C-0CC4-13D18062F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90DD4-6A1F-1275-7282-43E68B9B4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8BBC-C4EF-4EEF-90F3-E2845786E612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26588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A12A4-AA59-B930-85E5-2766D9EB5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9F22-592E-4EB8-A649-1D3C73329300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44D16-CCB2-D0FE-DD4F-865B5CC4E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8D084-044B-63F0-A520-32D8ED448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7BBB0-9D74-4D9E-B408-023CD5A31FF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18281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E84B9-0A59-D5F2-A53B-D74F278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A0481-758A-45D6-A95A-76405841B2B5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6C975-171B-A008-E9F4-06A9AAA3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6BEBE-51D8-671A-E067-F1AA9036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E40CB-4356-44EA-B136-0D24CEE127A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198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57EEC-D240-8A11-9FD7-A1DF32A1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4F324-1A59-48F9-8DD2-690146F13F94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8580F-E73E-99D5-B4CA-AF29CA287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04BCB-2784-81BC-4BE3-74AB3689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EC165-36C0-47B0-A689-A96288EB9B9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806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37FFD-D97C-F2A7-BCCB-1083F74D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1A059-614B-4D4B-BD95-913029418504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D3E72-4A91-AC15-3AC7-A8AC3202C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DFC8A-A277-33C1-53C0-6A4391B6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2506A-573F-47D4-8E41-68E683A4ED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544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3BC67FD-A99B-FA86-AF83-59E9746D9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BF89B-03ED-4503-AADB-BA9A5D6CA901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6D4CB8-42EF-27CF-CBD8-0CBFDC7D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916645-D857-D8F2-C5CA-3B7096BF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3CC1E-F004-4617-A965-6590540D799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30758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8A463F4-4192-BBEE-E71B-610240980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C6803-4742-4EDC-85F7-872A5CE431C3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5C027C-6922-57FC-D380-9FFC10B76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C0D069-F130-F73D-4B5B-B4FA68FC7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534C9-F073-42F3-83BB-2D626FC8DBF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40415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758616B-64A4-1D0F-5086-7C40CA4BB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91A9-1CA9-43E5-947D-56C577BF0817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E5E5AF3-982E-7352-528F-E042301A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D081C8-BF4B-4B4C-1CB6-C9D82479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17A4A-46E4-4049-924E-121BC3D8B95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6981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A84E9E1-A65F-AB11-0D3E-5DBD2F5B8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840E-07BB-4A93-9C6B-EBCDAF04CB45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FBE9062-C004-788E-D406-5212FD56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1FAC8C5-80D1-2B45-6F31-612ED87EB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E4E4B-204E-4D12-8967-50216BD15B8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6707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02B8384-AA62-654F-1E70-14EA69A3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09167-6BAF-498C-8A55-303692AFFCAC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8D817D-08C3-B869-64B7-DCCE2C547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FB4952-E88A-6009-73AE-C6B56D73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21304-26B6-4A95-AE1D-35115C32543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2815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ED1901-6376-D0C1-B703-62200CD67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8C107-41A8-4DF0-BA6B-C15E19670C3B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762F10-52BD-121D-DFB1-0454CC555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89AADC-2832-9C31-BEE0-3E7565A9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92D5D-86E4-43F7-9453-99E9B43E142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0261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33E464C-6B6A-E452-1570-36FCBB44F94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E0DEF8F-1394-D179-D31E-396331195C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Edytuj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920AB-AA5D-E239-23F0-E96A75FEC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DF80C0-3C51-439C-9B0F-B53CD5FB4E05}" type="datetime1">
              <a:rPr lang="pl-PL"/>
              <a:pPr>
                <a:defRPr/>
              </a:pPr>
              <a:t>24.04.2026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8CE84-8BBF-17E8-8524-66AE15881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8CE75-FC97-7841-BBCE-121C14E61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9D3C80F-5E2A-40F2-A00B-E221F5409A4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ezpieczniwsieci.edu.pl/" TargetMode="External"/><Relationship Id="rId2" Type="http://schemas.openxmlformats.org/officeDocument/2006/relationships/hyperlink" Target="https://zpe.gov.pl/a/cyberlekcje-30/D59PlYj9b?prevProjects=cms%3Asection169287755425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pe.gov.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kcjaai.pl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71F9152D-F123-D284-8A47-A8985AD25AF0}"/>
              </a:ext>
            </a:extLst>
          </p:cNvPr>
          <p:cNvSpPr txBox="1"/>
          <p:nvPr/>
        </p:nvSpPr>
        <p:spPr>
          <a:xfrm>
            <a:off x="1247775" y="4546600"/>
            <a:ext cx="15616238" cy="1887538"/>
          </a:xfrm>
          <a:prstGeom prst="rect">
            <a:avLst/>
          </a:prstGeom>
          <a:noFill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>
                <a:solidFill>
                  <a:schemeClr val="tx2"/>
                </a:solidFill>
              </a:rPr>
              <a:t>Informacja o stanie realizacji działań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>
                <a:solidFill>
                  <a:schemeClr val="tx2"/>
                </a:solidFill>
              </a:rPr>
              <a:t>Polityki Cyfrowej Transformacji Edukacji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>
                <a:solidFill>
                  <a:schemeClr val="tx2"/>
                </a:solidFill>
              </a:rPr>
              <a:t>wdrażanych w 2024 roku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6600" b="1" dirty="0">
              <a:solidFill>
                <a:srgbClr val="C00000"/>
              </a:solidFill>
              <a:latin typeface="Lato" panose="020F0502020204030203" pitchFamily="34" charset="-18"/>
            </a:endParaRPr>
          </a:p>
          <a:p>
            <a:pPr algn="ctr">
              <a:spcAft>
                <a:spcPts val="600"/>
              </a:spcAft>
              <a:defRPr/>
            </a:pPr>
            <a:r>
              <a:rPr lang="pl-PL" sz="2800" i="1" dirty="0">
                <a:solidFill>
                  <a:schemeClr val="tx2"/>
                </a:solidFill>
              </a:rPr>
              <a:t>Ministerstwo Edukacji Narodowej</a:t>
            </a: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2EEA9A20-9D17-70A6-29FE-363B949CF426}"/>
              </a:ext>
            </a:extLst>
          </p:cNvPr>
          <p:cNvSpPr/>
          <p:nvPr/>
        </p:nvSpPr>
        <p:spPr>
          <a:xfrm>
            <a:off x="2479675" y="3568700"/>
            <a:ext cx="13222288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sz="2400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5F9AA1D-26C5-185A-41D8-3B33459970B2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3077" name="Obraz 13">
            <a:extLst>
              <a:ext uri="{FF2B5EF4-FFF2-40B4-BE49-F238E27FC236}">
                <a16:creationId xmlns:a16="http://schemas.microsoft.com/office/drawing/2014/main" id="{066CF34D-9CC1-FF63-3B20-89CEA6266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pole tekstowe 2">
            <a:extLst>
              <a:ext uri="{FF2B5EF4-FFF2-40B4-BE49-F238E27FC236}">
                <a16:creationId xmlns:a16="http://schemas.microsoft.com/office/drawing/2014/main" id="{3EE5D92A-02C9-EEAE-6FA4-0509F867B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8572500"/>
            <a:ext cx="5421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2000">
                <a:solidFill>
                  <a:schemeClr val="tx2"/>
                </a:solidFill>
                <a:latin typeface="Lato" panose="020F0502020204030203" pitchFamily="34" charset="-18"/>
              </a:rPr>
              <a:t>Warszawa, 2025 r.</a:t>
            </a:r>
          </a:p>
        </p:txBody>
      </p:sp>
      <p:pic>
        <p:nvPicPr>
          <p:cNvPr id="3079" name="Obraz 2">
            <a:extLst>
              <a:ext uri="{FF2B5EF4-FFF2-40B4-BE49-F238E27FC236}">
                <a16:creationId xmlns:a16="http://schemas.microsoft.com/office/drawing/2014/main" id="{B3B7103C-00B4-54AC-C129-9BFE193D5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663" y="9532938"/>
            <a:ext cx="4500562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2F8ABA-E0BC-44E6-3127-BB2B4D584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6EBB87B7-8687-56AE-CFB6-C3B559C93016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C3AFBA8B-634B-94DC-12DF-3C2771170E1C}"/>
              </a:ext>
            </a:extLst>
          </p:cNvPr>
          <p:cNvSpPr/>
          <p:nvPr/>
        </p:nvSpPr>
        <p:spPr>
          <a:xfrm>
            <a:off x="1152525" y="3117850"/>
            <a:ext cx="16724313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5:  Kształcenie i doskonalenie nauczycieli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5.9: Doskonalenie i rozwijanie umiejętności cyfrowych nauczycieli w zakresie sztucznej inteligencji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Działanie realizowane w projekcie pn. </a:t>
            </a:r>
            <a:r>
              <a:rPr lang="pl-PL" sz="1600" b="1" dirty="0">
                <a:latin typeface="Lato" panose="020F0502020204030203" pitchFamily="34" charset="-18"/>
              </a:rPr>
              <a:t>Szkolenia z zakresu AI dla nauczycieli szkół podstawowych i ponadpodstawowych</a:t>
            </a:r>
            <a:r>
              <a:rPr lang="pl-PL" sz="1600" dirty="0">
                <a:latin typeface="Lato" panose="020F0502020204030203" pitchFamily="34" charset="-18"/>
              </a:rPr>
              <a:t>. W ramach ogłoszonego naboru konkursowego wyłoniono podmiot, który w 2025 r. rozpocznie szkolenia dla ponad 11 tys. nauczycieli. Realizacja i finansowanie odbywa się w ramach programu FERS.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5.10: Umieszczenie na platformie edukacyjnej z wysokiej jakości szkoleniami dla nauczycieli, pomocy dydaktycznych z włączeniem gier edukacyjnych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Opracowano 215 scenariuszy dla zaawansowanych technologicznie e-materiałów do kształcenia ogólnego, w tym 18 gier edukacyjnych.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Projekty FERS o wartości łącznej ponad 91 mln. Budżet państwa ok. 3,5 mln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Od 2023 r. realizowane są studia podyplomowe (kwalifikacyjne i doskonalące) dla nauczycieli z zakresu informatyki. Trwają przygotowania do uruchomienia szkoleń dla nauczycieli z zakresu umiejętności cyfrowych na poziomie zaawansowanym.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CC589F3-1E35-099B-E375-9023E958DA86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9221" name="Obraz 13">
            <a:extLst>
              <a:ext uri="{FF2B5EF4-FFF2-40B4-BE49-F238E27FC236}">
                <a16:creationId xmlns:a16="http://schemas.microsoft.com/office/drawing/2014/main" id="{ABA9CF5E-5354-83E6-F07F-49DC543F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F50FF67-F7DD-FBE1-D109-6D28FFAB2FBC}"/>
              </a:ext>
            </a:extLst>
          </p:cNvPr>
          <p:cNvSpPr txBox="1"/>
          <p:nvPr/>
        </p:nvSpPr>
        <p:spPr>
          <a:xfrm>
            <a:off x="1179513" y="9899650"/>
            <a:ext cx="151066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latin typeface="+mn-lt"/>
              </a:rPr>
              <a:t>* Rozpoczęte w 2024 roku lub wcześniej</a:t>
            </a:r>
          </a:p>
        </p:txBody>
      </p:sp>
    </p:spTree>
    <p:extLst>
      <p:ext uri="{BB962C8B-B14F-4D97-AF65-F5344CB8AC3E}">
        <p14:creationId xmlns:p14="http://schemas.microsoft.com/office/powerpoint/2010/main" val="312582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31A89A40-3601-2E1D-8867-20650CF6AE67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8834AF50-B54A-88CC-115B-34BE8C56A2A4}"/>
              </a:ext>
            </a:extLst>
          </p:cNvPr>
          <p:cNvSpPr/>
          <p:nvPr/>
        </p:nvSpPr>
        <p:spPr>
          <a:xfrm>
            <a:off x="1192213" y="2733122"/>
            <a:ext cx="16711474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6:  Wyposażenie uczniów, nauczycieli i szkół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6.2; Wyposażenie nauczycieli w nowe przenośne komputery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6.3 Nowe przenośne komputery lub tablety dla szkół do dyspozycji uczniów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6.4: Wyposażenie szkół  w laboratoria sztucznej inteligencji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6.5: Wyposażenie szkół ponadpodstawowych w laboratoria STEM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6.6: Rozbudowa lub modernizacja sieci wewnątrz budynków szkolnych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Powyższe działania, polegające na doposażeniu szkół w sprzęt komputerowy i modernizacji infrastruktury sieciowej, realizowane są przez Ministerstwo Cyfryzacji we współpracy z Ministerstwem Edukacji Narodowej ze środków  Krajowego Programu Odbudowy i Zwiększania Odporności (KPO) w ramach komponentu C „Transformacja cyfrowa” w inwestycji C2.1.2 Wyrównanie poziomu wyposażenia szkół w przenośne urządzenia multimedialne - inwestycje związane ze spełnieniem minimalnych standardów sprzętowych i C2.2.1 – Wyposażenie szkół/instytucji w odpowiednie urządzenia i infrastrukturę ICT w celu poprawy ogólnych ogólnej wydajności systemów edukacji. W październiku 2023 r. ruszył program „Laptop dla nauczyciela”, w ramach którego nauczyciele otrzymują bony o wartości 2,5 tys. zł na zakup laptopa lub laptopa przeglądarkowego. Pozostałe działania zrealizowane zostaną do końca III kwartału 2026 r.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6.7: Modernizacja systemu egzaminacyjnego w obszarze cyfrowym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Działanie rozpoczęło się w listopadzie 2024 r. Celem przedsięwzięcia jest modernizacja w obszarze cyfrowym systemu egzaminacyjnego, w szczególności unowocześnienie Centralnej i okręgowych komisji egzaminacyjnych oraz Centrum Informatycznego Edukacji. Przedsięwzięcie to ma strategiczne znaczenie, ponieważ modernizacja procesów egzaminacyjnych wpływa na wiarygodność całego systemu edukacji. Kluczowe będzie zapewnienie odpowiedniego przygotowania szkół do korzystania z nowych narzędzi oraz synchronizacja z innymi działaniami </a:t>
            </a:r>
            <a:r>
              <a:rPr lang="pl-PL" sz="1600" dirty="0" err="1">
                <a:latin typeface="Lato" panose="020F0502020204030203" pitchFamily="34" charset="-18"/>
              </a:rPr>
              <a:t>cyfryzacyjnymi</a:t>
            </a:r>
            <a:r>
              <a:rPr lang="pl-PL" sz="1600" dirty="0">
                <a:latin typeface="Lato" panose="020F0502020204030203" pitchFamily="34" charset="-18"/>
              </a:rPr>
              <a:t>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Projekty KPO o wartości łącznej ponad 4,8 mld zł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dirty="0"/>
              <a:t>Zrealizowano 64% planu wsparcia nauczycieli; ogłoszono kluczowe przetargi na sprzęt dla uczniów i laboratoria</a:t>
            </a:r>
            <a:endParaRPr lang="pl-PL" sz="1600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sz="1600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27DFAA9-9E87-EC43-3CDA-8D293F933BA0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0245" name="Obraz 13">
            <a:extLst>
              <a:ext uri="{FF2B5EF4-FFF2-40B4-BE49-F238E27FC236}">
                <a16:creationId xmlns:a16="http://schemas.microsoft.com/office/drawing/2014/main" id="{63AF3AC0-0660-DA43-5CDA-7E150AF27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pole tekstowe 2">
            <a:extLst>
              <a:ext uri="{FF2B5EF4-FFF2-40B4-BE49-F238E27FC236}">
                <a16:creationId xmlns:a16="http://schemas.microsoft.com/office/drawing/2014/main" id="{80B9A450-E85C-5B5C-B086-34DFA6960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895440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dirty="0"/>
              <a:t>* Rozpoczęte w 2024 roku lub wcześniej.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32EE0E-1A96-DA44-E507-E8984CDEC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B7E354AF-A299-4B19-FCC6-15CB26AE39E4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DC5F3848-2706-C3F9-4833-0BE075A8C808}"/>
              </a:ext>
            </a:extLst>
          </p:cNvPr>
          <p:cNvSpPr/>
          <p:nvPr/>
        </p:nvSpPr>
        <p:spPr>
          <a:xfrm>
            <a:off x="1457324" y="3171138"/>
            <a:ext cx="16406605" cy="6221437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7:  Kształcenie cyfrowych specjalistów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7.3: Przegląd i aktualizacja oferty kształcenia zawodowego oraz podstaw programowych kształcenia w zawodach pod kątem aktualnych potrzeb rynku pracy oraz przejścia na gospodarkę cyfrową we współpracy z pracodawcami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7.4: Przegląd dostępnych kwalifikacji wolnorynkowych ujętych w Zintegrowanym Rejestrze Kwalifikacji oraz opracowanie rekomendacji dotyczących zmian w kwalifikacjach wolnorynkowych w zakresie kompetencji cyfrowych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7.5: Poszerzenie oferty materiałów multimedialnych do kształcenia zawodowego o nowe e-materiały rozwijające kompetencje cyfrowe u ich odbiorców, umiejętność wykorzystywania zaawansowanych technologicznie multimediów oraz zwiększające wykorzystanie technologii informacyjno-komunikacyjnych w kształceniu zawodowym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Powiązane jest m.in. z zakończonym projektem realizowanym przez Instytut Badań Edukacyjnych – Państwowy Instytut Badawczy pn. </a:t>
            </a:r>
            <a:r>
              <a:rPr lang="pl-PL" sz="1600" b="1" dirty="0">
                <a:latin typeface="Lato" panose="020F0502020204030203" pitchFamily="34" charset="-18"/>
              </a:rPr>
              <a:t>Przygotowanie rozwiązań wspierających proces kształcenia przyszłych i doskonalenia obecnych nauczycieli zawodu</a:t>
            </a:r>
            <a:r>
              <a:rPr lang="pl-PL" sz="1600" dirty="0">
                <a:latin typeface="Lato" panose="020F0502020204030203" pitchFamily="34" charset="-18"/>
              </a:rPr>
              <a:t>. Działanie ma charakter strategiczny i międzysektorowy, a jego efektem powinny być elastyczne ścieżki edukacyjne odpowiadające na potrzeby pracodawców.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Projekt pn. </a:t>
            </a:r>
            <a:r>
              <a:rPr lang="pl-PL" sz="1600" b="1" dirty="0">
                <a:latin typeface="Lato" panose="020F0502020204030203" pitchFamily="34" charset="-18"/>
              </a:rPr>
              <a:t>Opracowanie koncepcji i odbiór e-materiałów edukacyjnych ukierunkowanych na wspieranie kształcenia kompetencji zawodowych</a:t>
            </a:r>
          </a:p>
          <a:p>
            <a:pPr lvl="1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ramach projektu koncepcyjnego ORE przygotowano załączniki merytoryczne do regulaminów konkursów na opracowanie pierwszych 382 z 750 e-materiałów do kształcenia zawodowego. Ogłoszono dwa konkursy na opracowanie e-materiałów do nauki języka obcego zawodowego oraz do kształcenia zawodowego. Realizacja i finansowanie odbywa się w ramach programu FERS.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906DDBF-BFE9-9A28-16AC-9FE6DF5FAB43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1269" name="Obraz 13">
            <a:extLst>
              <a:ext uri="{FF2B5EF4-FFF2-40B4-BE49-F238E27FC236}">
                <a16:creationId xmlns:a16="http://schemas.microsoft.com/office/drawing/2014/main" id="{50944728-3BC8-8D42-BD7D-FE65DF17E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pole tekstowe 2">
            <a:extLst>
              <a:ext uri="{FF2B5EF4-FFF2-40B4-BE49-F238E27FC236}">
                <a16:creationId xmlns:a16="http://schemas.microsoft.com/office/drawing/2014/main" id="{320F5B60-2B05-A94B-7566-36DE76E5E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736138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Rozpoczęte w 2024 roku lub wcześniej.</a:t>
            </a:r>
          </a:p>
        </p:txBody>
      </p:sp>
    </p:spTree>
    <p:extLst>
      <p:ext uri="{BB962C8B-B14F-4D97-AF65-F5344CB8AC3E}">
        <p14:creationId xmlns:p14="http://schemas.microsoft.com/office/powerpoint/2010/main" val="1923979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283BDE19-6DBE-F617-4985-3CA478D225E2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96A70FE6-2F2F-A9EB-FE97-53AE9905C828}"/>
              </a:ext>
            </a:extLst>
          </p:cNvPr>
          <p:cNvSpPr/>
          <p:nvPr/>
        </p:nvSpPr>
        <p:spPr>
          <a:xfrm>
            <a:off x="1457324" y="3171138"/>
            <a:ext cx="16406605" cy="6221437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7:  Kształcenie cyfrowych specjalistów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Projekt pn. </a:t>
            </a:r>
            <a:r>
              <a:rPr lang="pl-PL" sz="1600" b="1" dirty="0">
                <a:latin typeface="Lato" panose="020F0502020204030203" pitchFamily="34" charset="-18"/>
              </a:rPr>
              <a:t>Utworzenie i upowszechnienie portalu infozawodowe.men.gov.pl</a:t>
            </a:r>
          </a:p>
          <a:p>
            <a:pPr lvl="1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2024 roku realizowano prace analityczno-rozwojowe dotyczące nowej koncepcji portalu infozawodowe.men.gov.pl. Równolegle prowadzono analizę obecnego portalu, aby zapewnić jego stabilne działanie oraz wykorzystać uzyskane wyniki w projektowaniu nowego rozwiązania. W wyniku tych prac opracowano zaawansowany materiał wykorzystany w koncepcji nowego portalu. Zakończono prace analityczno-rozwojowe i przygotowano koncepcję funkcjonalności portalu w I kwartale 2025 r. Realizacja i finansowanie odbywa się w ramach programu FERS.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 FERS o wartości ok. 8,3 mln zł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Utworzono portal infozawodowe.pl. Rozpoczęto prace nad elastycznymi ścieżkami kształcenia odpowiadającymi potrzebom gospodarki cyfrowej</a:t>
            </a:r>
            <a:endParaRPr lang="pl-PL" sz="1600" u="sng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1625127-8310-5C6F-20AA-5C71325119F3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1269" name="Obraz 13">
            <a:extLst>
              <a:ext uri="{FF2B5EF4-FFF2-40B4-BE49-F238E27FC236}">
                <a16:creationId xmlns:a16="http://schemas.microsoft.com/office/drawing/2014/main" id="{F8241CF5-91DE-0C99-853B-67E771947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pole tekstowe 2">
            <a:extLst>
              <a:ext uri="{FF2B5EF4-FFF2-40B4-BE49-F238E27FC236}">
                <a16:creationId xmlns:a16="http://schemas.microsoft.com/office/drawing/2014/main" id="{DADC2F01-3071-9612-F789-A163DD136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736138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Rozpoczęte w 2024 roku lub wcześniej.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32C10502-4895-F926-CC33-087C6A95CF5E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FB99D9F3-E654-B338-C298-8B26472A1507}"/>
              </a:ext>
            </a:extLst>
          </p:cNvPr>
          <p:cNvSpPr/>
          <p:nvPr/>
        </p:nvSpPr>
        <p:spPr>
          <a:xfrm>
            <a:off x="1457325" y="3568700"/>
            <a:ext cx="1524000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8:  Cyfrowe bezpieczeństwo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8.2: Działania wspierające nauczanie o edukacji medialnej, higienie cyfrowej i </a:t>
            </a:r>
            <a:r>
              <a:rPr lang="pl-PL" sz="1600" b="1" dirty="0" err="1">
                <a:latin typeface="Lato" panose="020F0502020204030203" pitchFamily="34" charset="-18"/>
              </a:rPr>
              <a:t>cyberbezpieczeństwie</a:t>
            </a:r>
            <a:r>
              <a:rPr lang="pl-PL" sz="1600" b="1" dirty="0">
                <a:latin typeface="Lato" panose="020F0502020204030203" pitchFamily="34" charset="-18"/>
              </a:rPr>
              <a:t> (</a:t>
            </a:r>
            <a:r>
              <a:rPr lang="pl-PL" sz="1600" b="1" dirty="0" err="1">
                <a:latin typeface="Lato" panose="020F0502020204030203" pitchFamily="34" charset="-18"/>
              </a:rPr>
              <a:t>Cyberlekcje</a:t>
            </a:r>
            <a:r>
              <a:rPr lang="pl-PL" sz="1600" b="1" dirty="0">
                <a:latin typeface="Lato" panose="020F0502020204030203" pitchFamily="34" charset="-18"/>
              </a:rPr>
              <a:t>)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Pierwsze scenariusze zajęć lekcyjnych (</a:t>
            </a:r>
            <a:r>
              <a:rPr lang="pl-PL" sz="1600" b="1" dirty="0" err="1">
                <a:latin typeface="Lato" panose="020F0502020204030203" pitchFamily="34" charset="-18"/>
              </a:rPr>
              <a:t>Cyberlekcje</a:t>
            </a:r>
            <a:r>
              <a:rPr lang="pl-PL" sz="1600" dirty="0">
                <a:latin typeface="Lato" panose="020F0502020204030203" pitchFamily="34" charset="-18"/>
              </a:rPr>
              <a:t>) zostały zamieszczone na prowadzonej przez ministra właściwego do spraw oświaty i wychowania Zintegrowanej Platformie Edukacyjnej jeszcze w 2023 roku. Obecnie na ZPE znajdują się już materiały z kolejnej edycji projektu </a:t>
            </a:r>
            <a:r>
              <a:rPr lang="pl-PL" sz="1600" dirty="0">
                <a:latin typeface="Lato" panose="020F0502020204030203" pitchFamily="34" charset="-18"/>
                <a:hlinkClick r:id="rId2"/>
              </a:rPr>
              <a:t>https://zpe.gov.pl/a/cyberlekcje-30/D59PlYj9b?prevProjects=cms%3Asection1692877554254</a:t>
            </a:r>
            <a:endParaRPr lang="pl-PL" sz="1600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8.4: Projekt edukacyjny dla nauczycieli i uczniów klas VII i VIII szkół podstawowych i szkół ponadpodstawowych w zakresie świadomego użytkowania nowych technologii (Bezpieczni w Sieci)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Działanie realizowane od 2021 roku.  Projekt ma również komponent informacyjny i konferencyjny. Inicjatywa jest prowadzona przez Ministerstwo Cyfryzacji i NASK, przy współpracy z Ministerstwem Edukacji Narodowej, i została powiązana z PRKC (I.2.5). Strona projektu (</a:t>
            </a:r>
            <a:r>
              <a:rPr lang="pl-PL" sz="1600" dirty="0">
                <a:latin typeface="Lato" panose="020F0502020204030203" pitchFamily="34" charset="-18"/>
                <a:hlinkClick r:id="rId3"/>
              </a:rPr>
              <a:t>https://bezpieczniwsieci.edu.pl/</a:t>
            </a:r>
            <a:r>
              <a:rPr lang="pl-PL" sz="1600" dirty="0">
                <a:latin typeface="Lato" panose="020F0502020204030203" pitchFamily="34" charset="-18"/>
              </a:rPr>
              <a:t> ) jest aktywna i funkcjonująca. Działanie przewidywane do 2027 roku.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Finansowanie z budżetu państwa w ramach współpracy MEN, MC i NASK.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Aktywowano 126 424 konta w projekcie Bezpieczni w Sieci; ukończono blisko 500 tys. szkoleń e-learningowych</a:t>
            </a:r>
            <a:endParaRPr lang="pl-PL" sz="1600" u="sng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963EF69-2605-4557-84FD-0A1352ACD4F8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2293" name="Obraz 13">
            <a:extLst>
              <a:ext uri="{FF2B5EF4-FFF2-40B4-BE49-F238E27FC236}">
                <a16:creationId xmlns:a16="http://schemas.microsoft.com/office/drawing/2014/main" id="{B9C60A1C-F31B-F5BA-1B53-7881297CC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pole tekstowe 2">
            <a:extLst>
              <a:ext uri="{FF2B5EF4-FFF2-40B4-BE49-F238E27FC236}">
                <a16:creationId xmlns:a16="http://schemas.microsoft.com/office/drawing/2014/main" id="{0F7486B0-3AB9-E5A0-C93A-7C964E533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736138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Rozpoczęte w 2024 roku lub wcześniej.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1BEA5B5C-7262-6881-EAB2-050ED004BBC1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5F610B3E-CAB1-F829-4768-904078BB33B6}"/>
              </a:ext>
            </a:extLst>
          </p:cNvPr>
          <p:cNvSpPr/>
          <p:nvPr/>
        </p:nvSpPr>
        <p:spPr>
          <a:xfrm>
            <a:off x="1457325" y="3568700"/>
            <a:ext cx="1524000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9:  Zmiana organizacji pracy szkoły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9.5: </a:t>
            </a:r>
            <a:r>
              <a:rPr lang="pl-PL" b="1" dirty="0"/>
              <a:t>Cyfrowy rozwój oświaty w jednostkach samorządu terytorialnego</a:t>
            </a:r>
            <a:endParaRPr lang="pl-PL" sz="1600" b="1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ramach projektu ORE pn. </a:t>
            </a:r>
            <a:r>
              <a:rPr lang="pl-PL" sz="1600" b="1" dirty="0">
                <a:latin typeface="Lato" panose="020F0502020204030203" pitchFamily="34" charset="-18"/>
              </a:rPr>
              <a:t>Cyfrowy rozwój oświaty w jednostkach samorządu terytorialnego – szkolenie i doradztwo dla kadry JST</a:t>
            </a:r>
            <a:r>
              <a:rPr lang="pl-PL" sz="1600" dirty="0">
                <a:latin typeface="Lato" panose="020F0502020204030203" pitchFamily="34" charset="-18"/>
              </a:rPr>
              <a:t> wypracowywane są strategiczne rozwiązania w zakresie cyfryzacji w JST. W ramach projektu opracowano programy szkoleń i narzędzia do diagnozy stanu cyfryzacji w JST, przeprowadzono działania szkoleniowo-doradcze dla 210 przedstawicieli z 51 JST a następnie w okresie od czerwca 2024 roku do czerwca 2025 roku, przeprowadzono 51 debat na temat rozwoju cyfryzacji. Jednostki samorządu terytorialnego uczestniczące w projekcie opracowały 51 strategicznych planów rozwoju oświaty w zakresie cyfryzacji. Aktualnie trwa monitorowanie wdrożeń opracowanych planów. Planowane jest również ogłoszenie konkursu na objęcie działaniami szkoleniowo-doradczymi docelowo liczby 300 samorządów (oraz 900 samorządowców) w pierwszej połowie  2026 roku. Realizacja i finansowanie odbywa się w ramach programu FERS.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 FERS o wartości ok. 7,1 mln.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Realizowany od 2023 r.</a:t>
            </a:r>
            <a:endParaRPr lang="pl-PL" sz="1600" u="sng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sz="1600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D25E3F2-C87B-3AA3-683C-6449D22ED243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3317" name="Obraz 13">
            <a:extLst>
              <a:ext uri="{FF2B5EF4-FFF2-40B4-BE49-F238E27FC236}">
                <a16:creationId xmlns:a16="http://schemas.microsoft.com/office/drawing/2014/main" id="{1FBE9BF6-4B55-7BD2-54E6-B04809542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pole tekstowe 2">
            <a:extLst>
              <a:ext uri="{FF2B5EF4-FFF2-40B4-BE49-F238E27FC236}">
                <a16:creationId xmlns:a16="http://schemas.microsoft.com/office/drawing/2014/main" id="{1570DE33-7EDD-3C80-DD26-A0D9B2988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736138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Rozpoczęte w 2024 roku lub wcześniej.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6F01E-37AA-993E-88C6-36EB9155F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5D0B5783-F1AE-0131-9EC6-CFB60B64F861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F0F3BD80-87B4-0E00-0FCF-47C177A733E9}"/>
              </a:ext>
            </a:extLst>
          </p:cNvPr>
          <p:cNvSpPr/>
          <p:nvPr/>
        </p:nvSpPr>
        <p:spPr>
          <a:xfrm>
            <a:off x="1457325" y="3568700"/>
            <a:ext cx="1524000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10:  Wsparcie nauczycieli i szkół w procesie cyfrowej transformacji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10.3: Opracowanie wytycznych dotyczących zadań szkolnych koordynatorów cyfrowej edukacji, a także standardów w zakresie ich przygotowania do realizacji tych zadań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Stanowisko szkolnego koordynatora cyfrowej edukacji zostało opisane w PCTE . Proponuje się utworzenie stanowiska szkolnego koordynatora cyfrowej edukacji, którego rolą byłoby wspieranie nauczycieli w procesie wykorzystania sprzętu cyfrowego oraz oprogramowania w dydaktyce. Dodatkowo, koordynator ma stanowić dla danej szkoły wsparcie w procesie transformacji cyfrowej, w szczególności dla metodycznej i organizacyjnej pomocy w wykorzystaniu technologii w celach edukacyjnych i w funkcjonowaniu szkoły. Ponadto ma stymulować do tworzenia długofalowych i przemyślanych planów rozwoju szkoły zapewniających w trakcie i po transformacji równowagę pomiędzy nauczaniem tradycyjnym i z wykorzystaniem technologii cyfrowych. W ramach FERS w projekcie pn. </a:t>
            </a:r>
            <a:r>
              <a:rPr lang="pl-PL" sz="1600" b="1" dirty="0">
                <a:latin typeface="Lato" panose="020F0502020204030203" pitchFamily="34" charset="-18"/>
              </a:rPr>
              <a:t>Szkolenia dla koordynatorów i koordynatorek cyfrowych</a:t>
            </a:r>
            <a:r>
              <a:rPr lang="pl-PL" sz="1600" dirty="0">
                <a:latin typeface="Lato" panose="020F0502020204030203" pitchFamily="34" charset="-18"/>
              </a:rPr>
              <a:t> planowane jest przeszkolenie 25 tysięcy osób do 2028 r. Wartość projektu wynosi 25 mln.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ramach projektu ORE pn. </a:t>
            </a:r>
            <a:r>
              <a:rPr lang="pl-PL" sz="1600" b="1" dirty="0">
                <a:latin typeface="Lato" panose="020F0502020204030203" pitchFamily="34" charset="-18"/>
              </a:rPr>
              <a:t>Cyfrowy rozwój oświaty w jednostkach samorządu terytorialnego – szkolenie i doradztwo dla kadry JST</a:t>
            </a:r>
            <a:r>
              <a:rPr lang="pl-PL" sz="1600" dirty="0">
                <a:latin typeface="Lato" panose="020F0502020204030203" pitchFamily="34" charset="-18"/>
              </a:rPr>
              <a:t> wypracowany zostanie model wdrożenia szkolnych koordynatorów cyfrowej transformacji, w tym warunków ich finansowania, zatrudniania i powoływania.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10.5: Rozbudowa Krajowego Sytemu Danych Oświatowych (KSDO) o nowe moduły/funkcjonalności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Rozpoczęto rozbudowę KSDO. Działanie realizowane jest w ramach środków KPO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>
                <a:latin typeface="Lato" panose="020F0502020204030203" pitchFamily="34" charset="-18"/>
              </a:rPr>
              <a:t>Status</a:t>
            </a:r>
            <a:r>
              <a:rPr lang="pl-PL" sz="1600" b="1" dirty="0">
                <a:latin typeface="Lato" panose="020F0502020204030203" pitchFamily="34" charset="-18"/>
              </a:rPr>
              <a:t>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444861D-195A-0A1E-F6A9-11EF462327D5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3317" name="Obraz 13">
            <a:extLst>
              <a:ext uri="{FF2B5EF4-FFF2-40B4-BE49-F238E27FC236}">
                <a16:creationId xmlns:a16="http://schemas.microsoft.com/office/drawing/2014/main" id="{184DF57C-EC5C-8876-D252-3B69E438A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pole tekstowe 2">
            <a:extLst>
              <a:ext uri="{FF2B5EF4-FFF2-40B4-BE49-F238E27FC236}">
                <a16:creationId xmlns:a16="http://schemas.microsoft.com/office/drawing/2014/main" id="{9FA95E1D-9C8E-9CF3-F87C-ECF4A7E4D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736138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Rozpoczęte w 2024 roku lub wcześniej.</a:t>
            </a:r>
          </a:p>
        </p:txBody>
      </p:sp>
    </p:spTree>
    <p:extLst>
      <p:ext uri="{BB962C8B-B14F-4D97-AF65-F5344CB8AC3E}">
        <p14:creationId xmlns:p14="http://schemas.microsoft.com/office/powerpoint/2010/main" val="739722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8090D129-FC9E-F1EF-C07E-64E66F3DB96D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Problemy i trudności w realizacji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3CEA9B66-B81D-00E8-9CF6-2EDED6C66B7E}"/>
              </a:ext>
            </a:extLst>
          </p:cNvPr>
          <p:cNvSpPr/>
          <p:nvPr/>
        </p:nvSpPr>
        <p:spPr>
          <a:xfrm>
            <a:off x="1934817" y="3091623"/>
            <a:ext cx="15796592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Trudności z perspektywy szkolnej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Niewystarczająca infrastruktura sieciowa: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Choć 73% szkół ma Wi-Fi we wszystkich salach, tylko 25% ocenia je jako w pełni wystarczające przy pracy całej klasy.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Bariery kadrowe i finansowe: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Brak administratorów IT wynika głównie z braku środków na wynagrodzenia (62% wskazań) oraz trudności w pozyskaniu specjalistów. 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Doraźny charakter wsparcia: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Funkcje techniczne i pedagogiczne są najczęściej realizowane przez nauczycieli jako dodatkowe, niepłatne obowiązki.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Niski poziom świadomości: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Ponad 20% dyrektorów nie słyszało o stanowisku szkolnego koordynatora cyfrowej edukacji.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8910377-98EC-FA77-7509-EE5B804B7920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E0C04324-A210-0232-7923-D38731415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24791-FFE9-5360-195E-0CF70E810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87D7B621-43AA-4597-1722-EDD455504FDE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Problemy i trudności w realizacji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414362F8-777B-EA8E-AC5F-B89D7E11B0E9}"/>
              </a:ext>
            </a:extLst>
          </p:cNvPr>
          <p:cNvSpPr/>
          <p:nvPr/>
        </p:nvSpPr>
        <p:spPr>
          <a:xfrm>
            <a:off x="1934817" y="3091623"/>
            <a:ext cx="15796592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Strukturalne i demograficzne bariery adopcji technologii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Zidentyfikowano grupy o wysokim ryzyku wykluczenia cyfrowego: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Bariera wieku: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Spadek kompetencji AI w grupie 60+ (z 82,1% u najmłodszych do 47,7%).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Bariera stażu: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Nauczyciele z ponad 30-letnim doświadczeniem wykazują niższą gotowość do adaptacji e-materiałów.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Dualizm szkolnictwa wyższego: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Dysproporcja między liderami - Politechnikami (57,0%) i uczelniami prywatnymi (63,6%) - a naukami rolniczymi (42,9%) oraz weterynaryjnymi (44,3%).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Lato" panose="020F0502020204030203" pitchFamily="34" charset="-18"/>
              </a:rPr>
              <a:t>Geografia vs. Kapitał: </a:t>
            </a:r>
            <a:br>
              <a:rPr lang="pl-PL" dirty="0">
                <a:latin typeface="Lato" panose="020F0502020204030203" pitchFamily="34" charset="-18"/>
              </a:rPr>
            </a:br>
            <a:r>
              <a:rPr lang="pl-PL" dirty="0">
                <a:latin typeface="Lato" panose="020F0502020204030203" pitchFamily="34" charset="-18"/>
              </a:rPr>
              <a:t>Choć bariera infrastrukturalna niemal zanikła (W6.3 na poziomie 99,3% dzięki m.in. bonom 2,5 tys. zł na laptopy), różnica w kompetencjach AI między miastami (73,9%) a wsią (59,9%) pozostaje faktem. Dowodzi to, że barierą nie jest już „urządzenie”, lecz brak szkoleń.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b="1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03B3030-F876-0D76-8DB7-274E270AF2AF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04A8F4E7-9527-DB0B-FC0F-522A2424B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581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0E9129-DC01-8810-A543-A76B77C6B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EBA9FB9A-79B3-827A-CEC1-78E05D454742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Analiza badań i ekspertyz – 2024 r.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91B5073B-AC63-8BD0-336B-4FDB7F6A3487}"/>
              </a:ext>
            </a:extLst>
          </p:cNvPr>
          <p:cNvSpPr/>
          <p:nvPr/>
        </p:nvSpPr>
        <p:spPr>
          <a:xfrm>
            <a:off x="1934817" y="3091623"/>
            <a:ext cx="15796592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Stan cyfryzacji infrastruktury i dostęp do sprzętu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 2024 roku poprawił się dostęp szkół do infrastruktury cyfrowej, głównie dzięki programom modernizacyjnym.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84% placówek korzysta ze światłowodu, choć w części z nich przepustowość nadal jest niewystarczająca.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Program „Laptop dla ucznia” nie doprowadził do istotnych zmian w sposobie nauczania, ponieważ laptopy są używane głównie w domach. W szkołach korzysta się z nich rzadko z powodu braku odpowiedniej infrastruktury (np. szaf ładujących, gniazdek) i niejasności co do odpowiedzialności za sprzęt.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Ogólnie nauczyciele i dyrektorzy oceniają stopień cyfryzacji szkół na 7,6 w skali 10-stopniowej, zwracając jednocześnie uwagę na obecność przestarzałych urządzeń w części placówek.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Sztuczna Inteligencja (AI) w edukacji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 2024 roku gwałtownie wzrosło zainteresowanie generatywną sztuczną inteligencją.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63% uczniów szkół ponadpodstawowych intensywnie korzystają z narzędzi AI (głównie </a:t>
            </a:r>
            <a:r>
              <a:rPr lang="pl-PL" dirty="0" err="1">
                <a:latin typeface="Lato" panose="020F0502020204030203" pitchFamily="34" charset="-18"/>
              </a:rPr>
              <a:t>ChatGPT</a:t>
            </a:r>
            <a:r>
              <a:rPr lang="pl-PL" dirty="0">
                <a:latin typeface="Lato" panose="020F0502020204030203" pitchFamily="34" charset="-18"/>
              </a:rPr>
              <a:t>) – przede wszystkim w nauce, wyjaśnianiu trudnych zagadnień i pisaniu prac – przy czym wielu z nich nadmiernie ufa generowanym treściom, rzadko je weryfikując.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Nauczyciele traktują AI głównie jako narzędzie wspierające przygotowanie materiałów dydaktycznych, lecz jednocześnie obawiają się plagiatów i pogorszenia samodzielnego myślenia uczniów.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Widoczna jest wyraźna luka świadomości między skalą użycia AI przez młodzież a przygotowaniem nauczycieli do jej nadzorowania – tylko niewielka część z nich (15%) czuje się kompetentna w tym zakresie.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Międzynarodowe badania potwierdzają podobne wyzwania: zdecydowana większość studentów na świecie korzysta z AI, ale wielu brakuje odpowiednich kompetencji i oczekują wsparcia edukacyjnego.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EE91DA5-55C0-5709-1AE5-F3A88499E669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00C61305-D21E-22DB-F14D-F481B73B8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36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3064CC77-A47C-F67B-55EA-CFDA00A531BF}"/>
              </a:ext>
            </a:extLst>
          </p:cNvPr>
          <p:cNvSpPr txBox="1"/>
          <p:nvPr/>
        </p:nvSpPr>
        <p:spPr>
          <a:xfrm>
            <a:off x="876300" y="1747838"/>
            <a:ext cx="134905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Wprowadzenie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94776161-9F2E-9CC5-385D-FFF20FA5231C}"/>
              </a:ext>
            </a:extLst>
          </p:cNvPr>
          <p:cNvSpPr/>
          <p:nvPr/>
        </p:nvSpPr>
        <p:spPr>
          <a:xfrm>
            <a:off x="2479675" y="3568700"/>
            <a:ext cx="13222288" cy="5927725"/>
          </a:xfrm>
          <a:prstGeom prst="rect">
            <a:avLst/>
          </a:prstGeom>
        </p:spPr>
        <p:txBody>
          <a:bodyPr/>
          <a:lstStyle/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Niniejszy dokument jest pierwszym raportem monitorującym realizację działań, wskazanych w Polityce Cyfrowej Transformacji Edukacji (PCTE), przyjętej uchwałą Rady Ministrów 12 września 2024 r.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Raport został opracowany przez Instytut Badań Edukacyjnych – Państwowy Instytut Badawczy na zlecenie Ministerstwa Edukacji Narodowej i obejmuje okres od 18 września do 31 grudnia 2024 r. 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Ze względu na niewielki zakres czasowy oraz sytuację, w której wiele działań PCTE, zainicjowanych w 2024 roku, ma charakter długoterminowy, z planowanym zakończeniem do 2028 r., zebrane dane i analizy powinny być interpretowane w kontekście wczesnej fazy wdrażania PCTE.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Realizacja PCTE w pierwszym roku wdrażania skupiała się na pracach koncepcyjnych, legislacyjnych oraz uruchomieniu kluczowych programów inwestycyjnych finansowanych głównie z Krajowego Planu Odbudowy i Zwiększania Odporności  (KPO) oraz Funduszy Europejskich dla Rozwoju Społecznego 2021-2027 (FERS).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9F3C2F3-8E29-98A4-6D77-F7D83D5B3B99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4101" name="Obraz 13">
            <a:extLst>
              <a:ext uri="{FF2B5EF4-FFF2-40B4-BE49-F238E27FC236}">
                <a16:creationId xmlns:a16="http://schemas.microsoft.com/office/drawing/2014/main" id="{1389B1D9-E922-713E-F895-2FB89E280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pole tekstowe 4">
            <a:extLst>
              <a:ext uri="{FF2B5EF4-FFF2-40B4-BE49-F238E27FC236}">
                <a16:creationId xmlns:a16="http://schemas.microsoft.com/office/drawing/2014/main" id="{42F3F3AC-2C05-DB93-302A-0DA89565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675" y="9210675"/>
            <a:ext cx="14351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/>
              <a:t>* Uchwała nr 98 Rady Ministrów w sprawie przyjęcia polityki publicznej pod nazwą „Polityka Cyfrowej Transformacji Edukacji” z dnia 12 września 2024 r. (M.P. z 2024 r. poz. 812)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239986-137F-2D76-7E0C-1D443809A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74C6E59C-A196-5575-3A80-B628BC50C47D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Analiza badań i ekspertyz – 2024 r.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D32036B2-F35A-40D7-3F0F-0FD5171D8A67}"/>
              </a:ext>
            </a:extLst>
          </p:cNvPr>
          <p:cNvSpPr/>
          <p:nvPr/>
        </p:nvSpPr>
        <p:spPr>
          <a:xfrm>
            <a:off x="2073275" y="3365500"/>
            <a:ext cx="1529149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Kompetencje cyfrowe i doskonalenie nauczycieli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 rozwoju kompetencji cyfrowych nauczycieli widać wyraźny postęp, choć wyniki badań są niejednorodne.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Liczba pedagogów uczestniczących w szkoleniach TIK podwoiła się w ostatnich latach, a w teście IT Fitness Test 2024 nauczyciele osiągnęli lepsze wyniki niż uczniowie.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Nauczyciele wskazują, że najbardziej potrzebują szkoleń z nowoczesnych technologii edukacyjnych oraz gotowych scenariuszy lekcji, które pomogłyby skutecznie wykorzystywać technologię w praktyce dydaktycznej.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Jednocześnie odnotowano spadek poziomu kompetencji cyfrowych wśród młodzieży szkół ponadpodstawowych.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Bezpieczeństwo cyfrowe i dobrostan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 2024 roku szczególną uwagę zwrócono na pogarszający się dobrostan cyfrowy młodzieży oraz zagrożenia płynące z nadmiernej obecności online.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Badania pokazują wzrost problemów związanych z cyberprzemocą – komunikatory stały się miejscem konfliktów, wykluczania i presji ciągłego bycia online.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Coraz młodsze dzieci mają także dostęp do treści szkodliwych, a średni wiek pierwszego kontaktu z pornografią spadł do 9–10 lat z powodu nieskutecznej weryfikacji wieku.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Ponad połowa polskich szkół wprowadziła zakaz używania telefonów, jednak eksperci podkreślają, że same zakazy nie zastępują edukacji o odpowiedzialnym korzystaniu z technologii. Dodatkowo młodzież w krajach OECD spędza w </a:t>
            </a:r>
            <a:r>
              <a:rPr lang="pl-PL" dirty="0" err="1">
                <a:latin typeface="Lato" panose="020F0502020204030203" pitchFamily="34" charset="-18"/>
              </a:rPr>
              <a:t>internecie</a:t>
            </a:r>
            <a:r>
              <a:rPr lang="pl-PL" dirty="0">
                <a:latin typeface="Lato" panose="020F0502020204030203" pitchFamily="34" charset="-18"/>
              </a:rPr>
              <a:t> bardzo dużo czasu – co najmniej 30 godzin tygodniowo.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F25068A-1C5F-1ECC-3D0A-F54E8295627E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B5DABDA0-5D78-EBC2-4786-95BDDC5AB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917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C19778-7DF5-CB8A-D801-2A2372C0F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42393F7E-0354-602A-2278-BD1CF4710328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Analiza badań i ekspertyz – 2024 r.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98F55725-5233-5627-D3F0-3FA088F025DF}"/>
              </a:ext>
            </a:extLst>
          </p:cNvPr>
          <p:cNvSpPr/>
          <p:nvPr/>
        </p:nvSpPr>
        <p:spPr>
          <a:xfrm>
            <a:off x="2044247" y="3321957"/>
            <a:ext cx="13222288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Wsparcie kadrowe i rola placówek doskonalenia nauczycieli (PDN)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System zarządzania technologią w szkołach rozwija się, lecz wciąż napotyka na ograniczenia.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Tylko 43% placówek posiada koordynatora cyfrowej edukacji, przy w większości przypadków (77%) funkcja ta jest dodatkowym, często nieodpłatnym zadaniem nauczyciela.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Placówki doskonalenia nauczycieli oferują szeroką ofertę szkoleń — 70% prowadzi stałe kursy cyfrowe, a aż 98% uwzględnia w nich tematykę sztucznej inteligencji. Jednocześnie PDN wskazują na braki w dostępie do specjalistów zewnętrznych oraz nowoczesnego sprzętu, takiego jak drukarki 3D czy laboratoria STEM.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Dane pokazują, że polskie szkoły znacząco poprawiły swoją infrastrukturę cyfrową, jednak nadal brakuje im spójnego, systemowego wsparcia w zakresie metodyki pracy z technologią.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b="1" dirty="0">
                <a:latin typeface="Lato" panose="020F0502020204030203" pitchFamily="34" charset="-18"/>
              </a:rPr>
              <a:t>Wyzwania dotyczą również bezpiecznego i etycznego wykorzystywania sztucznej inteligencji w edukacji, co wymaga dalszych działań i odpowiednich regulacji.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89055F77-242B-DFE0-2B9E-64E2B2F8AF0B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46034CCA-23C3-09A5-3921-36E15D3E0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38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DEA55-2789-259B-65CD-398427A91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5527779E-85C6-FA9E-19F7-A275631776BE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Szacowane wartości bazowe wskaźników rezultatu </a:t>
            </a:r>
            <a:b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</a:b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(na podstawie raportów z monitoringu)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0A14132D-E7E2-BD0E-15E2-B95A976C45EB}"/>
              </a:ext>
            </a:extLst>
          </p:cNvPr>
          <p:cNvSpPr/>
          <p:nvPr/>
        </p:nvSpPr>
        <p:spPr>
          <a:xfrm>
            <a:off x="1762233" y="4173538"/>
            <a:ext cx="15242268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b="1" dirty="0">
              <a:highlight>
                <a:srgbClr val="C0C0C0"/>
              </a:highlight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414AAF93-1898-793C-EF8D-AD103C2DB48E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556078DA-6D88-E66C-3268-15640CF73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D9DEDF02-D627-C9B5-46AE-6A5BF4BAB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372365"/>
              </p:ext>
            </p:extLst>
          </p:nvPr>
        </p:nvGraphicFramePr>
        <p:xfrm>
          <a:off x="2256281" y="3467100"/>
          <a:ext cx="15320519" cy="65494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2896633">
                  <a:extLst>
                    <a:ext uri="{9D8B030D-6E8A-4147-A177-3AD203B41FA5}">
                      <a16:colId xmlns:a16="http://schemas.microsoft.com/office/drawing/2014/main" val="3075923743"/>
                    </a:ext>
                  </a:extLst>
                </a:gridCol>
                <a:gridCol w="2423886">
                  <a:extLst>
                    <a:ext uri="{9D8B030D-6E8A-4147-A177-3AD203B41FA5}">
                      <a16:colId xmlns:a16="http://schemas.microsoft.com/office/drawing/2014/main" val="779567331"/>
                    </a:ext>
                  </a:extLst>
                </a:gridCol>
              </a:tblGrid>
              <a:tr h="876035">
                <a:tc gridSpan="2"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/>
                        <a:t>Wartości początkowe wskaźników nie były przedmiotem badań przed powstaniem PCTE, dlatego w chwili . W rezultacie wartości docelowe dla wskaźników zostały ustalone bez pełnej wiedzy o obecnej sytuacji w tych obszarach. Dane pozyskano dzięki badaniom kwestionariuszowym przeprowadzonym wiosną 2025 r.. Poznanie rzeczywistych aktualnych wartości pozwoliło na opracowanie rekomendacji.</a:t>
                      </a:r>
                      <a:endParaRPr lang="pl-PL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980057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r>
                        <a:rPr lang="pl-PL" sz="1800" dirty="0"/>
                        <a:t>W3.2: Odsetek nauczycieli deklarujących umiejętność wykorzystania narzędzi opartych na  sztucznej inteligencji w nauczaniu:    Wartość bazowa już w 2025 r. przekroczyła założony cel długoterminowy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59,6% (cel 2030: 51%) 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822582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r>
                        <a:rPr lang="pl-PL" sz="1800" dirty="0"/>
                        <a:t>W4.6: Odsetek nauczycieli prowadzących obowiązkowe zajęcia edukacyjne w szkołach podstawowych lub ponadpodstawowych, którzy oceniają, że ich kompetencje we wszystkich obszarach ram </a:t>
                      </a:r>
                      <a:r>
                        <a:rPr lang="pl-PL" sz="1800" dirty="0" err="1"/>
                        <a:t>DigCompEdu</a:t>
                      </a:r>
                      <a:r>
                        <a:rPr lang="pl-PL" sz="1800" dirty="0"/>
                        <a:t> są na poziomie B1 lub wyższym 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43,5% (cel 2027: 51%)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134802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r>
                        <a:rPr lang="pl-PL" sz="1800" dirty="0"/>
                        <a:t>W4.7: Odsetek nauczycieli prowadzących kształcenie w systemie szkolnictwa wyższego, którzy oceniają, że ich kompetencje  we wszystkich obszarach ram </a:t>
                      </a:r>
                      <a:r>
                        <a:rPr lang="pl-PL" sz="1800" dirty="0" err="1"/>
                        <a:t>DigCompEdu</a:t>
                      </a:r>
                      <a:r>
                        <a:rPr lang="pl-PL" sz="1800" dirty="0"/>
                        <a:t> są na poziomie B1 lub wyższym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56,1% (cel 2030: 75%)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25242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/>
                        <a:t>W4.8: Odsetek szkół lub zespołów szkół w systemie oświaty prowadzących  zajęcia również w trybie poza klasowo-lekcyjnym. Ze względu na wysoki wynik bazowy, rekomenduje się podniesienie celu do 90%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79,0% (cel 2035: 75%) 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109168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r>
                        <a:rPr lang="pl-PL" sz="1800" dirty="0"/>
                        <a:t>W4.9: Odsetek szkół lub zespołów szkół w systemie oświaty prowadzących  zajęcia również w trybie </a:t>
                      </a:r>
                      <a:r>
                        <a:rPr lang="pl-PL" sz="1800" dirty="0" err="1"/>
                        <a:t>międzyprzedmiotowym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29,0% (cel 2035: 75%)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487988"/>
                  </a:ext>
                </a:extLst>
              </a:tr>
              <a:tr h="832500">
                <a:tc>
                  <a:txBody>
                    <a:bodyPr/>
                    <a:lstStyle/>
                    <a:p>
                      <a:r>
                        <a:rPr lang="pl-PL" sz="1800" dirty="0"/>
                        <a:t>W5.2: Odsetek nauczycieli wychowania przedszkolnego, którzy oceniają, że ich kompetencje we wszystkich obszarach ram </a:t>
                      </a:r>
                      <a:r>
                        <a:rPr lang="pl-PL" sz="1800" dirty="0" err="1"/>
                        <a:t>DigCompEdu</a:t>
                      </a:r>
                      <a:r>
                        <a:rPr lang="pl-PL" sz="1800" dirty="0"/>
                        <a:t> są na poziomie B1 lub wyższym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53,1% (cel 2027: 51%)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031153"/>
                  </a:ext>
                </a:extLst>
              </a:tr>
              <a:tr h="576417">
                <a:tc>
                  <a:txBody>
                    <a:bodyPr/>
                    <a:lstStyle/>
                    <a:p>
                      <a:r>
                        <a:rPr lang="pl-PL" sz="1800" dirty="0"/>
                        <a:t>W5.3: Odsetek nauczycieli doskonalących się zawodowo w zakresie wykorzystania nowoczesnych technologii w nauczaniu w ciągu ostatnich 12 miesięcy</a:t>
                      </a:r>
                      <a:endParaRPr lang="pl-PL" sz="18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44-49% (cel 2029: 50%)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58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543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A0F5C2-1FFB-C60F-2F92-1C940E3C3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917668B8-42B2-602B-60EA-E22221BBF477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Szacowane wartości bazowe wskaźników rezultatu </a:t>
            </a:r>
            <a:b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</a:b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(na podstawie raportów z monitoringu)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22FCBE7-BC12-B5AA-8E4D-5D5FF970CBCB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CD7BFC39-E095-04F2-D5F3-EA57A7B9E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4AA3DFE-9B5C-089D-F634-C8E4835D2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023834"/>
              </p:ext>
            </p:extLst>
          </p:nvPr>
        </p:nvGraphicFramePr>
        <p:xfrm>
          <a:off x="2685142" y="3728357"/>
          <a:ext cx="14761029" cy="5938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279087">
                  <a:extLst>
                    <a:ext uri="{9D8B030D-6E8A-4147-A177-3AD203B41FA5}">
                      <a16:colId xmlns:a16="http://schemas.microsoft.com/office/drawing/2014/main" val="1542497203"/>
                    </a:ext>
                  </a:extLst>
                </a:gridCol>
                <a:gridCol w="2481942">
                  <a:extLst>
                    <a:ext uri="{9D8B030D-6E8A-4147-A177-3AD203B41FA5}">
                      <a16:colId xmlns:a16="http://schemas.microsoft.com/office/drawing/2014/main" val="1464984"/>
                    </a:ext>
                  </a:extLst>
                </a:gridCol>
              </a:tblGrid>
              <a:tr h="742270">
                <a:tc>
                  <a:txBody>
                    <a:bodyPr/>
                    <a:lstStyle/>
                    <a:p>
                      <a:r>
                        <a:rPr lang="pl-PL" sz="1800" b="0" dirty="0"/>
                        <a:t>W6.1: Średnia liczba uczniów przypadających na jeden komputer przenośny użytkowany przez uczniów w szkole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/>
                        <a:t>21,1 (cel 2025: 6,0)</a:t>
                      </a:r>
                    </a:p>
                    <a:p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302354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W6.2: Odsetek szkół spełniających minimalne obowiązujące standardy wyposażenia w infrastrukturę cyfrową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14,0% (cel 2027: 98%)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04264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W6.3: Odsetek nauczycieli prowadzących obowiązkowe zajęcia edukacyjne, którzy mają do dyspozycji komputer do prowadzenia zajęć dydaktycznych. Pierwotny cel został już osiągnięty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99,3% (cel 2027: 90%)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809195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W6.4: Odsetek szkół nie zgłaszających braku lub niewystarczającego dostępu do sieci wifi w salach lekcyjnych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69% (cel 2027: 90%)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794620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W6.5: Odsetek szkół ponadpodstawowych </a:t>
                      </a:r>
                      <a:r>
                        <a:rPr lang="pl-PL" sz="1800" dirty="0" err="1"/>
                        <a:t>korzystujących</a:t>
                      </a:r>
                      <a:r>
                        <a:rPr lang="pl-PL" sz="1800" dirty="0"/>
                        <a:t> z laboratoriów sztucznej </a:t>
                      </a:r>
                      <a:r>
                        <a:rPr lang="pl-PL" sz="1800" dirty="0" err="1"/>
                        <a:t>interligencji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1,0% (cel 2027: 51%)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226806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W6.6: Odsetek szkół ponadpodstawowych </a:t>
                      </a:r>
                      <a:r>
                        <a:rPr lang="pl-PL" sz="1800" dirty="0" err="1"/>
                        <a:t>korzystujących</a:t>
                      </a:r>
                      <a:r>
                        <a:rPr lang="pl-PL" sz="1800" dirty="0"/>
                        <a:t> z laboratoriów 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3,0% (cel 2027: 51%)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63350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W6.7: Odsetek szkół korzystających ze specjalistycznych materiałów i programów do wypożyczenia w chmurze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78% (cel 2030: 34%)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16429"/>
                  </a:ext>
                </a:extLst>
              </a:tr>
              <a:tr h="742270">
                <a:tc>
                  <a:txBody>
                    <a:bodyPr/>
                    <a:lstStyle/>
                    <a:p>
                      <a:r>
                        <a:rPr lang="pl-PL" sz="1800" dirty="0"/>
                        <a:t>W6.8: Odsetek placówek doskonalenia nauczycieli wyposażonych w sprzęt, oprogramowanie i rozwiązania sieciowe adekwatne do przyjętych w szkole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/>
                        <a:t>35% (cel 2030: 90%)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335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518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4CE6C2-D194-2F03-7EC7-D8CDD85BA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A717C182-5EFB-6DFA-15DE-33EA0FA76D22}"/>
              </a:ext>
            </a:extLst>
          </p:cNvPr>
          <p:cNvSpPr txBox="1"/>
          <p:nvPr/>
        </p:nvSpPr>
        <p:spPr>
          <a:xfrm>
            <a:off x="876300" y="1747838"/>
            <a:ext cx="1701413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Szacowane wartości bazowe wskaźników rezultatu </a:t>
            </a:r>
            <a:b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</a:b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(na podstawie raportów z monitoringu)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2DE9AA9-EFD2-6AC4-C6AE-F26022624735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DB223EF0-AC36-D94E-A029-463BE35AD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7CD754F1-32E8-AC77-DD60-6D66F8635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904370"/>
              </p:ext>
            </p:extLst>
          </p:nvPr>
        </p:nvGraphicFramePr>
        <p:xfrm>
          <a:off x="2380343" y="3687356"/>
          <a:ext cx="15123886" cy="588669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395200">
                  <a:extLst>
                    <a:ext uri="{9D8B030D-6E8A-4147-A177-3AD203B41FA5}">
                      <a16:colId xmlns:a16="http://schemas.microsoft.com/office/drawing/2014/main" val="1542497203"/>
                    </a:ext>
                  </a:extLst>
                </a:gridCol>
                <a:gridCol w="2728686">
                  <a:extLst>
                    <a:ext uri="{9D8B030D-6E8A-4147-A177-3AD203B41FA5}">
                      <a16:colId xmlns:a16="http://schemas.microsoft.com/office/drawing/2014/main" val="1464984"/>
                    </a:ext>
                  </a:extLst>
                </a:gridCol>
              </a:tblGrid>
              <a:tr h="676315"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W7.5: Odsetek nauczycieli kształcenia zawodowego korzystających z e-materiałów</a:t>
                      </a:r>
                      <a:endParaRPr lang="pl-PL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95,6% (cel 2030: 51%)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302354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W8.1: Odsetek nauczycieli informatyki, którzy oceniają, że większość nauczanych przez nich absolwentów szkół podstawowych lub ponadpodstawowych posiada kompetencje cyfrowe w obszarze bezpieczeństwa co najmniej na poziomie 3 ram </a:t>
                      </a:r>
                      <a:r>
                        <a:rPr lang="pl-PL" sz="1800" dirty="0" err="1">
                          <a:latin typeface="Lato" panose="020F0502020204030203" pitchFamily="34" charset="-18"/>
                        </a:rPr>
                        <a:t>DigComp</a:t>
                      </a:r>
                      <a:r>
                        <a:rPr lang="pl-PL" sz="1800" dirty="0">
                          <a:latin typeface="Lato" panose="020F0502020204030203" pitchFamily="34" charset="-18"/>
                        </a:rPr>
                        <a:t>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70,8% (cel 2027: 67%)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04264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W8.2: Odsetek nauczycieli  szkół podstawowych i ponadpodstawowych, którzy oceniają, że posiadane przez nich kompetencje cyfrowe w obszarze bezpieczeństwa są co najmniej na poziomie 3 ram </a:t>
                      </a:r>
                      <a:r>
                        <a:rPr lang="pl-PL" sz="1800" dirty="0" err="1">
                          <a:latin typeface="Lato" panose="020F0502020204030203" pitchFamily="34" charset="-18"/>
                        </a:rPr>
                        <a:t>DigComp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69,7% (cel 2027: 67%)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809195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W8.3: Odsetek uczniów szkół podstawowych i ponadpodstawowych, których co najmniej jeden rodzic lub opiekun prawny ocenia, że posiadane przez rodzica lub opiekuna prawnego kompetencje cyfrowe w obszarze bezpieczeństwa są co najmniej na poziomie 3 ram </a:t>
                      </a:r>
                      <a:r>
                        <a:rPr lang="pl-PL" sz="1800" dirty="0" err="1">
                          <a:latin typeface="Lato" panose="020F0502020204030203" pitchFamily="34" charset="-18"/>
                        </a:rPr>
                        <a:t>DigComp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69,2% (cel 2030: 51%)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794620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W9.1: Udział szkół, w których były realizowane projekty uczniowskie z wykorzystaniem nowoczesnej technologii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55,0% (cel 2035: 80%)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226806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W9.3: Udział szkół, w których istnieją wydzielone przestrzenie do realizacji projektów edukacyjnych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latin typeface="Lato" panose="020F0502020204030203" pitchFamily="34" charset="-18"/>
                        </a:rPr>
                        <a:t>26,0% (cel 2030: 30%)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63350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W10.1: Odsetek szkół, w których funkcjonuje stanowisko szkolnego koordynatora cyfrowej edukacji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10,0% (cel 2027: 90%)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316429"/>
                  </a:ext>
                </a:extLst>
              </a:tr>
              <a:tr h="676315"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W10.2: Odsetek szkół, w których funkcjonuje stanowisko administratora sprzętu komputerowego	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43,0% (cel 2027: 60%)</a:t>
                      </a:r>
                      <a:endParaRPr lang="pl-PL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335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098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B647A-81DB-E6FD-4023-EDA927CAC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6CAB53AE-F981-DEA6-3BB9-01C91517A7E5}"/>
              </a:ext>
            </a:extLst>
          </p:cNvPr>
          <p:cNvSpPr txBox="1"/>
          <p:nvPr/>
        </p:nvSpPr>
        <p:spPr>
          <a:xfrm>
            <a:off x="876300" y="1747838"/>
            <a:ext cx="16584386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Rekomendacje - pożądane zmiany w świetle wyników badań, analiz i ekspertyz 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97BD18A2-49C0-D57B-D097-7422EEBFF4EF}"/>
              </a:ext>
            </a:extLst>
          </p:cNvPr>
          <p:cNvSpPr/>
          <p:nvPr/>
        </p:nvSpPr>
        <p:spPr>
          <a:xfrm>
            <a:off x="2479675" y="3568700"/>
            <a:ext cx="15227754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F691809-062A-2CEC-29CF-AF133B944D30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2546F546-EB52-2C45-6D26-1AE6B9BEA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FED0FA5-6117-F607-0788-D87301B1C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659889"/>
              </p:ext>
            </p:extLst>
          </p:nvPr>
        </p:nvGraphicFramePr>
        <p:xfrm>
          <a:off x="2174874" y="3644265"/>
          <a:ext cx="15285811" cy="5852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60227">
                  <a:extLst>
                    <a:ext uri="{9D8B030D-6E8A-4147-A177-3AD203B41FA5}">
                      <a16:colId xmlns:a16="http://schemas.microsoft.com/office/drawing/2014/main" val="1560560288"/>
                    </a:ext>
                  </a:extLst>
                </a:gridCol>
                <a:gridCol w="11025584">
                  <a:extLst>
                    <a:ext uri="{9D8B030D-6E8A-4147-A177-3AD203B41FA5}">
                      <a16:colId xmlns:a16="http://schemas.microsoft.com/office/drawing/2014/main" val="3065486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Profesjonalizacja funkcji koordynatora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b="0" dirty="0">
                          <a:latin typeface="Lato" panose="020F0502020204030203" pitchFamily="34" charset="-18"/>
                        </a:rPr>
                        <a:t>Należy zapewnić trwałe umocowanie stanowiska szkolnego koordynatora cyfrowej edukacji w systemie oświaty, oferując mu system certyfikacji (</a:t>
                      </a:r>
                      <a:r>
                        <a:rPr lang="pl-PL" sz="1800" b="0" dirty="0" err="1">
                          <a:latin typeface="Lato" panose="020F0502020204030203" pitchFamily="34" charset="-18"/>
                        </a:rPr>
                        <a:t>mikropoświadczenia</a:t>
                      </a:r>
                      <a:r>
                        <a:rPr lang="pl-PL" sz="1800" b="0" dirty="0">
                          <a:latin typeface="Lato" panose="020F0502020204030203" pitchFamily="34" charset="-18"/>
                        </a:rPr>
                        <a:t>) oraz jasne wytyczne, aby funkcja ta nie była realizowana jedynie jako dodatek do obowiązków nauczyciela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75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Szkolenia dopasowane do potrzeb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Programy doskonalenia powinny uwzględniać specyfikę nauczycieli z obszarów wiejskich oraz grup wiekowych (szczególnie starszych pedagogów), koncentrując się na krytycznej ocenie treści generowanych przez AI oraz </a:t>
                      </a:r>
                      <a:r>
                        <a:rPr lang="pl-PL" sz="1800" dirty="0" err="1">
                          <a:latin typeface="Lato" panose="020F0502020204030203" pitchFamily="34" charset="-18"/>
                        </a:rPr>
                        <a:t>cyberbezpieczeństwie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990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Edukacja </a:t>
                      </a:r>
                      <a:r>
                        <a:rPr lang="pl-PL" sz="1800" b="1" dirty="0" err="1">
                          <a:latin typeface="Lato" panose="020F0502020204030203" pitchFamily="34" charset="-18"/>
                        </a:rPr>
                        <a:t>bezekranowa</a:t>
                      </a:r>
                      <a:r>
                        <a:rPr lang="pl-PL" sz="1800" b="1" dirty="0">
                          <a:latin typeface="Lato" panose="020F0502020204030203" pitchFamily="34" charset="-18"/>
                        </a:rPr>
                        <a:t> i 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Zmiany w podstawie programowej kładą nacisk na koncepcję edukacji cyfrowej bez użycia ekranów w przedszkolach oraz na rozwijanie biegłości w zakresie AI, zamiast wyłącznej, narzędziowej obsługi programów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451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Wsparcie liderów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Należy zachęcać nauczycieli do udziału w szkoleniach oraz angażować dyrektorów szkół w budowanie kultury cyfrowej. Jest to kluczowe dla trwałości transformacji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197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Regulacje i ochrona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Niezbędny jest przegląd przepisów dotyczących weryfikacji wieku w sieci oraz wprowadzenie standardów ochrony dziecka w środowisku cyfrowym, w tym edukacja w zakresie higieny cyfrowej nie tylko dla uczniów, ale i rodziców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11101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Odpowiedzialność dostawców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latin typeface="Lato" panose="020F0502020204030203" pitchFamily="34" charset="-18"/>
                        </a:rPr>
                        <a:t>Postuluje się zwiększenie społecznej odpowiedzialności firm technologicznych za bezpieczeństwo młodych użytkowników online</a:t>
                      </a:r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110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b="1" dirty="0">
                          <a:latin typeface="Lato" panose="020F0502020204030203" pitchFamily="34" charset="-18"/>
                        </a:rPr>
                        <a:t>Wskaźnik W6.5 (Laboratoria AI)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>
                          <a:latin typeface="Lato" panose="020F0502020204030203" pitchFamily="34" charset="-18"/>
                        </a:rPr>
                        <a:t>Proponuje się rozszerzenie monitorowania na wszystkie szkoły w systemie oświaty (w tym podstawowe), co będzie spójne z planowanymi inwestycjami w laboratoria AI dla obu etapów edukacyjnych.</a:t>
                      </a:r>
                    </a:p>
                    <a:p>
                      <a:endParaRPr lang="pl-PL" sz="1800" b="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504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397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3DE6CD-485B-D7FA-57E7-C0A1F87AC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1667EEC1-E8C2-4728-E8AE-96B57572D238}"/>
              </a:ext>
            </a:extLst>
          </p:cNvPr>
          <p:cNvSpPr txBox="1"/>
          <p:nvPr/>
        </p:nvSpPr>
        <p:spPr>
          <a:xfrm>
            <a:off x="876300" y="1747838"/>
            <a:ext cx="134905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Podsumowanie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055057B9-24E7-86E1-31FA-3798119B755C}"/>
              </a:ext>
            </a:extLst>
          </p:cNvPr>
          <p:cNvSpPr/>
          <p:nvPr/>
        </p:nvSpPr>
        <p:spPr>
          <a:xfrm>
            <a:off x="2479675" y="3568700"/>
            <a:ext cx="13222288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Rok 2024 był dla Polityki Cyfrowej Transformacji Edukacji rokiem przejścia od fazy planowania do aktywnej realizacji.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Charakteryzował się on bardzo krótkim okresem na realizację zadań określonych Uchwałą – 2 miesiące.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Choć formalnie zakończono jedno zadanie z terminem na 2024 rok, uruchomiono liczne, kluczowe projekty, które stanowią o sile i rozmachu transformacji.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Dane z przełomu 2024 i 2025 roku wyraźnie pokazują, że zainicjowane działania nabierają tempa, a ich pierwsze efekty, takie jak np.: wyniki pilotaży, stanowią solidną bazę dla dalszych prac.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Wdrożenie PCTE przebiega wielotorowo, obejmując zarówno infrastrukturę oraz sprzęt, jak i rozwój kompetencji, tworzenie nowoczesnych e-zasobów oraz wsparcie dla samorządów.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Niniejszy raport stanowi pierwszy krok w kierunku systematycznego monitorowania wdrażania Polityki Cyfrowej Transformacji Edukacji. Jego przygotowanie możliwe było dzięki współpracy z instytucjami odpowiedzialnymi za realizację działań oraz zaangażowaniu zespołu badawczego IBE-PIB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dirty="0">
                <a:latin typeface="Lato" panose="020F0502020204030203" pitchFamily="34" charset="-18"/>
              </a:rPr>
              <a:t>Zebrane dane i analizy obejmują stan realizacji polityki na dzień 31 grudnia 2024 roku i powinny być interpretowane w kontekście wczesnej fazy wdrażania reformy, która rozpoczęła się we wrześniu 2024 roku.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2FEF6CBF-1FBE-FD8A-43A8-AC7F65916767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7413" name="Obraz 13">
            <a:extLst>
              <a:ext uri="{FF2B5EF4-FFF2-40B4-BE49-F238E27FC236}">
                <a16:creationId xmlns:a16="http://schemas.microsoft.com/office/drawing/2014/main" id="{353FE282-DA61-4AA7-AF2E-D4C443F96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61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83FBF9A5-0F0F-D424-DA33-A6117728393F}"/>
              </a:ext>
            </a:extLst>
          </p:cNvPr>
          <p:cNvSpPr txBox="1"/>
          <p:nvPr/>
        </p:nvSpPr>
        <p:spPr>
          <a:xfrm>
            <a:off x="876300" y="1747838"/>
            <a:ext cx="134905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I.	Działania wdrożone w 2024 roku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36EB2525-C17C-B99D-F760-A1D451377213}"/>
              </a:ext>
            </a:extLst>
          </p:cNvPr>
          <p:cNvSpPr/>
          <p:nvPr/>
        </p:nvSpPr>
        <p:spPr>
          <a:xfrm>
            <a:off x="1457325" y="3568700"/>
            <a:ext cx="1524000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6: Wyposażenie uczniów, nauczycieli i szkół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6.1: Opracowanie minimalnych standardów wyposażenia szkół w sprzęt cyfrowy oraz przykładowych modelowych rozwiązań w zakresie rozprowadzenia Internetu po szkole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nowelizacji rozporządzenia Ministra Edukacji w sprawie podstawowych warunków niezbędnych do realizacji przez szkoły i nauczycieli zadań dydaktycznych, wychowawczych i opiekuńczych oraz programów nauczania* określono m. in.  minimalne wymagania dotyczące sprzętu komputerowego, w tym komputerów stacjonarnych, laptopów i tabletów, umożliwiających wykorzystanie technologii informacyjno-komunikacyjnych przy realizacji zadań dydaktycznych, wychowawczych i opiekuńczych oraz minimalne wymagania dla technologii informacyjno-komunikacyjnych, które będą obligatoryjne dla szkół podstawowych i ponadpodstawowych, prowadzących kształcenie w formie dziennej. Stanowi ono punkt wyjścia dla dalszych działań, zapewniając spójność regulacyjną oraz ramy odniesienia dla planowanych i prowadzonych inwestycji.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zakończone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48A5225-513E-8CA2-8EAB-83E6B1B9BFA3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5125" name="Obraz 13">
            <a:extLst>
              <a:ext uri="{FF2B5EF4-FFF2-40B4-BE49-F238E27FC236}">
                <a16:creationId xmlns:a16="http://schemas.microsoft.com/office/drawing/2014/main" id="{58C56638-EF3D-8232-A483-4219FF3FA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pole tekstowe 2">
            <a:extLst>
              <a:ext uri="{FF2B5EF4-FFF2-40B4-BE49-F238E27FC236}">
                <a16:creationId xmlns:a16="http://schemas.microsoft.com/office/drawing/2014/main" id="{F42EDFB5-DAF1-E27C-E633-F1842F29C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9210675"/>
            <a:ext cx="15373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dirty="0"/>
              <a:t>* Rozporządzenie Ministra Edukacji z dnia 25 września 2024 r. zmieniające rozporządzenie w sprawie podstawowych warunków niezbędnych do realizacji przez szkoły i nauczycieli zadań dydaktycznych, wychowawczych i opiekuńczych oraz programów nauczania (Dz. U. poz. 1442)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B73B13D1-044B-06CE-3E68-4025463FE78B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D82D952F-9430-57A7-F3F2-C6CA3A5D3A55}"/>
              </a:ext>
            </a:extLst>
          </p:cNvPr>
          <p:cNvSpPr/>
          <p:nvPr/>
        </p:nvSpPr>
        <p:spPr>
          <a:xfrm>
            <a:off x="1367871" y="3376503"/>
            <a:ext cx="16430625" cy="615462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1:  Ewaluacja stanu edukacji cyfrowej oraz wykorzystania technologii edukacyjnej przez uczniów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1.1: Diagnoza stanu rozwoju metodyki edukacji cyfrowej na uczelniach 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1.2: Diagnoza dotycząca specjalistycznego oprogramowania  i cyfrowych rozwiązań potrzebnych w szkole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1.3: Analiza funkcjonowania sieci OSE, identyfikacja i likwidacja białych plam w zakresie podłączenia szkół do szerokopasmowego Internetu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1.4: Analiza rozwiązań w zakresie edukacji cyfrowej przyjętych w podstawach programowych w innych krajach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latin typeface="Lato" panose="020F0502020204030203" pitchFamily="34" charset="-18"/>
              </a:rPr>
              <a:t>Rozpoczęto prace diagnostyczne mające na celu zbudowanie fundamentu pod racjonalne zarządzanie transformacją cyfrową.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latin typeface="Lato" panose="020F0502020204030203" pitchFamily="34" charset="-18"/>
              </a:rPr>
              <a:t>Rozpoczęto przygotowanie diagnoz dotyczących metodyki edukacji cyfrowej na uczelniach (1.1), zapotrzebowania na specjalistyczne oprogramowanie (1.2), funkcjonowania sieci OSE (1.3) oraz analizę rozwiązań w podstawach programowych innych krajów (1.4).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Działania te finansowane są z budżetu państwa w ramach dotacji dla IBE-PIB.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Powołano Zespół ds. Cyfryzacji Edukacji w IBE PIB, który opracował założenia metodologiczne i narzędzia diagnostyczne.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B7B9092-A7B6-A687-5A80-11AF9095E2F5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149" name="Obraz 13">
            <a:extLst>
              <a:ext uri="{FF2B5EF4-FFF2-40B4-BE49-F238E27FC236}">
                <a16:creationId xmlns:a16="http://schemas.microsoft.com/office/drawing/2014/main" id="{D3A876CB-2A4F-AE5E-EB81-FDEBF7A33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pole tekstowe 2">
            <a:extLst>
              <a:ext uri="{FF2B5EF4-FFF2-40B4-BE49-F238E27FC236}">
                <a16:creationId xmlns:a16="http://schemas.microsoft.com/office/drawing/2014/main" id="{E08C722F-2D3C-229B-E255-FB925E628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531131"/>
            <a:ext cx="15371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/>
              <a:t>Rozpoczęte w 2024 roku lub wcześniej.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FC661D-3A8F-641D-A305-322440EBE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75D404D6-CC83-FA4F-3177-7FDF869A1838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650430AC-E213-DCE3-85A2-269C2011A0D2}"/>
              </a:ext>
            </a:extLst>
          </p:cNvPr>
          <p:cNvSpPr/>
          <p:nvPr/>
        </p:nvSpPr>
        <p:spPr>
          <a:xfrm>
            <a:off x="1367871" y="3376503"/>
            <a:ext cx="16430625" cy="6154628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2:  Zmiana obowiązującej podstawy programowej wychowania przedszkolnego i kształcenia ogólnego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2.2: Zmiany w podstawie programowej wychowania przedszkolnego w zakresie kompetencji cyfrowych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2.3: Zmiany w podstawie programowej kształcenia ogólnego w zakresie wykorzystania nowoczesnych technologii, w tym sztucznej inteligencji w szkole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2.4: Zmiany w podstawie programowej informatyki w zakresie nowoczesnych technologii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latin typeface="Lato" panose="020F0502020204030203" pitchFamily="34" charset="-18"/>
              </a:rPr>
              <a:t>Zainicjowano zmiany w podstawie programowej wychowania przedszkolnego (graniczenie korzystanie przez dzieci z urządzeń ekranowych w trakcie zajęć wychowania przedszkolnego) oraz kształcenia ogólnego w zakresie AI i nowoczesnych technologii 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Działania te finansowane są z budżetu państwa w ramach dotacji dla IBE-PIB.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Sformułowano pierwsze rekomendacje; projekt podstawy dla szkół podstawowych przygotowano do konsultacji w 2025 r.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lang="pl-PL" sz="1600" dirty="0">
              <a:latin typeface="Lato" panose="020F0502020204030203" pitchFamily="34" charset="-18"/>
            </a:endParaRP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CDA04AC-85DE-EC45-6606-79AD255A6ABA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149" name="Obraz 13">
            <a:extLst>
              <a:ext uri="{FF2B5EF4-FFF2-40B4-BE49-F238E27FC236}">
                <a16:creationId xmlns:a16="http://schemas.microsoft.com/office/drawing/2014/main" id="{86C2162F-E496-DC68-46EB-2EA40E511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pole tekstowe 2">
            <a:extLst>
              <a:ext uri="{FF2B5EF4-FFF2-40B4-BE49-F238E27FC236}">
                <a16:creationId xmlns:a16="http://schemas.microsoft.com/office/drawing/2014/main" id="{733796C3-99F1-5898-F25E-993C9BB25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531131"/>
            <a:ext cx="15371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/>
              <a:t>Rozpoczęte w 2024 roku lub wcześniej.</a:t>
            </a:r>
          </a:p>
        </p:txBody>
      </p:sp>
    </p:spTree>
    <p:extLst>
      <p:ext uri="{BB962C8B-B14F-4D97-AF65-F5344CB8AC3E}">
        <p14:creationId xmlns:p14="http://schemas.microsoft.com/office/powerpoint/2010/main" val="70700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78AAA2-B91A-1D7D-FBE3-CC4BB98E3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05E1C93F-4D5D-38B4-2AF1-B0F466C9D585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AF466BA2-F12A-DF48-8CD7-19766400922F}"/>
              </a:ext>
            </a:extLst>
          </p:cNvPr>
          <p:cNvSpPr/>
          <p:nvPr/>
        </p:nvSpPr>
        <p:spPr>
          <a:xfrm>
            <a:off x="1367871" y="2952435"/>
            <a:ext cx="16430625" cy="6578696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3:  Nowe technologie, w tym sztuczna inteligencja w szkole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3.2: Opracowanie przykładów wykorzystania sztucznej inteligencji do przygotowania nauczyciela w zakresie indywidualizacji pracy z uczniem i prowadzenia zajęć ze swojego przedmiotu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latin typeface="Lato" panose="020F0502020204030203" pitchFamily="34" charset="-18"/>
              </a:rPr>
              <a:t>Opracowano 9 scenariuszy do aplikacji edukacyjnych z elementami AI, m.in. takimi jak </a:t>
            </a:r>
            <a:r>
              <a:rPr lang="pl-PL" sz="1600" dirty="0" err="1">
                <a:latin typeface="Lato" panose="020F0502020204030203" pitchFamily="34" charset="-18"/>
              </a:rPr>
              <a:t>EDUchat</a:t>
            </a:r>
            <a:r>
              <a:rPr lang="pl-PL" sz="1600" dirty="0">
                <a:latin typeface="Lato" panose="020F0502020204030203" pitchFamily="34" charset="-18"/>
              </a:rPr>
              <a:t>, </a:t>
            </a:r>
            <a:r>
              <a:rPr lang="pl-PL" sz="1600" dirty="0" err="1">
                <a:latin typeface="Lato" panose="020F0502020204030203" pitchFamily="34" charset="-18"/>
              </a:rPr>
              <a:t>SmartLearn</a:t>
            </a:r>
            <a:r>
              <a:rPr lang="pl-PL" sz="1600" dirty="0">
                <a:latin typeface="Lato" panose="020F0502020204030203" pitchFamily="34" charset="-18"/>
              </a:rPr>
              <a:t>, Poetyckie grywalizacje i inne, które mają być udostępnione na Zintegrowanej Platformie Edukacyjnej (ZPE**) do końca 2028 roku. Realizacja i finansowanie odbywa się w ramach programu FERS – konkurs pn. </a:t>
            </a:r>
            <a:r>
              <a:rPr lang="pl-PL" sz="1600" b="1" dirty="0">
                <a:latin typeface="Lato" panose="020F0502020204030203" pitchFamily="34" charset="-18"/>
              </a:rPr>
              <a:t>Opracowanie zaawansowanych technologicznie e-materiałów do kształcenia ogólnego</a:t>
            </a:r>
            <a:r>
              <a:rPr lang="pl-PL" sz="1600" dirty="0">
                <a:latin typeface="Lato" panose="020F0502020204030203" pitchFamily="34" charset="-18"/>
              </a:rPr>
              <a:t>.</a:t>
            </a: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latin typeface="Lato" panose="020F0502020204030203" pitchFamily="34" charset="-18"/>
              </a:rPr>
              <a:t>Realizacja projektu pn. </a:t>
            </a:r>
            <a:r>
              <a:rPr lang="pl-PL" sz="1600" b="1" dirty="0">
                <a:latin typeface="Lato" panose="020F0502020204030203" pitchFamily="34" charset="-18"/>
              </a:rPr>
              <a:t>Opracowanie rozwiązań zapewniających dostęp do wysokiej jakości zindywidualizowanego i spersonalizowanego  doradztwa metodycznego. </a:t>
            </a:r>
            <a:r>
              <a:rPr lang="pl-PL" sz="1600" dirty="0">
                <a:latin typeface="Lato" panose="020F0502020204030203" pitchFamily="34" charset="-18"/>
              </a:rPr>
              <a:t>Przeprowadzone w ramach projektu badania dotyczące charakteru i organizacji pracy doradców metodycznych wykazały potrzebę rozwijania kompetencji cyfrowych tej grupy zawodowej, w szczególności w zakresie wykorzystania nowoczesnych technologii wspierających proces dydaktyczny i doradczy. W odpowiedzi na zidentyfikowane potrzeby, w trakcie opracowywania standardów pracy doradcy metodycznego rozszerzono obszary związane z ujednoliceniem i doskonaleniem praktyki zawodowej o zagadnienia dotyczące stosowania technologii cyfrowych oraz narzędzi opartych na sztucznej inteligencji. Kontynuacją tych działań było opracowanie koncepcji szkoleń skierowanych do doradców metodycznych oraz nauczycieli–konsultantów, ukierunkowanych na praktyczne wykorzystanie sztucznej inteligencji w pracy pracowników placówek doskonalenia nauczycieli oraz zarządzania procesem doradczym w warunkach pracy zdalnej. Celem podjętych inicjatyw jest podniesienie jakości i efektywności pracy doradców i konsultantów oraz zwiększenie ich gotowości do wspierania nauczycieli w zakresie stosowania innowacyjnych metod i technologii w procesie nauczania.</a:t>
            </a:r>
            <a:r>
              <a:rPr lang="pl-PL" sz="1600" b="1" dirty="0"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</a:rPr>
              <a:t>Realizacja i finansowanie odbywa się w ramach programu FERS</a:t>
            </a:r>
            <a:endParaRPr lang="pl-PL" sz="1600" b="1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projekty FERS o łącznej wartości  ok. 65,5 mln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Prowadzone są działania nad wypracowaniem modelu spersonalizowanego doradztwa, uwzględniającego specyficzne potrzeby metodyczne nauczyciela oraz specyfikę szkoły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marL="285750" indent="-285750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BDC7966-AA89-2E56-5F0B-F3C50209F2C4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149" name="Obraz 13">
            <a:extLst>
              <a:ext uri="{FF2B5EF4-FFF2-40B4-BE49-F238E27FC236}">
                <a16:creationId xmlns:a16="http://schemas.microsoft.com/office/drawing/2014/main" id="{A1C32782-5F5A-670A-9ED4-5A5CE70C4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pole tekstowe 2">
            <a:extLst>
              <a:ext uri="{FF2B5EF4-FFF2-40B4-BE49-F238E27FC236}">
                <a16:creationId xmlns:a16="http://schemas.microsoft.com/office/drawing/2014/main" id="{1C1F04B2-7302-2A73-D92A-1B8C99AF1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531131"/>
            <a:ext cx="15371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dirty="0"/>
              <a:t>*Rozpoczęte w 2024 roku lub wcześniej.</a:t>
            </a:r>
          </a:p>
          <a:p>
            <a:r>
              <a:rPr lang="pl-PL" altLang="pl-PL" dirty="0">
                <a:hlinkClick r:id="rId3"/>
              </a:rPr>
              <a:t>**https://zpe.gov.pl/</a:t>
            </a:r>
            <a:r>
              <a:rPr lang="pl-PL" altLang="pl-P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794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03BDF32A-37A9-55A4-C184-7A849AC2FAA3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 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0F473AD8-D593-8F12-2257-4EF159AE6262}"/>
              </a:ext>
            </a:extLst>
          </p:cNvPr>
          <p:cNvSpPr/>
          <p:nvPr/>
        </p:nvSpPr>
        <p:spPr>
          <a:xfrm>
            <a:off x="1457325" y="3237399"/>
            <a:ext cx="15690850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4:  Metody kształcenia, dydaktyka cyfrowa, cyfrowe zasoby dydaktyczne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4.2: Opracowanie modułów dotyczących kompetencji cyfrowych uczniów ze specjalnymi potrzebami edukacyjnymi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ramach projektu ORE** pn. </a:t>
            </a:r>
            <a:r>
              <a:rPr lang="pl-PL" sz="1600" b="1" dirty="0">
                <a:latin typeface="Lato" panose="020F0502020204030203" pitchFamily="34" charset="-18"/>
              </a:rPr>
              <a:t>Pilotażowe wdrożenie modułowych e-podręczników oraz opracowanie założeń do zaawansowanych technologicznie e-materiałów wspierających nowoczesne metody nauczania i uczenia się (FERS)</a:t>
            </a:r>
            <a:r>
              <a:rPr lang="pl-PL" sz="1600" dirty="0">
                <a:latin typeface="Lato" panose="020F0502020204030203" pitchFamily="34" charset="-18"/>
              </a:rPr>
              <a:t>,  opracowywane są modułowe e-podręczniki dostosowane do standardu WCAG. W roku szkolnym 2024/2025 przeprowadzono pilotażowe wdrożenie 12 modułowych e-podręczników w szkołach podstawowych.  W ramach trwającego pilotażu w 2024 r. rozpoczęło się wdrażanie modułowych e-podręczników podczas zajęć lekcyjnych w 12 szkołach podstawowych oraz przeprowadzono działania szkoleniowo-doradcze dla nauczycieli korzystających z modułowych e-podręczników.  Rozpoczęto opracowywanie 25 modułowych e-podręczników do szkoły ponadpodstawowej (zarówno poziom podstawowy, jak i rozszerzony).</a:t>
            </a:r>
            <a:endParaRPr lang="pl-PL" sz="1600" b="1" dirty="0">
              <a:latin typeface="Lato" panose="020F0502020204030203" pitchFamily="34" charset="-18"/>
            </a:endParaRP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Planowane jest również ogłoszenie konkursu pn. </a:t>
            </a:r>
            <a:r>
              <a:rPr lang="pl-PL" sz="1600" b="1" dirty="0">
                <a:latin typeface="Lato" panose="020F0502020204030203" pitchFamily="34" charset="-18"/>
              </a:rPr>
              <a:t>Opracowanie e-materiałów wspierających edukację włączającą (FERS) </a:t>
            </a:r>
            <a:r>
              <a:rPr lang="pl-PL" sz="1600" dirty="0">
                <a:latin typeface="Lato" panose="020F0502020204030203" pitchFamily="34" charset="-18"/>
              </a:rPr>
              <a:t>na e-materiały do edukacji włączającej w drugiej połowie 2025 roku.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4.3: Opracowanie modułów dotyczących sztucznej inteligencji oraz aspektów etycznych i zagrożeń związanych z tą tematyką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Działanie to jest realizowane w ramach tych samych projektów co działanie 3.2.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537864B-27EB-AC0A-3E0F-FEB0423A1597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7173" name="Obraz 13">
            <a:extLst>
              <a:ext uri="{FF2B5EF4-FFF2-40B4-BE49-F238E27FC236}">
                <a16:creationId xmlns:a16="http://schemas.microsoft.com/office/drawing/2014/main" id="{691BC38E-B892-EFFD-D134-F4269B51E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pole tekstowe 2">
            <a:extLst>
              <a:ext uri="{FF2B5EF4-FFF2-40B4-BE49-F238E27FC236}">
                <a16:creationId xmlns:a16="http://schemas.microsoft.com/office/drawing/2014/main" id="{054DD45A-7CC9-F4B4-3849-95B79BD74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9636122"/>
            <a:ext cx="153717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/>
              <a:t>* Rozpoczęte w 2024 roku lub wcześniej.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pl-PL" dirty="0"/>
              <a:t>** Ośrodek Rozwoju Edukacji - publiczna placówka doskonalenia nauczycieli o zasięgu ogólnokrajowym prowadzona przez Ministra Edukacji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5A1108DD-A4D4-22A2-647D-E25722B13A8A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49DF4A3F-6EE0-2A56-3BF7-8691FFCB4504}"/>
              </a:ext>
            </a:extLst>
          </p:cNvPr>
          <p:cNvSpPr/>
          <p:nvPr/>
        </p:nvSpPr>
        <p:spPr>
          <a:xfrm>
            <a:off x="1590674" y="3165201"/>
            <a:ext cx="16379273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4:  Metody kształcenia, dydaktyka cyfrowa, cyfrowe zasoby dydaktyczne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4.4: Opracowanie modułów dotyczących wykorzystania nowych metod nauczania opartych o nowoczesne technologie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Opracowano 215 scenariuszy dla zaawansowanych technologicznie e-materiałów, w tym dla 18 gier edukacyjnych, które mają powstać do końca 2028 roku - projekt pn. </a:t>
            </a:r>
            <a:r>
              <a:rPr lang="pl-PL" sz="1600" b="1" dirty="0">
                <a:latin typeface="Lato" panose="020F0502020204030203" pitchFamily="34" charset="-18"/>
              </a:rPr>
              <a:t>Pilotażowe wdrożenie modułowych e-podręczników oraz opracowanie założeń do zaawansowanych technologicznie e-materiałów wspierających nowoczesne metody nauczania i uczenia się. </a:t>
            </a:r>
            <a:r>
              <a:rPr lang="pl-PL" sz="1600" dirty="0">
                <a:latin typeface="Lato" panose="020F0502020204030203" pitchFamily="34" charset="-18"/>
              </a:rPr>
              <a:t>Realizacja i finansowanie odbywa się w ramach programu FERS. 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4.8: Rozwój kompetencji cyfrowych kadry uczącej szkół podstawowych oraz ponadpodstawowych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konkursach finansowanych w ramach programu FERS i KPO planowane jest przeszkolenie ponad 100 tys. nauczycieli. Rozpoczęto już szkolenia z AI (projekt </a:t>
            </a:r>
            <a:r>
              <a:rPr lang="pl-PL" sz="1600" dirty="0" err="1">
                <a:latin typeface="Lato" panose="020F0502020204030203" pitchFamily="34" charset="-18"/>
              </a:rPr>
              <a:t>Lekcja:AI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dirty="0">
                <a:latin typeface="Lato" panose="020F0502020204030203" pitchFamily="34" charset="-18"/>
                <a:hlinkClick r:id="rId2"/>
              </a:rPr>
              <a:t>https://lekcjaai.pl</a:t>
            </a:r>
            <a:r>
              <a:rPr lang="pl-PL" sz="1600" dirty="0">
                <a:latin typeface="Lato" panose="020F0502020204030203" pitchFamily="34" charset="-18"/>
              </a:rPr>
              <a:t>), w których weźmie udział ponad 13 tys. nauczycieli. Powiązane z działaniem 5.9.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4.10: Opracowanie katalogu przydatnych cyfrowych materiałów dla  kadry uczącej, dostępnych w chmurze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roku szkolnym 2024/2025 przeprowadzono pilotażowe wdrożenie modułowych e-podręczników w 12 szkołach podstawowych. Rozpoczęto także prace nad modułowymi e-podręcznikami dla szkół ponadpodstawowych.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Nakłady:</a:t>
            </a:r>
            <a:r>
              <a:rPr lang="pl-PL" sz="1600" dirty="0">
                <a:latin typeface="Lato" panose="020F0502020204030203" pitchFamily="34" charset="-18"/>
              </a:rPr>
              <a:t> Projekty FERS o wartości łącznej ponad 400 mln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Stan na koniec roku: </a:t>
            </a:r>
            <a:r>
              <a:rPr lang="pl-PL" sz="1600" dirty="0">
                <a:latin typeface="Lato" panose="020F0502020204030203" pitchFamily="34" charset="-18"/>
              </a:rPr>
              <a:t>Trwa pilotażowe wdrażanie modułowych e-podręczników i zestawów narzędzi wspierających rozwój kluczowych kompetencji.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u="sng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5AF341D-1C5E-840C-69A8-1421513635FF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8197" name="Obraz 13">
            <a:extLst>
              <a:ext uri="{FF2B5EF4-FFF2-40B4-BE49-F238E27FC236}">
                <a16:creationId xmlns:a16="http://schemas.microsoft.com/office/drawing/2014/main" id="{34F06E79-B363-7673-E6C5-8C1EFE1DF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pole tekstowe 2">
            <a:extLst>
              <a:ext uri="{FF2B5EF4-FFF2-40B4-BE49-F238E27FC236}">
                <a16:creationId xmlns:a16="http://schemas.microsoft.com/office/drawing/2014/main" id="{43BB9A28-336F-7AC9-2F07-85AD294BF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4" y="9917113"/>
            <a:ext cx="1537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dirty="0"/>
              <a:t>* Rozpoczęte w 2024 roku lub wcześniej.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 title="Tytuł slajdu">
            <a:extLst>
              <a:ext uri="{FF2B5EF4-FFF2-40B4-BE49-F238E27FC236}">
                <a16:creationId xmlns:a16="http://schemas.microsoft.com/office/drawing/2014/main" id="{F7054C4B-1C30-CBEE-45CB-5DF464ADA27F}"/>
              </a:ext>
            </a:extLst>
          </p:cNvPr>
          <p:cNvSpPr txBox="1"/>
          <p:nvPr/>
        </p:nvSpPr>
        <p:spPr>
          <a:xfrm>
            <a:off x="876300" y="1747838"/>
            <a:ext cx="16271875" cy="1401762"/>
          </a:xfrm>
          <a:prstGeom prst="rect">
            <a:avLst/>
          </a:prstGeom>
          <a:noFill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>
                <a:solidFill>
                  <a:schemeClr val="tx2"/>
                </a:solidFill>
                <a:latin typeface="Lato" panose="020F0502020204030203" pitchFamily="34" charset="-18"/>
              </a:rPr>
              <a:t>II.	Działania długofalowe w trakcie realizacji*</a:t>
            </a:r>
            <a:endParaRPr lang="fr-FR" sz="5400" b="1" dirty="0">
              <a:solidFill>
                <a:schemeClr val="tx2"/>
              </a:solidFill>
              <a:latin typeface="Lato" panose="020F0502020204030203" pitchFamily="34" charset="-18"/>
            </a:endParaRPr>
          </a:p>
        </p:txBody>
      </p:sp>
      <p:sp>
        <p:nvSpPr>
          <p:cNvPr id="9" name="Prostokąt 8" title="Treść slajdu">
            <a:extLst>
              <a:ext uri="{FF2B5EF4-FFF2-40B4-BE49-F238E27FC236}">
                <a16:creationId xmlns:a16="http://schemas.microsoft.com/office/drawing/2014/main" id="{CD138EC1-4106-DA7A-CD79-163A17C96758}"/>
              </a:ext>
            </a:extLst>
          </p:cNvPr>
          <p:cNvSpPr/>
          <p:nvPr/>
        </p:nvSpPr>
        <p:spPr>
          <a:xfrm>
            <a:off x="1152525" y="3117850"/>
            <a:ext cx="16724313" cy="592772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2400" b="1" dirty="0">
                <a:latin typeface="Lato" panose="020F0502020204030203" pitchFamily="34" charset="-18"/>
              </a:rPr>
              <a:t>Obszar 5:  Kształcenie i doskonalenie nauczycieli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5.1: Rozwijanie kompetencji cyfrowych nauczycieli w wychowaniu przedszkolnym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Wyłoniono wykonawców szkoleń i zakończono podpisywanie umów o objęcie przedsięwzięcia wsparciem Inwestycji C2.1.3: E-kompetencje (KPO) w ramach naboru nr KPOD.05.08-IW.06-001/24 (nauczyciele przedszkolni)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marL="285750" indent="-28575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q"/>
              <a:defRPr/>
            </a:pPr>
            <a:r>
              <a:rPr lang="pl-PL" sz="1600" b="1" dirty="0">
                <a:latin typeface="Lato" panose="020F0502020204030203" pitchFamily="34" charset="-18"/>
              </a:rPr>
              <a:t>Działanie 5.2: Studia podyplomowe kwalifikacyjne i doskonalące dla nauczycieli w zakresie informatyki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latin typeface="Lato" panose="020F0502020204030203" pitchFamily="34" charset="-18"/>
              </a:rPr>
              <a:t>W 2024 r. na podstawie art. 464 ust. 1 ustawy z dnia 20 lipca 2018 r. – Prawo o szkolnictwie wyższym i nauce podpisano 6 umów na organizację i przeprowadzenie studiów podyplomowych dla czynnych zawodowo nauczycieli, w zakresie: </a:t>
            </a:r>
          </a:p>
          <a:p>
            <a:pPr marL="800100" lvl="1" indent="-34290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l-PL" sz="1600" dirty="0">
                <a:latin typeface="Lato" panose="020F0502020204030203" pitchFamily="34" charset="-18"/>
              </a:rPr>
              <a:t>kwalifikacyjnych studiów podyplomowych przygotowujących czynnych zawodowo nauczycieli do nauczania informatyki (trzysemestralne); </a:t>
            </a:r>
          </a:p>
          <a:p>
            <a:pPr marL="800100" lvl="1" indent="-34290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pl-PL" sz="1600" dirty="0">
                <a:latin typeface="Lato" panose="020F0502020204030203" pitchFamily="34" charset="-18"/>
              </a:rPr>
              <a:t>doskonalących studiów podyplomowych dla czynnych zawodowo nauczycieli posiadających kwalifikacje do nauczania informatyki (dwusemestralne); </a:t>
            </a:r>
          </a:p>
          <a:p>
            <a:pPr marL="800100" lvl="1" indent="-342900"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arenR"/>
              <a:defRPr/>
            </a:pPr>
            <a:r>
              <a:rPr lang="pl-PL" sz="1600" dirty="0">
                <a:latin typeface="Lato" panose="020F0502020204030203" pitchFamily="34" charset="-18"/>
              </a:rPr>
              <a:t>doskonalących studiów podyplomowych dla czynnych zawodowo nauczycieli edukacji wczesnoszkolnej w zakresie edukacji informatycznej (dwusemestralne).</a:t>
            </a:r>
          </a:p>
          <a:p>
            <a:pPr algn="just"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pl-PL" sz="1600" b="1" dirty="0">
                <a:latin typeface="Lato" panose="020F0502020204030203" pitchFamily="34" charset="-18"/>
              </a:rPr>
              <a:t>Status: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  <a:r>
              <a:rPr lang="pl-PL" sz="1600" u="sng" dirty="0">
                <a:latin typeface="Lato" panose="020F0502020204030203" pitchFamily="34" charset="-18"/>
              </a:rPr>
              <a:t>w realizacji</a:t>
            </a:r>
            <a:r>
              <a:rPr lang="pl-PL" sz="1600" dirty="0">
                <a:latin typeface="Lato" panose="020F0502020204030203" pitchFamily="34" charset="-18"/>
              </a:rPr>
              <a:t> </a:t>
            </a:r>
          </a:p>
          <a:p>
            <a:pPr eaLnBrk="1" fontAlgn="auto" hangingPunct="1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4E82D76-DC97-7D95-192B-77CDD33348C0}"/>
              </a:ext>
            </a:extLst>
          </p:cNvPr>
          <p:cNvSpPr/>
          <p:nvPr/>
        </p:nvSpPr>
        <p:spPr>
          <a:xfrm>
            <a:off x="0" y="0"/>
            <a:ext cx="18288000" cy="14303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9221" name="Obraz 13">
            <a:extLst>
              <a:ext uri="{FF2B5EF4-FFF2-40B4-BE49-F238E27FC236}">
                <a16:creationId xmlns:a16="http://schemas.microsoft.com/office/drawing/2014/main" id="{C5E7BADE-AFD8-B9A1-C9B7-4034C4208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09538"/>
            <a:ext cx="3446462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708803F-055B-E590-CC5C-96969F317332}"/>
              </a:ext>
            </a:extLst>
          </p:cNvPr>
          <p:cNvSpPr txBox="1"/>
          <p:nvPr/>
        </p:nvSpPr>
        <p:spPr>
          <a:xfrm>
            <a:off x="1179513" y="9899650"/>
            <a:ext cx="151066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latin typeface="+mn-lt"/>
              </a:rPr>
              <a:t>* Rozpoczęte w 2024 roku lub wcześniej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4905</TotalTime>
  <Words>5220</Words>
  <Application>Microsoft Office PowerPoint</Application>
  <PresentationFormat>Niestandardowy</PresentationFormat>
  <Paragraphs>291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3" baseType="lpstr">
      <vt:lpstr>Lato</vt:lpstr>
      <vt:lpstr>Arial</vt:lpstr>
      <vt:lpstr>Aptos</vt:lpstr>
      <vt:lpstr>Calibri Light</vt:lpstr>
      <vt:lpstr>Wingdings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Czartoszewski Michał</dc:creator>
  <cp:lastModifiedBy>Kulasa Tomasz</cp:lastModifiedBy>
  <cp:revision>172</cp:revision>
  <cp:lastPrinted>2025-12-19T07:23:57Z</cp:lastPrinted>
  <dcterms:created xsi:type="dcterms:W3CDTF">2021-01-11T08:00:30Z</dcterms:created>
  <dcterms:modified xsi:type="dcterms:W3CDTF">2026-04-24T07:49:49Z</dcterms:modified>
</cp:coreProperties>
</file>