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png" ContentType="image/png"/>
  <Override PartName="/ppt/media/image6.jpeg" ContentType="image/jpeg"/>
  <Override PartName="/ppt/media/image7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B20172E-E7F3-4856-8F24-F4F264EA2DD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55019F-7284-4B66-9975-FC6DE09864E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D27A41C-FAE3-46E2-8425-82C90017658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E41C17-B10C-44B6-A5C1-2A0FF5130BE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02ECEC-957D-41D4-ACAD-6893DF8757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C1AE5B-19B6-4452-9201-E533B3BB02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1CC72B-0DBC-41A5-99B2-DDE3D2F73B4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C126A3-E5C3-4F9D-B47A-543FAEC58F9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6A7A985-2313-42DC-A3E3-A9C3E9932E3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B831132-2CAC-4A2B-845F-24030671CD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F75A0A-B9D8-4199-A737-80F62EBBDF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7985F7-EFBE-4E9A-9268-B2D2D2B6744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431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8b8b8b"/>
                </a:solidFill>
                <a:latin typeface="Calibri"/>
              </a:rPr>
              <a:t>&lt;data/godzina&gt;</a:t>
            </a:r>
            <a:endParaRPr b="0" lang="pl-PL" sz="1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D9F7999-6297-4418-8E4A-C81DB7F31B36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431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5" descr=""/>
          <p:cNvPicPr/>
          <p:nvPr/>
        </p:nvPicPr>
        <p:blipFill>
          <a:blip r:embed="rId1"/>
          <a:stretch/>
        </p:blipFill>
        <p:spPr>
          <a:xfrm>
            <a:off x="0" y="360"/>
            <a:ext cx="12191760" cy="685728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0" y="452880"/>
            <a:ext cx="11596680" cy="1400040"/>
          </a:xfrm>
          <a:prstGeom prst="rect">
            <a:avLst/>
          </a:prstGeom>
          <a:noFill/>
          <a:ln w="0">
            <a:noFill/>
          </a:ln>
          <a:effectLst>
            <a:outerShdw dist="50528" dir="2457330" blurRad="0" rotWithShape="0">
              <a:srgbClr val="44546a"/>
            </a:outerShdw>
          </a:effectLst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4400" spc="-1" strike="noStrike">
                <a:solidFill>
                  <a:srgbClr val="ffffff"/>
                </a:solidFill>
                <a:latin typeface="Calibri Light"/>
              </a:rPr>
              <a:t>	</a:t>
            </a:r>
            <a:r>
              <a:rPr b="1" lang="pl-PL" sz="4400" spc="-1" strike="noStrike">
                <a:solidFill>
                  <a:srgbClr val="ffffff"/>
                </a:solidFill>
                <a:latin typeface="Calibri Light"/>
              </a:rPr>
              <a:t>	</a:t>
            </a:r>
            <a:r>
              <a:rPr b="1" lang="pl-PL" sz="4400" spc="-1" strike="noStrike">
                <a:solidFill>
                  <a:srgbClr val="ffffff"/>
                </a:solidFill>
                <a:latin typeface="Calibri Light"/>
              </a:rPr>
              <a:t>	</a:t>
            </a:r>
            <a:r>
              <a:rPr b="1" lang="pl-PL" sz="5000" spc="-1" strike="noStrike">
                <a:solidFill>
                  <a:srgbClr val="ffffff"/>
                </a:solidFill>
                <a:latin typeface="Calibri Light"/>
              </a:rPr>
              <a:t>Kraje Ameryki Południowej</a:t>
            </a:r>
            <a:r>
              <a:rPr b="1" lang="pl-PL" sz="4400" spc="-1" strike="noStrike">
                <a:solidFill>
                  <a:srgbClr val="ffffff"/>
                </a:solidFill>
                <a:latin typeface="Calibri Light"/>
              </a:rPr>
              <a:t> 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Symbol zastępczy zawartości 3" descr=""/>
          <p:cNvPicPr/>
          <p:nvPr/>
        </p:nvPicPr>
        <p:blipFill>
          <a:blip r:embed="rId2"/>
          <a:stretch/>
        </p:blipFill>
        <p:spPr>
          <a:xfrm>
            <a:off x="807120" y="1853280"/>
            <a:ext cx="2332080" cy="3240360"/>
          </a:xfrm>
          <a:prstGeom prst="rect">
            <a:avLst/>
          </a:prstGeom>
          <a:ln w="0">
            <a:noFill/>
          </a:ln>
        </p:spPr>
      </p:pic>
      <p:pic>
        <p:nvPicPr>
          <p:cNvPr id="44" name="Obraz 4" descr=""/>
          <p:cNvPicPr/>
          <p:nvPr/>
        </p:nvPicPr>
        <p:blipFill>
          <a:blip r:embed="rId3"/>
          <a:stretch/>
        </p:blipFill>
        <p:spPr>
          <a:xfrm>
            <a:off x="3522960" y="1853280"/>
            <a:ext cx="4860360" cy="3240360"/>
          </a:xfrm>
          <a:prstGeom prst="rect">
            <a:avLst/>
          </a:prstGeom>
          <a:ln w="0">
            <a:noFill/>
          </a:ln>
        </p:spPr>
      </p:pic>
      <p:pic>
        <p:nvPicPr>
          <p:cNvPr id="45" name="Obraz 6" descr=""/>
          <p:cNvPicPr/>
          <p:nvPr/>
        </p:nvPicPr>
        <p:blipFill>
          <a:blip r:embed="rId4"/>
          <a:stretch/>
        </p:blipFill>
        <p:spPr>
          <a:xfrm>
            <a:off x="8741880" y="1853280"/>
            <a:ext cx="2617560" cy="324036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7779600" y="5663520"/>
            <a:ext cx="3047760" cy="851400"/>
          </a:xfrm>
          <a:prstGeom prst="rect">
            <a:avLst/>
          </a:prstGeom>
          <a:noFill/>
          <a:ln w="0">
            <a:noFill/>
          </a:ln>
          <a:effectLst>
            <a:outerShdw algn="ctr" blurRad="50760" dir="5400000" dist="50760" rotWithShape="0" sx="45000" sy="45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l-PL" sz="50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Brazylia</a:t>
            </a:r>
            <a:endParaRPr b="0" lang="pl-PL" sz="5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advTm="4000" p14:dur="2000"/>
    </mc:Choice>
    <mc:Fallback>
      <p:transition spd="slow" advTm="4000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az 2" descr=""/>
          <p:cNvPicPr/>
          <p:nvPr/>
        </p:nvPicPr>
        <p:blipFill>
          <a:blip r:embed="rId1"/>
          <a:stretch/>
        </p:blipFill>
        <p:spPr>
          <a:xfrm>
            <a:off x="0" y="360"/>
            <a:ext cx="12191760" cy="6857280"/>
          </a:xfrm>
          <a:prstGeom prst="rect">
            <a:avLst/>
          </a:prstGeom>
          <a:ln w="0">
            <a:noFill/>
          </a:ln>
        </p:spPr>
      </p:pic>
      <p:sp>
        <p:nvSpPr>
          <p:cNvPr id="48" name="pole tekstowe 11"/>
          <p:cNvSpPr/>
          <p:nvPr/>
        </p:nvSpPr>
        <p:spPr>
          <a:xfrm>
            <a:off x="3321720" y="848520"/>
            <a:ext cx="40845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l-PL" sz="4000" spc="-1" strike="noStrike">
                <a:solidFill>
                  <a:srgbClr val="ffffff"/>
                </a:solidFill>
                <a:latin typeface="Calibri"/>
              </a:rPr>
              <a:t>Informacje ogólne</a:t>
            </a:r>
            <a:endParaRPr b="0" lang="pl-PL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ole tekstowe 12"/>
          <p:cNvSpPr/>
          <p:nvPr/>
        </p:nvSpPr>
        <p:spPr>
          <a:xfrm>
            <a:off x="3321720" y="1741680"/>
            <a:ext cx="33350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l-PL" sz="4000" spc="-1" strike="noStrike">
                <a:solidFill>
                  <a:srgbClr val="ffffff"/>
                </a:solidFill>
                <a:latin typeface="Calibri"/>
              </a:rPr>
              <a:t>Miasta Brazylii</a:t>
            </a:r>
            <a:endParaRPr b="0" lang="pl-PL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ole tekstowe 13"/>
          <p:cNvSpPr/>
          <p:nvPr/>
        </p:nvSpPr>
        <p:spPr>
          <a:xfrm>
            <a:off x="3321720" y="2716920"/>
            <a:ext cx="222840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l-PL" sz="4000" spc="-1" strike="noStrike">
                <a:solidFill>
                  <a:srgbClr val="ffffff"/>
                </a:solidFill>
                <a:latin typeface="Calibri"/>
              </a:rPr>
              <a:t>Położenie</a:t>
            </a:r>
            <a:endParaRPr b="0" lang="pl-PL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ole tekstowe 14"/>
          <p:cNvSpPr/>
          <p:nvPr/>
        </p:nvSpPr>
        <p:spPr>
          <a:xfrm>
            <a:off x="3321720" y="3609720"/>
            <a:ext cx="26582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l-PL" sz="4000" spc="-1" strike="noStrike">
                <a:solidFill>
                  <a:srgbClr val="ffffff"/>
                </a:solidFill>
                <a:latin typeface="Calibri"/>
              </a:rPr>
              <a:t>Bibliografia</a:t>
            </a:r>
            <a:endParaRPr b="0" lang="pl-PL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advTm="4000" p14:dur="2000"/>
    </mc:Choice>
    <mc:Fallback>
      <p:transition spd="slow" advTm="4000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Obraz 4" descr=""/>
          <p:cNvPicPr/>
          <p:nvPr/>
        </p:nvPicPr>
        <p:blipFill>
          <a:blip r:embed="rId1"/>
          <a:stretch/>
        </p:blipFill>
        <p:spPr>
          <a:xfrm>
            <a:off x="0" y="360"/>
            <a:ext cx="12191760" cy="6857280"/>
          </a:xfrm>
          <a:prstGeom prst="rect">
            <a:avLst/>
          </a:prstGeom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/>
          </p:nvPr>
        </p:nvSpPr>
        <p:spPr>
          <a:xfrm>
            <a:off x="4493880" y="1149480"/>
            <a:ext cx="8043120" cy="5563800"/>
          </a:xfrm>
          <a:prstGeom prst="rect">
            <a:avLst/>
          </a:prstGeom>
          <a:noFill/>
          <a:ln w="0">
            <a:noFill/>
          </a:ln>
          <a:effectLst>
            <a:outerShdw dist="37674" dir="18900000" blurRad="50760" rotWithShape="0">
              <a:srgbClr val="000000">
                <a:alpha val="40000"/>
              </a:srgbClr>
            </a:outerShdw>
          </a:effectLst>
        </p:spPr>
        <p:txBody>
          <a:bodyPr anchor="t">
            <a:normAutofit fontScale="97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43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Brazylia</a:t>
            </a:r>
            <a:r>
              <a:rPr b="0" lang="pl-PL" sz="4300" spc="-1" strike="noStrike">
                <a:solidFill>
                  <a:srgbClr val="ffffff"/>
                </a:solidFill>
                <a:latin typeface="Calibri"/>
              </a:rPr>
              <a:t> - </a:t>
            </a:r>
            <a:r>
              <a:rPr b="1" lang="pl-PL" sz="2700" spc="-1" strike="noStrike">
                <a:solidFill>
                  <a:srgbClr val="ffffff"/>
                </a:solidFill>
                <a:latin typeface="Calibri"/>
              </a:rPr>
              <a:t>jedno z największych państw świata, obejmujące niemal połowę obszaru Ameryki Południowej. </a:t>
            </a:r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700" spc="-1" strike="noStrike" u="sng">
                <a:solidFill>
                  <a:srgbClr val="ffffff"/>
                </a:solidFill>
                <a:uFillTx/>
                <a:latin typeface="Calibri"/>
              </a:rPr>
              <a:t>Stolica:</a:t>
            </a:r>
            <a:r>
              <a:rPr b="1" lang="pl-PL" sz="2700" spc="-1" strike="noStrike">
                <a:solidFill>
                  <a:srgbClr val="ffffff"/>
                </a:solidFill>
                <a:latin typeface="Calibri"/>
              </a:rPr>
              <a:t> Brasilia</a:t>
            </a:r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700" spc="-1" strike="noStrike" u="sng">
                <a:solidFill>
                  <a:srgbClr val="ffffff"/>
                </a:solidFill>
                <a:uFillTx/>
                <a:latin typeface="Calibri"/>
              </a:rPr>
              <a:t>Język urzędowy</a:t>
            </a:r>
            <a:r>
              <a:rPr b="1" lang="pl-PL" sz="2700" spc="-1" strike="noStrike">
                <a:solidFill>
                  <a:srgbClr val="ffffff"/>
                </a:solidFill>
                <a:latin typeface="Calibri"/>
              </a:rPr>
              <a:t>: portugalski</a:t>
            </a:r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700" spc="-1" strike="noStrike" u="sng">
                <a:solidFill>
                  <a:srgbClr val="ffffff"/>
                </a:solidFill>
                <a:uFillTx/>
                <a:latin typeface="Calibri"/>
              </a:rPr>
              <a:t>Liczba mieszkańców</a:t>
            </a:r>
            <a:r>
              <a:rPr b="1" lang="pl-PL" sz="2700" spc="-1" strike="noStrike">
                <a:solidFill>
                  <a:srgbClr val="ffffff"/>
                </a:solidFill>
                <a:latin typeface="Calibri"/>
              </a:rPr>
              <a:t>: ponad 213 mln</a:t>
            </a:r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27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pl-PL" sz="2700" spc="-1" strike="noStrike">
                <a:solidFill>
                  <a:srgbClr val="ffffff"/>
                </a:solidFill>
                <a:latin typeface="Calibri"/>
              </a:rPr>
              <a:t>Z czym najczęściej kojarzy się Brazylia: </a:t>
            </a:r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pl-PL" sz="27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pl-PL" sz="2700" spc="-1" strike="noStrike">
                <a:solidFill>
                  <a:srgbClr val="ffffff"/>
                </a:solidFill>
                <a:latin typeface="Calibri"/>
              </a:rPr>
              <a:t>piłka nożna</a:t>
            </a:r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pl-PL" sz="27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pl-PL" sz="2700" spc="-1" strike="noStrike">
                <a:solidFill>
                  <a:srgbClr val="ffffff"/>
                </a:solidFill>
                <a:latin typeface="Calibri"/>
              </a:rPr>
              <a:t>karnawał</a:t>
            </a:r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pl-PL" sz="27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pl-PL" sz="2700" spc="-1" strike="noStrike">
                <a:solidFill>
                  <a:srgbClr val="ffffff"/>
                </a:solidFill>
                <a:latin typeface="Calibri"/>
              </a:rPr>
              <a:t>Capoeira</a:t>
            </a:r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pl-PL" sz="27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pl-PL" sz="2700" spc="-1" strike="noStrike">
                <a:solidFill>
                  <a:srgbClr val="ffffff"/>
                </a:solidFill>
                <a:latin typeface="Calibri"/>
              </a:rPr>
              <a:t>kawa</a:t>
            </a:r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Obraz 3"/>
          <p:cNvSpPr/>
          <p:nvPr/>
        </p:nvSpPr>
        <p:spPr>
          <a:xfrm>
            <a:off x="111240" y="1149480"/>
            <a:ext cx="4195080" cy="419508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raz 5" descr=""/>
          <p:cNvPicPr/>
          <p:nvPr/>
        </p:nvPicPr>
        <p:blipFill>
          <a:blip r:embed="rId1"/>
          <a:stretch/>
        </p:blipFill>
        <p:spPr>
          <a:xfrm>
            <a:off x="0" y="360"/>
            <a:ext cx="12191760" cy="685728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07200" y="402840"/>
            <a:ext cx="9404280" cy="14000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60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/>
              </a:rPr>
              <a:t>Miasta Brazylii</a:t>
            </a:r>
            <a:endParaRPr b="0" lang="pl-P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365040" y="2025000"/>
            <a:ext cx="6729480" cy="4195080"/>
          </a:xfrm>
          <a:prstGeom prst="rect">
            <a:avLst/>
          </a:prstGeom>
          <a:noFill/>
          <a:ln w="0">
            <a:noFill/>
          </a:ln>
          <a:effectLst>
            <a:outerShdw dist="37674" dir="18900000" blurRad="50760" rotWithShape="0">
              <a:srgbClr val="000000">
                <a:alpha val="40000"/>
              </a:srgbClr>
            </a:outerShdw>
          </a:effectLst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W Brazylii ponad 70% ludzi mieszka w miastach. Są to wielkie aglomeracje. Największym pod względem zaludnienia jest São Paulo, które liczy szacunkowo    ok. 12,3 mln mieszkańców.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   </a:t>
            </a: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Kolejne miasta, to: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Rio de Janeiro – ok. 6,7 mln,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Salvador – ok. 6,5 mln,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Brasilia – ok. 3 mln,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Fortaleza – ok. 2,7 mln mieszkańców.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Obraz 3"/>
          <p:cNvSpPr/>
          <p:nvPr/>
        </p:nvSpPr>
        <p:spPr>
          <a:xfrm>
            <a:off x="7094880" y="2500920"/>
            <a:ext cx="4663440" cy="349740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az 4" descr=""/>
          <p:cNvPicPr/>
          <p:nvPr/>
        </p:nvPicPr>
        <p:blipFill>
          <a:blip r:embed="rId1"/>
          <a:stretch/>
        </p:blipFill>
        <p:spPr>
          <a:xfrm>
            <a:off x="0" y="360"/>
            <a:ext cx="12191760" cy="6857280"/>
          </a:xfrm>
          <a:prstGeom prst="rect">
            <a:avLst/>
          </a:prstGeom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167200" y="307440"/>
            <a:ext cx="9404280" cy="1400040"/>
          </a:xfrm>
          <a:prstGeom prst="rect">
            <a:avLst/>
          </a:prstGeom>
          <a:noFill/>
          <a:ln w="0">
            <a:noFill/>
          </a:ln>
          <a:effectLst>
            <a:outerShdw dist="37674" dir="189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60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/>
              </a:rPr>
              <a:t>Położenie geograficzne</a:t>
            </a:r>
            <a:endParaRPr b="0" lang="pl-P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022400" y="2038320"/>
            <a:ext cx="10549080" cy="4195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Terytorium Brazylii zajmuje prawie połowę powierzchni Ameryki Południowej i rozciąga się w centrum i na wschodzie kontynentu, położone nad Oceanem Atlantyckim.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Brazylia jest jedynym krajem na świecie, przez który równocześnie przebiegają równik i zwrotnik Koziorożca.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Długość wybrzeża Brazylii wynosi 7491 km. 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Kraj graniczy z dziesięcioma innymi państwami:  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   </a:t>
            </a: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Argentyną, Boliwią, Francją (Gujaną Francuską), Gujaną, 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   </a:t>
            </a: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Kolumbią, Paragwajem, Peru, Surinamem, Urugwajem i Wenezuelą.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az 5" descr=""/>
          <p:cNvPicPr/>
          <p:nvPr/>
        </p:nvPicPr>
        <p:blipFill>
          <a:blip r:embed="rId1"/>
          <a:stretch/>
        </p:blipFill>
        <p:spPr>
          <a:xfrm>
            <a:off x="0" y="360"/>
            <a:ext cx="12191760" cy="6857280"/>
          </a:xfrm>
          <a:prstGeom prst="rect">
            <a:avLst/>
          </a:prstGeom>
          <a:ln w="0">
            <a:noFill/>
          </a:ln>
        </p:spPr>
      </p:pic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  <a:effectLst>
            <a:outerShdw dist="37674" dir="189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60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/>
              </a:rPr>
              <a:t>	</a:t>
            </a:r>
            <a:r>
              <a:rPr b="1" lang="pl-PL" sz="60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/>
              </a:rPr>
              <a:t>	</a:t>
            </a:r>
            <a:r>
              <a:rPr b="1" lang="pl-PL" sz="60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/>
              </a:rPr>
              <a:t>	</a:t>
            </a:r>
            <a:r>
              <a:rPr b="1" lang="pl-PL" sz="60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/>
              </a:rPr>
              <a:t>Rzeki w Brazylii</a:t>
            </a:r>
            <a:endParaRPr b="0" lang="pl-P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Największą rzeką Brazylii jest Amazonka, inne ważniejsze z rzek to: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Paraná (z wielką zaporą Itaipu)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Rio Negro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São Francisco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Xingu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Madeira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Tapajós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Tocantins (z wielką zaporą Tucurui) 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e7e6e6"/>
                </a:solidFill>
                <a:latin typeface="Calibri"/>
              </a:rPr>
              <a:t>Iguaçu (z wodospadem Iguaçu)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5" name="Obraz 3" descr=""/>
          <p:cNvPicPr/>
          <p:nvPr/>
        </p:nvPicPr>
        <p:blipFill>
          <a:blip r:embed="rId2"/>
          <a:stretch/>
        </p:blipFill>
        <p:spPr>
          <a:xfrm>
            <a:off x="6509880" y="2994120"/>
            <a:ext cx="5283720" cy="2969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advTm="6000" p14:dur="2000"/>
    </mc:Choice>
    <mc:Fallback>
      <p:transition spd="slow" advTm="6000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Obraz 3" descr=""/>
          <p:cNvPicPr/>
          <p:nvPr/>
        </p:nvPicPr>
        <p:blipFill>
          <a:blip r:embed="rId1"/>
          <a:stretch/>
        </p:blipFill>
        <p:spPr>
          <a:xfrm>
            <a:off x="0" y="360"/>
            <a:ext cx="12191760" cy="6857280"/>
          </a:xfrm>
          <a:prstGeom prst="rect">
            <a:avLst/>
          </a:prstGeom>
          <a:ln w="0">
            <a:noFill/>
          </a:ln>
        </p:spPr>
      </p:pic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685800" y="4186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2800" spc="-1" strike="noStrike" u="sng">
                <a:solidFill>
                  <a:srgbClr val="e7e6e6"/>
                </a:solidFill>
                <a:uFillTx/>
                <a:latin typeface="Calibri"/>
              </a:rPr>
              <a:t>Źródło informacji: 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400" spc="-1" strike="noStrike">
                <a:solidFill>
                  <a:srgbClr val="e7e6e6"/>
                </a:solidFill>
                <a:latin typeface="Calibri"/>
              </a:rPr>
              <a:t>www.google.pl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400" spc="-1" strike="noStrike">
                <a:solidFill>
                  <a:srgbClr val="e7e6e6"/>
                </a:solidFill>
                <a:latin typeface="Calibri"/>
              </a:rPr>
              <a:t>www.wikipedia.pl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2800" spc="-1" strike="noStrike" u="sng">
                <a:solidFill>
                  <a:srgbClr val="e7e6e6"/>
                </a:solidFill>
                <a:uFillTx/>
                <a:latin typeface="Calibri"/>
              </a:rPr>
              <a:t>Źródło fotografii: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400" spc="-1" strike="noStrike">
                <a:solidFill>
                  <a:srgbClr val="e7e6e6"/>
                </a:solidFill>
                <a:latin typeface="Calibri"/>
              </a:rPr>
              <a:t>www.pixabay.com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advTm="6000" p14:dur="2000"/>
    </mc:Choice>
    <mc:Fallback>
      <p:transition spd="slow" advTm="600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Application>LibreOffice/7.5.4.2$Windows_X86_64 LibreOffice_project/36ccfdc35048b057fd9854c757a8b67ec53977b6</Application>
  <AppVersion>15.0000</AppVersion>
  <Words>275</Words>
  <Paragraphs>45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2021-08-24T12:20:46Z</dcterms:created>
  <dc:creator>Piotr Foluśniak</dc:creator>
  <dc:description/>
  <dc:language>pl-PL</dc:language>
  <cp:lastModifiedBy/>
  <dcterms:modified xsi:type="dcterms:W3CDTF">2023-07-21T15:05:57Z</dcterms:modified>
  <cp:revision>41</cp:revision>
  <dc:subject/>
  <dc:title>New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7</vt:i4>
  </property>
</Properties>
</file>