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8" r:id="rId2"/>
    <p:sldId id="264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314C"/>
    <a:srgbClr val="0F25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714" autoAdjust="0"/>
  </p:normalViewPr>
  <p:slideViewPr>
    <p:cSldViewPr snapToGrid="0">
      <p:cViewPr varScale="1">
        <p:scale>
          <a:sx n="105" d="100"/>
          <a:sy n="105" d="100"/>
        </p:scale>
        <p:origin x="774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9ECF8-28F0-44AC-8248-7100248DA5E0}" type="datetimeFigureOut">
              <a:rPr lang="pl-PL" smtClean="0"/>
              <a:t>10.05.2023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4A663-C944-4FA3-B2BF-B0069B0BAD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73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9ECF8-28F0-44AC-8248-7100248DA5E0}" type="datetimeFigureOut">
              <a:rPr lang="pl-PL" smtClean="0"/>
              <a:t>10.05.2023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4A663-C944-4FA3-B2BF-B0069B0BAD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1028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9ECF8-28F0-44AC-8248-7100248DA5E0}" type="datetimeFigureOut">
              <a:rPr lang="pl-PL" smtClean="0"/>
              <a:t>10.05.2023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4A663-C944-4FA3-B2BF-B0069B0BAD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7698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9ECF8-28F0-44AC-8248-7100248DA5E0}" type="datetimeFigureOut">
              <a:rPr lang="pl-PL" smtClean="0"/>
              <a:t>10.05.2023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4A663-C944-4FA3-B2BF-B0069B0BAD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7885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9ECF8-28F0-44AC-8248-7100248DA5E0}" type="datetimeFigureOut">
              <a:rPr lang="pl-PL" smtClean="0"/>
              <a:t>10.05.2023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4A663-C944-4FA3-B2BF-B0069B0BAD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1033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9ECF8-28F0-44AC-8248-7100248DA5E0}" type="datetimeFigureOut">
              <a:rPr lang="pl-PL" smtClean="0"/>
              <a:t>10.05.2023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4A663-C944-4FA3-B2BF-B0069B0BAD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1255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9ECF8-28F0-44AC-8248-7100248DA5E0}" type="datetimeFigureOut">
              <a:rPr lang="pl-PL" smtClean="0"/>
              <a:t>10.05.2023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4A663-C944-4FA3-B2BF-B0069B0BAD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9213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9ECF8-28F0-44AC-8248-7100248DA5E0}" type="datetimeFigureOut">
              <a:rPr lang="pl-PL" smtClean="0"/>
              <a:t>10.05.2023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4A663-C944-4FA3-B2BF-B0069B0BAD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1912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9ECF8-28F0-44AC-8248-7100248DA5E0}" type="datetimeFigureOut">
              <a:rPr lang="pl-PL" smtClean="0"/>
              <a:t>10.05.2023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4A663-C944-4FA3-B2BF-B0069B0BAD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6364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9ECF8-28F0-44AC-8248-7100248DA5E0}" type="datetimeFigureOut">
              <a:rPr lang="pl-PL" smtClean="0"/>
              <a:t>10.05.2023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4A663-C944-4FA3-B2BF-B0069B0BAD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866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9ECF8-28F0-44AC-8248-7100248DA5E0}" type="datetimeFigureOut">
              <a:rPr lang="pl-PL" smtClean="0"/>
              <a:t>10.05.2023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4A663-C944-4FA3-B2BF-B0069B0BAD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3807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31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9ECF8-28F0-44AC-8248-7100248DA5E0}" type="datetimeFigureOut">
              <a:rPr lang="pl-PL" smtClean="0"/>
              <a:t>10.05.2023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4A663-C944-4FA3-B2BF-B0069B0BAD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855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31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EEDC1548-4C58-22BB-DF84-A0DD4172CE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"/>
            <a:ext cx="12192000" cy="685762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452718"/>
            <a:ext cx="11596913" cy="1400530"/>
          </a:xfrm>
          <a:effectLst>
            <a:outerShdw dist="50800" dir="2460000" algn="tl" rotWithShape="0">
              <a:schemeClr val="tx2"/>
            </a:outerShdw>
          </a:effectLst>
        </p:spPr>
        <p:txBody>
          <a:bodyPr/>
          <a:lstStyle/>
          <a:p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pl-PL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Kraje Ameryki Południowej</a:t>
            </a:r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87" y="1853248"/>
            <a:ext cx="2332531" cy="3240565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881" y="1853247"/>
            <a:ext cx="4860850" cy="3240565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949" y="1853248"/>
            <a:ext cx="2617769" cy="3240565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7779582" y="5663345"/>
            <a:ext cx="3048000" cy="861774"/>
          </a:xfrm>
          <a:prstGeom prst="rect">
            <a:avLst/>
          </a:prstGeom>
          <a:noFill/>
          <a:effectLst>
            <a:outerShdw blurRad="50800" dist="50800" dir="5400000" sx="45000" sy="45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r>
              <a:rPr lang="pl-PL" sz="50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828800">
                    <a:schemeClr val="accent4">
                      <a:satMod val="175000"/>
                      <a:alpha val="10000"/>
                    </a:schemeClr>
                  </a:glow>
                </a:effectLst>
              </a:rPr>
              <a:t>Brazylia</a:t>
            </a:r>
          </a:p>
        </p:txBody>
      </p:sp>
    </p:spTree>
    <p:extLst>
      <p:ext uri="{BB962C8B-B14F-4D97-AF65-F5344CB8AC3E}">
        <p14:creationId xmlns:p14="http://schemas.microsoft.com/office/powerpoint/2010/main" val="392283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36"/>
    </mc:Choice>
    <mc:Fallback xmlns="">
      <p:transition spd="slow" advTm="4336"/>
    </mc:Fallback>
  </mc:AlternateContent>
  <p:extLst>
    <p:ext uri="{E180D4A7-C9FB-4DFB-919C-405C955672EB}">
      <p14:showEvtLst xmlns:p14="http://schemas.microsoft.com/office/powerpoint/2010/main">
        <p14:playEvt time="56" objId="3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F74F2B1-9827-1FE1-9AE7-495C112F1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"/>
            <a:ext cx="12192000" cy="6857620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BC2BE512-30D7-168D-8B6B-3C13801B390D}"/>
              </a:ext>
            </a:extLst>
          </p:cNvPr>
          <p:cNvSpPr txBox="1"/>
          <p:nvPr/>
        </p:nvSpPr>
        <p:spPr>
          <a:xfrm>
            <a:off x="3321558" y="848606"/>
            <a:ext cx="40850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l-PL" sz="4000" b="1" dirty="0">
                <a:solidFill>
                  <a:schemeClr val="bg1"/>
                </a:solidFill>
              </a:rPr>
              <a:t>Informacje ogólne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6B038EFF-630C-E113-E3A0-4B69DD2A68B6}"/>
              </a:ext>
            </a:extLst>
          </p:cNvPr>
          <p:cNvSpPr txBox="1"/>
          <p:nvPr/>
        </p:nvSpPr>
        <p:spPr>
          <a:xfrm>
            <a:off x="3321558" y="1741542"/>
            <a:ext cx="33352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l-PL" sz="4000" b="1" dirty="0">
                <a:solidFill>
                  <a:schemeClr val="bg1"/>
                </a:solidFill>
              </a:rPr>
              <a:t>Miasta Brazylii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B66180B8-EEFE-A418-8325-544C97431682}"/>
              </a:ext>
            </a:extLst>
          </p:cNvPr>
          <p:cNvSpPr txBox="1"/>
          <p:nvPr/>
        </p:nvSpPr>
        <p:spPr>
          <a:xfrm>
            <a:off x="3321558" y="2716774"/>
            <a:ext cx="22288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l-PL" sz="4000" b="1" dirty="0">
                <a:solidFill>
                  <a:schemeClr val="bg1"/>
                </a:solidFill>
              </a:rPr>
              <a:t>Położenie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1692C1C7-EC00-DFEC-80C5-5AAFB7910571}"/>
              </a:ext>
            </a:extLst>
          </p:cNvPr>
          <p:cNvSpPr txBox="1"/>
          <p:nvPr/>
        </p:nvSpPr>
        <p:spPr>
          <a:xfrm>
            <a:off x="3321558" y="3609710"/>
            <a:ext cx="26586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l-PL" sz="4000" b="1" dirty="0">
                <a:solidFill>
                  <a:schemeClr val="bg1"/>
                </a:solidFill>
              </a:rPr>
              <a:t>Bibliografia</a:t>
            </a:r>
          </a:p>
        </p:txBody>
      </p:sp>
    </p:spTree>
    <p:extLst>
      <p:ext uri="{BB962C8B-B14F-4D97-AF65-F5344CB8AC3E}">
        <p14:creationId xmlns:p14="http://schemas.microsoft.com/office/powerpoint/2010/main" val="62225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36"/>
    </mc:Choice>
    <mc:Fallback xmlns="">
      <p:transition spd="slow" advTm="4336"/>
    </mc:Fallback>
  </mc:AlternateContent>
  <p:extLst>
    <p:ext uri="{E180D4A7-C9FB-4DFB-919C-405C955672EB}">
      <p14:showEvtLst xmlns:p14="http://schemas.microsoft.com/office/powerpoint/2010/main">
        <p14:playEvt time="56" objId="3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0DD36E5F-EA59-3EEF-3F7F-A01218FC7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"/>
            <a:ext cx="12192000" cy="6857620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93854" y="1149534"/>
            <a:ext cx="8043341" cy="556433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43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Brazylia</a:t>
            </a:r>
            <a:r>
              <a:rPr lang="pl-PL" sz="4300" dirty="0">
                <a:solidFill>
                  <a:schemeClr val="bg1"/>
                </a:solidFill>
              </a:rPr>
              <a:t> - </a:t>
            </a:r>
            <a:r>
              <a:rPr lang="pl-PL" sz="2700" b="1" dirty="0">
                <a:solidFill>
                  <a:schemeClr val="bg1"/>
                </a:solidFill>
              </a:rPr>
              <a:t>jedno z największych państw świata, obejmujące niemal połowę obszaru Ameryki Południowej. </a:t>
            </a:r>
          </a:p>
          <a:p>
            <a:r>
              <a:rPr lang="pl-PL" sz="2700" b="1" u="sng" dirty="0">
                <a:solidFill>
                  <a:schemeClr val="bg1"/>
                </a:solidFill>
              </a:rPr>
              <a:t>Stolica:</a:t>
            </a:r>
            <a:r>
              <a:rPr lang="pl-PL" sz="2700" b="1" dirty="0">
                <a:solidFill>
                  <a:schemeClr val="bg1"/>
                </a:solidFill>
              </a:rPr>
              <a:t> Brasilia</a:t>
            </a:r>
          </a:p>
          <a:p>
            <a:r>
              <a:rPr lang="pl-PL" sz="2700" b="1" u="sng" dirty="0">
                <a:solidFill>
                  <a:schemeClr val="bg1"/>
                </a:solidFill>
              </a:rPr>
              <a:t>Język urzędowy</a:t>
            </a:r>
            <a:r>
              <a:rPr lang="pl-PL" sz="2700" b="1" dirty="0">
                <a:solidFill>
                  <a:schemeClr val="bg1"/>
                </a:solidFill>
              </a:rPr>
              <a:t>: portugalski</a:t>
            </a:r>
          </a:p>
          <a:p>
            <a:r>
              <a:rPr lang="pl-PL" sz="2700" b="1" u="sng" dirty="0">
                <a:solidFill>
                  <a:schemeClr val="bg1"/>
                </a:solidFill>
              </a:rPr>
              <a:t>Liczba mieszkańców</a:t>
            </a:r>
            <a:r>
              <a:rPr lang="pl-PL" sz="2700" b="1" dirty="0">
                <a:solidFill>
                  <a:schemeClr val="bg1"/>
                </a:solidFill>
              </a:rPr>
              <a:t>: ponad 213 mln</a:t>
            </a:r>
          </a:p>
          <a:p>
            <a:pPr marL="0" indent="0">
              <a:buNone/>
            </a:pPr>
            <a:endParaRPr lang="pl-PL" sz="27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l-PL" sz="2700" b="1" dirty="0">
                <a:solidFill>
                  <a:schemeClr val="bg1"/>
                </a:solidFill>
              </a:rPr>
              <a:t> Z czym najczęściej kojarzy się Brazylia: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700" b="1" dirty="0">
                <a:solidFill>
                  <a:schemeClr val="bg1"/>
                </a:solidFill>
              </a:rPr>
              <a:t> piłka nożna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700" b="1" dirty="0">
                <a:solidFill>
                  <a:schemeClr val="bg1"/>
                </a:solidFill>
              </a:rPr>
              <a:t> karnawał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700" b="1" dirty="0">
                <a:solidFill>
                  <a:schemeClr val="bg1"/>
                </a:solidFill>
              </a:rPr>
              <a:t> </a:t>
            </a:r>
            <a:r>
              <a:rPr lang="pl-PL" sz="2700" b="1" dirty="0" err="1">
                <a:solidFill>
                  <a:schemeClr val="bg1"/>
                </a:solidFill>
              </a:rPr>
              <a:t>Capoeira</a:t>
            </a:r>
            <a:endParaRPr lang="pl-PL" sz="2700" b="1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l-PL" sz="2700" b="1" dirty="0">
                <a:solidFill>
                  <a:schemeClr val="bg1"/>
                </a:solidFill>
              </a:rPr>
              <a:t> kawa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86" y="1149534"/>
            <a:ext cx="4195481" cy="41954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8840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06"/>
    </mc:Choice>
    <mc:Fallback xmlns="">
      <p:transition spd="slow" advTm="560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9CF915C3-8A3B-E5A4-420B-1846C55B2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"/>
            <a:ext cx="12192000" cy="685762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607025" y="402673"/>
            <a:ext cx="9404723" cy="14005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pl-PL" sz="6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Miasta Brazylii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65182" y="2025079"/>
            <a:ext cx="6729681" cy="4195481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pl-PL" b="1" dirty="0">
                <a:solidFill>
                  <a:schemeClr val="bg2"/>
                </a:solidFill>
              </a:rPr>
              <a:t>W Brazylii ponad 70% ludzi mieszka w miastach. Są to wielkie aglomeracje. Największym pod względem zaludnienia jest Sao Paulo, które liczy szacunkowo    ok. 12,3 mln mieszkańców.</a:t>
            </a:r>
          </a:p>
          <a:p>
            <a:pPr marL="0" indent="0">
              <a:buNone/>
            </a:pPr>
            <a:r>
              <a:rPr lang="pl-PL" b="1" dirty="0">
                <a:solidFill>
                  <a:schemeClr val="bg2"/>
                </a:solidFill>
              </a:rPr>
              <a:t>   Kolejne miasta, to:</a:t>
            </a:r>
          </a:p>
          <a:p>
            <a:r>
              <a:rPr lang="pl-PL" b="1" dirty="0">
                <a:solidFill>
                  <a:schemeClr val="bg2"/>
                </a:solidFill>
              </a:rPr>
              <a:t>Rio de </a:t>
            </a:r>
            <a:r>
              <a:rPr lang="pl-PL" b="1" dirty="0" err="1">
                <a:solidFill>
                  <a:schemeClr val="bg2"/>
                </a:solidFill>
              </a:rPr>
              <a:t>Janeiro</a:t>
            </a:r>
            <a:r>
              <a:rPr lang="pl-PL" b="1" dirty="0">
                <a:solidFill>
                  <a:schemeClr val="bg2"/>
                </a:solidFill>
              </a:rPr>
              <a:t> – ok. 6,7 mln,</a:t>
            </a:r>
          </a:p>
          <a:p>
            <a:r>
              <a:rPr lang="pl-PL" b="1" dirty="0">
                <a:solidFill>
                  <a:schemeClr val="bg2"/>
                </a:solidFill>
              </a:rPr>
              <a:t>Salvador – ok. 6,5 mln,</a:t>
            </a:r>
          </a:p>
          <a:p>
            <a:r>
              <a:rPr lang="pl-PL" b="1" dirty="0">
                <a:solidFill>
                  <a:schemeClr val="bg2"/>
                </a:solidFill>
              </a:rPr>
              <a:t>Brasilia – ok. 3 mln,</a:t>
            </a:r>
          </a:p>
          <a:p>
            <a:r>
              <a:rPr lang="pl-PL" b="1" dirty="0">
                <a:solidFill>
                  <a:schemeClr val="bg2"/>
                </a:solidFill>
              </a:rPr>
              <a:t>Fortaleza – ok. 2,7 mln mieszkańców.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863" y="2500830"/>
            <a:ext cx="4663805" cy="34978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2517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53"/>
    </mc:Choice>
    <mc:Fallback xmlns="">
      <p:transition spd="slow" advTm="5753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49030C89-6505-F03C-7D39-1C018C53B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"/>
            <a:ext cx="12192000" cy="685762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67161" y="307576"/>
            <a:ext cx="9404723" cy="140053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pl-PL" sz="6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Położenie geograficzne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2465" y="2038404"/>
            <a:ext cx="10549419" cy="4195481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chemeClr val="bg2"/>
                </a:solidFill>
              </a:rPr>
              <a:t>Terytorium Brazylii zajmuje prawie połowę powierzchni Ameryki Południowej i rozciąga się w centrum i na wschodzie kontynentu, położone nad Oceanem Atlantyckim.</a:t>
            </a:r>
          </a:p>
          <a:p>
            <a:r>
              <a:rPr lang="pl-PL" b="1" dirty="0">
                <a:solidFill>
                  <a:schemeClr val="bg2"/>
                </a:solidFill>
              </a:rPr>
              <a:t>Brazylia jest jedynym krajem na świecie, przez który równocześnie przebiegają równik i zwrotnik Koziorożca.</a:t>
            </a:r>
          </a:p>
          <a:p>
            <a:r>
              <a:rPr lang="pl-PL" b="1" dirty="0">
                <a:solidFill>
                  <a:schemeClr val="bg2"/>
                </a:solidFill>
              </a:rPr>
              <a:t>Długość wybrzeża Brazylii wynosi 7491 km. </a:t>
            </a:r>
          </a:p>
          <a:p>
            <a:r>
              <a:rPr lang="pl-PL" b="1" dirty="0">
                <a:solidFill>
                  <a:schemeClr val="bg2"/>
                </a:solidFill>
              </a:rPr>
              <a:t>Kraj graniczy z dziesięcioma innymi państwami:  </a:t>
            </a:r>
          </a:p>
          <a:p>
            <a:pPr marL="0" indent="0">
              <a:buNone/>
            </a:pPr>
            <a:r>
              <a:rPr lang="pl-PL" b="1" dirty="0">
                <a:solidFill>
                  <a:schemeClr val="bg2"/>
                </a:solidFill>
              </a:rPr>
              <a:t>   Argentyną, Boliwią, Francją (Gujaną Francuską), Gujaną, </a:t>
            </a:r>
          </a:p>
          <a:p>
            <a:pPr marL="0" indent="0">
              <a:buNone/>
            </a:pPr>
            <a:r>
              <a:rPr lang="pl-PL" b="1" dirty="0">
                <a:solidFill>
                  <a:schemeClr val="bg2"/>
                </a:solidFill>
              </a:rPr>
              <a:t>   Kolumbią, Paragwajem, Peru, Surinamem, Urugwajem i Wenezuelą.</a:t>
            </a:r>
          </a:p>
          <a:p>
            <a:endParaRPr lang="pl-PL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10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21"/>
    </mc:Choice>
    <mc:Fallback xmlns="">
      <p:transition spd="slow" advTm="592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DF9FD89B-0B15-E3FF-8274-C14D11DF0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"/>
            <a:ext cx="12192000" cy="685762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pl-PL" sz="6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			Rzeki w Brazylii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b="1" dirty="0">
                <a:solidFill>
                  <a:schemeClr val="bg2"/>
                </a:solidFill>
              </a:rPr>
              <a:t>Największą rzeką Brazylii jest Amazonka, inne ważniejsze z rzek to:</a:t>
            </a:r>
          </a:p>
          <a:p>
            <a:r>
              <a:rPr lang="pl-PL" b="1" dirty="0">
                <a:solidFill>
                  <a:schemeClr val="bg2"/>
                </a:solidFill>
              </a:rPr>
              <a:t>Paraná (z wielką zaporą Itaipu)</a:t>
            </a:r>
          </a:p>
          <a:p>
            <a:r>
              <a:rPr lang="pl-PL" b="1" dirty="0">
                <a:solidFill>
                  <a:schemeClr val="bg2"/>
                </a:solidFill>
              </a:rPr>
              <a:t>Rio Negro</a:t>
            </a:r>
          </a:p>
          <a:p>
            <a:r>
              <a:rPr lang="pl-PL" b="1" dirty="0">
                <a:solidFill>
                  <a:schemeClr val="bg2"/>
                </a:solidFill>
              </a:rPr>
              <a:t>São Francisco</a:t>
            </a:r>
          </a:p>
          <a:p>
            <a:r>
              <a:rPr lang="pl-PL" b="1" dirty="0">
                <a:solidFill>
                  <a:schemeClr val="bg2"/>
                </a:solidFill>
              </a:rPr>
              <a:t>Xingu</a:t>
            </a:r>
          </a:p>
          <a:p>
            <a:r>
              <a:rPr lang="pl-PL" b="1" dirty="0">
                <a:solidFill>
                  <a:schemeClr val="bg2"/>
                </a:solidFill>
              </a:rPr>
              <a:t>Madeira</a:t>
            </a:r>
          </a:p>
          <a:p>
            <a:r>
              <a:rPr lang="pl-PL" b="1" dirty="0">
                <a:solidFill>
                  <a:schemeClr val="bg2"/>
                </a:solidFill>
              </a:rPr>
              <a:t>Tapajós</a:t>
            </a:r>
          </a:p>
          <a:p>
            <a:r>
              <a:rPr lang="pl-PL" b="1" dirty="0">
                <a:solidFill>
                  <a:schemeClr val="bg2"/>
                </a:solidFill>
              </a:rPr>
              <a:t>Tocantins (z wielką zaporą </a:t>
            </a:r>
            <a:r>
              <a:rPr lang="pl-PL" b="1" dirty="0" err="1">
                <a:solidFill>
                  <a:schemeClr val="bg2"/>
                </a:solidFill>
              </a:rPr>
              <a:t>Tucurui</a:t>
            </a:r>
            <a:r>
              <a:rPr lang="pl-PL" b="1" dirty="0">
                <a:solidFill>
                  <a:schemeClr val="bg2"/>
                </a:solidFill>
              </a:rPr>
              <a:t>) </a:t>
            </a:r>
          </a:p>
          <a:p>
            <a:r>
              <a:rPr lang="pl-PL" b="1" dirty="0" err="1">
                <a:solidFill>
                  <a:schemeClr val="bg2"/>
                </a:solidFill>
              </a:rPr>
              <a:t>Iguaçu</a:t>
            </a:r>
            <a:r>
              <a:rPr lang="pl-PL" b="1" dirty="0">
                <a:solidFill>
                  <a:schemeClr val="bg2"/>
                </a:solidFill>
              </a:rPr>
              <a:t> (z wodospadem </a:t>
            </a:r>
            <a:r>
              <a:rPr lang="pl-PL" b="1" dirty="0" err="1">
                <a:solidFill>
                  <a:schemeClr val="bg2"/>
                </a:solidFill>
              </a:rPr>
              <a:t>Iguaçu</a:t>
            </a:r>
            <a:r>
              <a:rPr lang="pl-PL" b="1" dirty="0">
                <a:solidFill>
                  <a:schemeClr val="bg2"/>
                </a:solidFill>
              </a:rPr>
              <a:t>)</a:t>
            </a:r>
          </a:p>
          <a:p>
            <a:endParaRPr lang="pl-PL" b="1" dirty="0">
              <a:solidFill>
                <a:schemeClr val="bg2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029" y="2994054"/>
            <a:ext cx="5283941" cy="2969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8634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93"/>
    </mc:Choice>
    <mc:Fallback xmlns="">
      <p:transition spd="slow" advTm="6493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115F3551-4858-8D6E-A6DA-41998583E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"/>
            <a:ext cx="12192000" cy="6857620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5800" y="41885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u="sng" dirty="0">
                <a:solidFill>
                  <a:schemeClr val="bg2"/>
                </a:solidFill>
              </a:rPr>
              <a:t>Źródło informacji: </a:t>
            </a:r>
          </a:p>
          <a:p>
            <a:r>
              <a:rPr lang="pl-PL" sz="2400" dirty="0">
                <a:solidFill>
                  <a:schemeClr val="bg2"/>
                </a:solidFill>
              </a:rPr>
              <a:t>www.google.pl</a:t>
            </a:r>
          </a:p>
          <a:p>
            <a:r>
              <a:rPr lang="pl-PL" sz="2400" dirty="0">
                <a:solidFill>
                  <a:schemeClr val="bg2"/>
                </a:solidFill>
              </a:rPr>
              <a:t>www.wikipedia.pl</a:t>
            </a:r>
          </a:p>
          <a:p>
            <a:pPr marL="0" indent="0">
              <a:buNone/>
            </a:pPr>
            <a:r>
              <a:rPr lang="pl-PL" b="1" u="sng" dirty="0">
                <a:solidFill>
                  <a:schemeClr val="bg2"/>
                </a:solidFill>
              </a:rPr>
              <a:t>Źródło fotografii:</a:t>
            </a:r>
          </a:p>
          <a:p>
            <a:r>
              <a:rPr lang="pl-PL" sz="2400" dirty="0">
                <a:solidFill>
                  <a:schemeClr val="bg2"/>
                </a:solidFill>
              </a:rPr>
              <a:t>www.pixabay.com</a:t>
            </a:r>
          </a:p>
        </p:txBody>
      </p:sp>
    </p:spTree>
    <p:extLst>
      <p:ext uri="{BB962C8B-B14F-4D97-AF65-F5344CB8AC3E}">
        <p14:creationId xmlns:p14="http://schemas.microsoft.com/office/powerpoint/2010/main" val="68372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93"/>
    </mc:Choice>
    <mc:Fallback xmlns="">
      <p:transition spd="slow" advTm="6493"/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508</TotalTime>
  <Words>275</Words>
  <Application>Microsoft Office PowerPoint</Application>
  <PresentationFormat>Panoramiczny</PresentationFormat>
  <Paragraphs>45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Motyw pakietu Office</vt:lpstr>
      <vt:lpstr>   Kraje Ameryki Południowej </vt:lpstr>
      <vt:lpstr>Prezentacja programu PowerPoint</vt:lpstr>
      <vt:lpstr>Prezentacja programu PowerPoint</vt:lpstr>
      <vt:lpstr>Miasta Brazylii</vt:lpstr>
      <vt:lpstr>Położenie geograficzne</vt:lpstr>
      <vt:lpstr>   Rzeki w Brazylii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presentation</dc:title>
  <dc:creator>Piotr Foluśniak</dc:creator>
  <cp:lastModifiedBy>Kamil Mróz</cp:lastModifiedBy>
  <cp:revision>40</cp:revision>
  <dcterms:created xsi:type="dcterms:W3CDTF">2021-08-24T12:20:46Z</dcterms:created>
  <dcterms:modified xsi:type="dcterms:W3CDTF">2023-05-10T12:19:34Z</dcterms:modified>
</cp:coreProperties>
</file>