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74" r:id="rId3"/>
    <p:sldId id="259" r:id="rId4"/>
    <p:sldId id="260" r:id="rId5"/>
    <p:sldId id="280" r:id="rId6"/>
    <p:sldId id="281" r:id="rId7"/>
    <p:sldId id="261" r:id="rId8"/>
    <p:sldId id="263" r:id="rId9"/>
    <p:sldId id="285" r:id="rId10"/>
    <p:sldId id="284" r:id="rId11"/>
    <p:sldId id="300" r:id="rId12"/>
    <p:sldId id="287" r:id="rId13"/>
    <p:sldId id="288" r:id="rId14"/>
    <p:sldId id="289" r:id="rId15"/>
    <p:sldId id="290" r:id="rId16"/>
    <p:sldId id="291" r:id="rId17"/>
    <p:sldId id="292" r:id="rId18"/>
    <p:sldId id="293" r:id="rId19"/>
    <p:sldId id="294" r:id="rId20"/>
    <p:sldId id="258" r:id="rId21"/>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9D1A"/>
    <a:srgbClr val="8BB612"/>
    <a:srgbClr val="880202"/>
    <a:srgbClr val="663867"/>
    <a:srgbClr val="035D39"/>
    <a:srgbClr val="E848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040A90-FB6E-4AC9-8BC3-86189D6C0B68}" v="71" dt="2026-08-27T14:48:01.5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73725" autoAdjust="0"/>
  </p:normalViewPr>
  <p:slideViewPr>
    <p:cSldViewPr snapToGrid="0">
      <p:cViewPr varScale="1">
        <p:scale>
          <a:sx n="96" d="100"/>
          <a:sy n="96" d="100"/>
        </p:scale>
        <p:origin x="1157"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żbieta Komarnicka" userId="df2450c3-aef3-4e64-b90b-d1e96fdadd7e" providerId="ADAL" clId="{2A5A545D-AFF1-45D4-AA89-DF36C5738B67}"/>
    <pc:docChg chg="undo custSel addSld delSld modSld sldOrd">
      <pc:chgData name="Elżbieta Komarnicka" userId="df2450c3-aef3-4e64-b90b-d1e96fdadd7e" providerId="ADAL" clId="{2A5A545D-AFF1-45D4-AA89-DF36C5738B67}" dt="2026-08-27T14:48:21.909" v="655" actId="20577"/>
      <pc:docMkLst>
        <pc:docMk/>
      </pc:docMkLst>
      <pc:sldChg chg="ord">
        <pc:chgData name="Elżbieta Komarnicka" userId="df2450c3-aef3-4e64-b90b-d1e96fdadd7e" providerId="ADAL" clId="{2A5A545D-AFF1-45D4-AA89-DF36C5738B67}" dt="2026-08-27T10:20:29.266" v="11"/>
        <pc:sldMkLst>
          <pc:docMk/>
          <pc:sldMk cId="301027229" sldId="257"/>
        </pc:sldMkLst>
      </pc:sldChg>
      <pc:sldChg chg="modSp mod ord modNotesTx">
        <pc:chgData name="Elżbieta Komarnicka" userId="df2450c3-aef3-4e64-b90b-d1e96fdadd7e" providerId="ADAL" clId="{2A5A545D-AFF1-45D4-AA89-DF36C5738B67}" dt="2026-08-27T14:40:44.983" v="603" actId="20577"/>
        <pc:sldMkLst>
          <pc:docMk/>
          <pc:sldMk cId="3310191883" sldId="259"/>
        </pc:sldMkLst>
        <pc:spChg chg="mod">
          <ac:chgData name="Elżbieta Komarnicka" userId="df2450c3-aef3-4e64-b90b-d1e96fdadd7e" providerId="ADAL" clId="{2A5A545D-AFF1-45D4-AA89-DF36C5738B67}" dt="2026-08-27T14:40:29.641" v="599" actId="20577"/>
          <ac:spMkLst>
            <pc:docMk/>
            <pc:sldMk cId="3310191883" sldId="259"/>
            <ac:spMk id="9" creationId="{0DDDF505-382B-A5A1-3912-16D734E60137}"/>
          </ac:spMkLst>
        </pc:spChg>
        <pc:spChg chg="mod">
          <ac:chgData name="Elżbieta Komarnicka" userId="df2450c3-aef3-4e64-b90b-d1e96fdadd7e" providerId="ADAL" clId="{2A5A545D-AFF1-45D4-AA89-DF36C5738B67}" dt="2026-08-27T11:03:35.180" v="263" actId="27636"/>
          <ac:spMkLst>
            <pc:docMk/>
            <pc:sldMk cId="3310191883" sldId="259"/>
            <ac:spMk id="10" creationId="{F58E3121-4127-2AAF-549E-26B33A8C8296}"/>
          </ac:spMkLst>
        </pc:spChg>
      </pc:sldChg>
      <pc:sldChg chg="modSp mod ord modNotesTx">
        <pc:chgData name="Elżbieta Komarnicka" userId="df2450c3-aef3-4e64-b90b-d1e96fdadd7e" providerId="ADAL" clId="{2A5A545D-AFF1-45D4-AA89-DF36C5738B67}" dt="2026-08-27T14:25:33.204" v="567" actId="6549"/>
        <pc:sldMkLst>
          <pc:docMk/>
          <pc:sldMk cId="2192875862" sldId="260"/>
        </pc:sldMkLst>
        <pc:spChg chg="mod">
          <ac:chgData name="Elżbieta Komarnicka" userId="df2450c3-aef3-4e64-b90b-d1e96fdadd7e" providerId="ADAL" clId="{2A5A545D-AFF1-45D4-AA89-DF36C5738B67}" dt="2026-08-27T10:22:34.085" v="21" actId="1076"/>
          <ac:spMkLst>
            <pc:docMk/>
            <pc:sldMk cId="2192875862" sldId="260"/>
            <ac:spMk id="9" creationId="{D3C95FE6-94D9-34B4-E13A-02A788EA8852}"/>
          </ac:spMkLst>
        </pc:spChg>
      </pc:sldChg>
      <pc:sldChg chg="modNotesTx">
        <pc:chgData name="Elżbieta Komarnicka" userId="df2450c3-aef3-4e64-b90b-d1e96fdadd7e" providerId="ADAL" clId="{2A5A545D-AFF1-45D4-AA89-DF36C5738B67}" dt="2026-08-27T14:41:35.949" v="610" actId="6549"/>
        <pc:sldMkLst>
          <pc:docMk/>
          <pc:sldMk cId="629083576" sldId="261"/>
        </pc:sldMkLst>
      </pc:sldChg>
      <pc:sldChg chg="modSp add mod">
        <pc:chgData name="Elżbieta Komarnicka" userId="df2450c3-aef3-4e64-b90b-d1e96fdadd7e" providerId="ADAL" clId="{2A5A545D-AFF1-45D4-AA89-DF36C5738B67}" dt="2026-08-27T10:24:28.892" v="31" actId="400"/>
        <pc:sldMkLst>
          <pc:docMk/>
          <pc:sldMk cId="3142599441" sldId="262"/>
        </pc:sldMkLst>
        <pc:spChg chg="mod">
          <ac:chgData name="Elżbieta Komarnicka" userId="df2450c3-aef3-4e64-b90b-d1e96fdadd7e" providerId="ADAL" clId="{2A5A545D-AFF1-45D4-AA89-DF36C5738B67}" dt="2026-08-27T10:24:28.892" v="31" actId="400"/>
          <ac:spMkLst>
            <pc:docMk/>
            <pc:sldMk cId="3142599441" sldId="262"/>
            <ac:spMk id="10" creationId="{8EC7DF5B-4F53-6791-D27C-F78C5394F548}"/>
          </ac:spMkLst>
        </pc:spChg>
      </pc:sldChg>
      <pc:sldChg chg="modNotesTx">
        <pc:chgData name="Elżbieta Komarnicka" userId="df2450c3-aef3-4e64-b90b-d1e96fdadd7e" providerId="ADAL" clId="{2A5A545D-AFF1-45D4-AA89-DF36C5738B67}" dt="2026-08-27T14:41:50.391" v="611"/>
        <pc:sldMkLst>
          <pc:docMk/>
          <pc:sldMk cId="256869527" sldId="263"/>
        </pc:sldMkLst>
      </pc:sldChg>
      <pc:sldChg chg="ord">
        <pc:chgData name="Elżbieta Komarnicka" userId="df2450c3-aef3-4e64-b90b-d1e96fdadd7e" providerId="ADAL" clId="{2A5A545D-AFF1-45D4-AA89-DF36C5738B67}" dt="2026-08-27T10:27:59.920" v="38"/>
        <pc:sldMkLst>
          <pc:docMk/>
          <pc:sldMk cId="1607777898" sldId="265"/>
        </pc:sldMkLst>
      </pc:sldChg>
      <pc:sldChg chg="modSp ord">
        <pc:chgData name="Elżbieta Komarnicka" userId="df2450c3-aef3-4e64-b90b-d1e96fdadd7e" providerId="ADAL" clId="{2A5A545D-AFF1-45D4-AA89-DF36C5738B67}" dt="2026-08-27T14:17:52.505" v="560" actId="400"/>
        <pc:sldMkLst>
          <pc:docMk/>
          <pc:sldMk cId="2207620420" sldId="267"/>
        </pc:sldMkLst>
        <pc:graphicFrameChg chg="mod">
          <ac:chgData name="Elżbieta Komarnicka" userId="df2450c3-aef3-4e64-b90b-d1e96fdadd7e" providerId="ADAL" clId="{2A5A545D-AFF1-45D4-AA89-DF36C5738B67}" dt="2026-08-27T14:17:52.505" v="560" actId="400"/>
          <ac:graphicFrameMkLst>
            <pc:docMk/>
            <pc:sldMk cId="2207620420" sldId="267"/>
            <ac:graphicFrameMk id="2" creationId="{DCBE0773-65BE-740D-3F50-4FF6959D15F2}"/>
          </ac:graphicFrameMkLst>
        </pc:graphicFrameChg>
      </pc:sldChg>
      <pc:sldChg chg="modSp mod">
        <pc:chgData name="Elżbieta Komarnicka" userId="df2450c3-aef3-4e64-b90b-d1e96fdadd7e" providerId="ADAL" clId="{2A5A545D-AFF1-45D4-AA89-DF36C5738B67}" dt="2026-08-27T11:20:49.466" v="444" actId="400"/>
        <pc:sldMkLst>
          <pc:docMk/>
          <pc:sldMk cId="475920233" sldId="271"/>
        </pc:sldMkLst>
        <pc:spChg chg="mod">
          <ac:chgData name="Elżbieta Komarnicka" userId="df2450c3-aef3-4e64-b90b-d1e96fdadd7e" providerId="ADAL" clId="{2A5A545D-AFF1-45D4-AA89-DF36C5738B67}" dt="2026-08-27T11:20:49.466" v="444" actId="400"/>
          <ac:spMkLst>
            <pc:docMk/>
            <pc:sldMk cId="475920233" sldId="271"/>
            <ac:spMk id="10" creationId="{FE2307EF-80CB-58AC-CFD8-BD4B0CB9F1DD}"/>
          </ac:spMkLst>
        </pc:spChg>
      </pc:sldChg>
      <pc:sldChg chg="modNotesTx">
        <pc:chgData name="Elżbieta Komarnicka" userId="df2450c3-aef3-4e64-b90b-d1e96fdadd7e" providerId="ADAL" clId="{2A5A545D-AFF1-45D4-AA89-DF36C5738B67}" dt="2026-08-27T14:40:12.606" v="597" actId="20577"/>
        <pc:sldMkLst>
          <pc:docMk/>
          <pc:sldMk cId="522240746" sldId="274"/>
        </pc:sldMkLst>
      </pc:sldChg>
      <pc:sldChg chg="add del setBg">
        <pc:chgData name="Elżbieta Komarnicka" userId="df2450c3-aef3-4e64-b90b-d1e96fdadd7e" providerId="ADAL" clId="{2A5A545D-AFF1-45D4-AA89-DF36C5738B67}" dt="2026-08-27T11:23:03.480" v="466" actId="2696"/>
        <pc:sldMkLst>
          <pc:docMk/>
          <pc:sldMk cId="3850577938" sldId="276"/>
        </pc:sldMkLst>
      </pc:sldChg>
      <pc:sldChg chg="add del setBg">
        <pc:chgData name="Elżbieta Komarnicka" userId="df2450c3-aef3-4e64-b90b-d1e96fdadd7e" providerId="ADAL" clId="{2A5A545D-AFF1-45D4-AA89-DF36C5738B67}" dt="2026-08-27T11:23:03.480" v="466" actId="2696"/>
        <pc:sldMkLst>
          <pc:docMk/>
          <pc:sldMk cId="1421351508" sldId="277"/>
        </pc:sldMkLst>
      </pc:sldChg>
      <pc:sldChg chg="modSp mod modNotesTx">
        <pc:chgData name="Elżbieta Komarnicka" userId="df2450c3-aef3-4e64-b90b-d1e96fdadd7e" providerId="ADAL" clId="{2A5A545D-AFF1-45D4-AA89-DF36C5738B67}" dt="2026-08-27T14:25:46.995" v="568" actId="6549"/>
        <pc:sldMkLst>
          <pc:docMk/>
          <pc:sldMk cId="1617086325" sldId="280"/>
        </pc:sldMkLst>
        <pc:spChg chg="mod">
          <ac:chgData name="Elżbieta Komarnicka" userId="df2450c3-aef3-4e64-b90b-d1e96fdadd7e" providerId="ADAL" clId="{2A5A545D-AFF1-45D4-AA89-DF36C5738B67}" dt="2026-08-27T10:23:55.766" v="29" actId="20577"/>
          <ac:spMkLst>
            <pc:docMk/>
            <pc:sldMk cId="1617086325" sldId="280"/>
            <ac:spMk id="9" creationId="{A184A9D0-5A59-C4E6-60FD-C2BC3A93E73C}"/>
          </ac:spMkLst>
        </pc:spChg>
      </pc:sldChg>
      <pc:sldChg chg="modNotesTx">
        <pc:chgData name="Elżbieta Komarnicka" userId="df2450c3-aef3-4e64-b90b-d1e96fdadd7e" providerId="ADAL" clId="{2A5A545D-AFF1-45D4-AA89-DF36C5738B67}" dt="2026-08-27T14:41:14.950" v="605" actId="6549"/>
        <pc:sldMkLst>
          <pc:docMk/>
          <pc:sldMk cId="3656258826" sldId="281"/>
        </pc:sldMkLst>
      </pc:sldChg>
      <pc:sldChg chg="del">
        <pc:chgData name="Elżbieta Komarnicka" userId="df2450c3-aef3-4e64-b90b-d1e96fdadd7e" providerId="ADAL" clId="{2A5A545D-AFF1-45D4-AA89-DF36C5738B67}" dt="2026-08-27T10:26:17.038" v="36" actId="2696"/>
        <pc:sldMkLst>
          <pc:docMk/>
          <pc:sldMk cId="1682342019" sldId="282"/>
        </pc:sldMkLst>
      </pc:sldChg>
      <pc:sldChg chg="add del setBg">
        <pc:chgData name="Elżbieta Komarnicka" userId="df2450c3-aef3-4e64-b90b-d1e96fdadd7e" providerId="ADAL" clId="{2A5A545D-AFF1-45D4-AA89-DF36C5738B67}" dt="2026-08-27T11:23:03.480" v="466" actId="2696"/>
        <pc:sldMkLst>
          <pc:docMk/>
          <pc:sldMk cId="1699496010" sldId="283"/>
        </pc:sldMkLst>
      </pc:sldChg>
      <pc:sldChg chg="modSp mod">
        <pc:chgData name="Elżbieta Komarnicka" userId="df2450c3-aef3-4e64-b90b-d1e96fdadd7e" providerId="ADAL" clId="{2A5A545D-AFF1-45D4-AA89-DF36C5738B67}" dt="2026-08-27T14:14:28.236" v="488" actId="5793"/>
        <pc:sldMkLst>
          <pc:docMk/>
          <pc:sldMk cId="2967109749" sldId="284"/>
        </pc:sldMkLst>
        <pc:spChg chg="mod">
          <ac:chgData name="Elżbieta Komarnicka" userId="df2450c3-aef3-4e64-b90b-d1e96fdadd7e" providerId="ADAL" clId="{2A5A545D-AFF1-45D4-AA89-DF36C5738B67}" dt="2026-08-27T11:26:05.606" v="472" actId="20577"/>
          <ac:spMkLst>
            <pc:docMk/>
            <pc:sldMk cId="2967109749" sldId="284"/>
            <ac:spMk id="2" creationId="{E7BB2844-B0B1-C8D7-0771-824B96B64614}"/>
          </ac:spMkLst>
        </pc:spChg>
        <pc:spChg chg="mod">
          <ac:chgData name="Elżbieta Komarnicka" userId="df2450c3-aef3-4e64-b90b-d1e96fdadd7e" providerId="ADAL" clId="{2A5A545D-AFF1-45D4-AA89-DF36C5738B67}" dt="2026-08-27T14:14:28.236" v="488" actId="5793"/>
          <ac:spMkLst>
            <pc:docMk/>
            <pc:sldMk cId="2967109749" sldId="284"/>
            <ac:spMk id="3" creationId="{0F7D25D3-2386-2E88-F9C3-83D34D77DE61}"/>
          </ac:spMkLst>
        </pc:spChg>
      </pc:sldChg>
      <pc:sldChg chg="modSp del mod">
        <pc:chgData name="Elżbieta Komarnicka" userId="df2450c3-aef3-4e64-b90b-d1e96fdadd7e" providerId="ADAL" clId="{2A5A545D-AFF1-45D4-AA89-DF36C5738B67}" dt="2026-08-27T11:25:15.420" v="467" actId="2696"/>
        <pc:sldMkLst>
          <pc:docMk/>
          <pc:sldMk cId="3559155166" sldId="285"/>
        </pc:sldMkLst>
        <pc:spChg chg="mod">
          <ac:chgData name="Elżbieta Komarnicka" userId="df2450c3-aef3-4e64-b90b-d1e96fdadd7e" providerId="ADAL" clId="{2A5A545D-AFF1-45D4-AA89-DF36C5738B67}" dt="2026-08-27T11:18:21.917" v="428" actId="20577"/>
          <ac:spMkLst>
            <pc:docMk/>
            <pc:sldMk cId="3559155166" sldId="285"/>
            <ac:spMk id="2" creationId="{DA0703D8-D849-7A8C-F903-3808081E5447}"/>
          </ac:spMkLst>
        </pc:spChg>
      </pc:sldChg>
      <pc:sldChg chg="modSp add mod modNotesTx">
        <pc:chgData name="Elżbieta Komarnicka" userId="df2450c3-aef3-4e64-b90b-d1e96fdadd7e" providerId="ADAL" clId="{2A5A545D-AFF1-45D4-AA89-DF36C5738B67}" dt="2026-08-27T14:48:21.909" v="655" actId="20577"/>
        <pc:sldMkLst>
          <pc:docMk/>
          <pc:sldMk cId="4045891733" sldId="285"/>
        </pc:sldMkLst>
        <pc:spChg chg="mod">
          <ac:chgData name="Elżbieta Komarnicka" userId="df2450c3-aef3-4e64-b90b-d1e96fdadd7e" providerId="ADAL" clId="{2A5A545D-AFF1-45D4-AA89-DF36C5738B67}" dt="2026-08-27T14:47:24.318" v="641" actId="1076"/>
          <ac:spMkLst>
            <pc:docMk/>
            <pc:sldMk cId="4045891733" sldId="285"/>
            <ac:spMk id="2" creationId="{DA0703D8-D849-7A8C-F903-3808081E5447}"/>
          </ac:spMkLst>
        </pc:spChg>
        <pc:spChg chg="mod">
          <ac:chgData name="Elżbieta Komarnicka" userId="df2450c3-aef3-4e64-b90b-d1e96fdadd7e" providerId="ADAL" clId="{2A5A545D-AFF1-45D4-AA89-DF36C5738B67}" dt="2026-08-27T14:48:21.909" v="655" actId="20577"/>
          <ac:spMkLst>
            <pc:docMk/>
            <pc:sldMk cId="4045891733" sldId="285"/>
            <ac:spMk id="3" creationId="{F0FAF2DC-E8FC-CFE0-8F26-664AF505621E}"/>
          </ac:spMkLst>
        </pc:spChg>
      </pc:sldChg>
      <pc:sldChg chg="modSp add del mod">
        <pc:chgData name="Elżbieta Komarnicka" userId="df2450c3-aef3-4e64-b90b-d1e96fdadd7e" providerId="ADAL" clId="{2A5A545D-AFF1-45D4-AA89-DF36C5738B67}" dt="2026-08-27T14:15:06.488" v="491" actId="2696"/>
        <pc:sldMkLst>
          <pc:docMk/>
          <pc:sldMk cId="1544362968" sldId="286"/>
        </pc:sldMkLst>
        <pc:spChg chg="mod">
          <ac:chgData name="Elżbieta Komarnicka" userId="df2450c3-aef3-4e64-b90b-d1e96fdadd7e" providerId="ADAL" clId="{2A5A545D-AFF1-45D4-AA89-DF36C5738B67}" dt="2026-08-27T11:27:37.024" v="484" actId="20577"/>
          <ac:spMkLst>
            <pc:docMk/>
            <pc:sldMk cId="1544362968" sldId="286"/>
            <ac:spMk id="2" creationId="{2125A13B-3D3D-692C-329C-A84FA4B4386A}"/>
          </ac:spMkLst>
        </pc:spChg>
      </pc:sldChg>
      <pc:sldChg chg="modSp del mod">
        <pc:chgData name="Elżbieta Komarnicka" userId="df2450c3-aef3-4e64-b90b-d1e96fdadd7e" providerId="ADAL" clId="{2A5A545D-AFF1-45D4-AA89-DF36C5738B67}" dt="2026-08-27T11:27:07.436" v="477" actId="2696"/>
        <pc:sldMkLst>
          <pc:docMk/>
          <pc:sldMk cId="2433439821" sldId="286"/>
        </pc:sldMkLst>
        <pc:spChg chg="mod">
          <ac:chgData name="Elżbieta Komarnicka" userId="df2450c3-aef3-4e64-b90b-d1e96fdadd7e" providerId="ADAL" clId="{2A5A545D-AFF1-45D4-AA89-DF36C5738B67}" dt="2026-08-27T11:26:30.603" v="476" actId="20577"/>
          <ac:spMkLst>
            <pc:docMk/>
            <pc:sldMk cId="2433439821" sldId="286"/>
            <ac:spMk id="2" creationId="{2125A13B-3D3D-692C-329C-A84FA4B4386A}"/>
          </ac:spMkLst>
        </pc:spChg>
        <pc:spChg chg="mod">
          <ac:chgData name="Elżbieta Komarnicka" userId="df2450c3-aef3-4e64-b90b-d1e96fdadd7e" providerId="ADAL" clId="{2A5A545D-AFF1-45D4-AA89-DF36C5738B67}" dt="2026-08-27T05:34:33.844" v="3"/>
          <ac:spMkLst>
            <pc:docMk/>
            <pc:sldMk cId="2433439821" sldId="286"/>
            <ac:spMk id="3" creationId="{75E2016A-F995-0A0D-49F9-B8114A528651}"/>
          </ac:spMkLst>
        </pc:spChg>
      </pc:sldChg>
      <pc:sldChg chg="addSp modSp mod ord">
        <pc:chgData name="Elżbieta Komarnicka" userId="df2450c3-aef3-4e64-b90b-d1e96fdadd7e" providerId="ADAL" clId="{2A5A545D-AFF1-45D4-AA89-DF36C5738B67}" dt="2026-08-27T14:17:41.658" v="559" actId="20577"/>
        <pc:sldMkLst>
          <pc:docMk/>
          <pc:sldMk cId="3500067704" sldId="287"/>
        </pc:sldMkLst>
        <pc:spChg chg="add mod">
          <ac:chgData name="Elżbieta Komarnicka" userId="df2450c3-aef3-4e64-b90b-d1e96fdadd7e" providerId="ADAL" clId="{2A5A545D-AFF1-45D4-AA89-DF36C5738B67}" dt="2026-08-27T11:05:00.223" v="269" actId="14100"/>
          <ac:spMkLst>
            <pc:docMk/>
            <pc:sldMk cId="3500067704" sldId="287"/>
            <ac:spMk id="3" creationId="{D8CA4AD4-A33E-94CE-A744-B9801E7546A5}"/>
          </ac:spMkLst>
        </pc:spChg>
        <pc:spChg chg="mod">
          <ac:chgData name="Elżbieta Komarnicka" userId="df2450c3-aef3-4e64-b90b-d1e96fdadd7e" providerId="ADAL" clId="{2A5A545D-AFF1-45D4-AA89-DF36C5738B67}" dt="2026-08-27T14:17:41.658" v="559" actId="20577"/>
          <ac:spMkLst>
            <pc:docMk/>
            <pc:sldMk cId="3500067704" sldId="287"/>
            <ac:spMk id="9" creationId="{917F3B89-F241-553B-DFCC-9BF0BD618F4E}"/>
          </ac:spMkLst>
        </pc:spChg>
        <pc:spChg chg="mod">
          <ac:chgData name="Elżbieta Komarnicka" userId="df2450c3-aef3-4e64-b90b-d1e96fdadd7e" providerId="ADAL" clId="{2A5A545D-AFF1-45D4-AA89-DF36C5738B67}" dt="2026-08-27T11:15:40.559" v="413" actId="20577"/>
          <ac:spMkLst>
            <pc:docMk/>
            <pc:sldMk cId="3500067704" sldId="287"/>
            <ac:spMk id="10" creationId="{7C778A09-AB74-43EC-EC23-0EFB01DC13EE}"/>
          </ac:spMkLst>
        </pc:spChg>
      </pc:sldChg>
      <pc:sldChg chg="modSp modNotesTx">
        <pc:chgData name="Elżbieta Komarnicka" userId="df2450c3-aef3-4e64-b90b-d1e96fdadd7e" providerId="ADAL" clId="{2A5A545D-AFF1-45D4-AA89-DF36C5738B67}" dt="2026-08-27T14:32:00.250" v="581" actId="20577"/>
        <pc:sldMkLst>
          <pc:docMk/>
          <pc:sldMk cId="3699121513" sldId="288"/>
        </pc:sldMkLst>
        <pc:spChg chg="mod">
          <ac:chgData name="Elżbieta Komarnicka" userId="df2450c3-aef3-4e64-b90b-d1e96fdadd7e" providerId="ADAL" clId="{2A5A545D-AFF1-45D4-AA89-DF36C5738B67}" dt="2026-08-27T05:41:45.304" v="4"/>
          <ac:spMkLst>
            <pc:docMk/>
            <pc:sldMk cId="3699121513" sldId="288"/>
            <ac:spMk id="9" creationId="{6E69FAF4-BFC2-A24D-DD6A-C35C4F62C05A}"/>
          </ac:spMkLst>
        </pc:spChg>
      </pc:sldChg>
      <pc:sldChg chg="modNotesTx">
        <pc:chgData name="Elżbieta Komarnicka" userId="df2450c3-aef3-4e64-b90b-d1e96fdadd7e" providerId="ADAL" clId="{2A5A545D-AFF1-45D4-AA89-DF36C5738B67}" dt="2026-08-27T14:34:38.689" v="582" actId="20577"/>
        <pc:sldMkLst>
          <pc:docMk/>
          <pc:sldMk cId="4062734897" sldId="289"/>
        </pc:sldMkLst>
      </pc:sldChg>
      <pc:sldChg chg="modSp mod modNotesTx">
        <pc:chgData name="Elżbieta Komarnicka" userId="df2450c3-aef3-4e64-b90b-d1e96fdadd7e" providerId="ADAL" clId="{2A5A545D-AFF1-45D4-AA89-DF36C5738B67}" dt="2026-08-27T14:35:11.669" v="584" actId="20577"/>
        <pc:sldMkLst>
          <pc:docMk/>
          <pc:sldMk cId="2504854525" sldId="290"/>
        </pc:sldMkLst>
        <pc:spChg chg="mod">
          <ac:chgData name="Elżbieta Komarnicka" userId="df2450c3-aef3-4e64-b90b-d1e96fdadd7e" providerId="ADAL" clId="{2A5A545D-AFF1-45D4-AA89-DF36C5738B67}" dt="2026-08-27T11:20:16.655" v="438" actId="20577"/>
          <ac:spMkLst>
            <pc:docMk/>
            <pc:sldMk cId="2504854525" sldId="290"/>
            <ac:spMk id="9" creationId="{70E62CBB-3D9B-4610-A45F-91D44D904958}"/>
          </ac:spMkLst>
        </pc:spChg>
      </pc:sldChg>
      <pc:sldChg chg="modSp mod modNotesTx">
        <pc:chgData name="Elżbieta Komarnicka" userId="df2450c3-aef3-4e64-b90b-d1e96fdadd7e" providerId="ADAL" clId="{2A5A545D-AFF1-45D4-AA89-DF36C5738B67}" dt="2026-08-27T14:36:50.584" v="587" actId="20577"/>
        <pc:sldMkLst>
          <pc:docMk/>
          <pc:sldMk cId="3036500963" sldId="291"/>
        </pc:sldMkLst>
        <pc:spChg chg="mod">
          <ac:chgData name="Elżbieta Komarnicka" userId="df2450c3-aef3-4e64-b90b-d1e96fdadd7e" providerId="ADAL" clId="{2A5A545D-AFF1-45D4-AA89-DF36C5738B67}" dt="2026-08-27T14:18:58.783" v="561" actId="1076"/>
          <ac:spMkLst>
            <pc:docMk/>
            <pc:sldMk cId="3036500963" sldId="291"/>
            <ac:spMk id="9" creationId="{C60726EE-8F44-A771-9E10-59FE7C600A1F}"/>
          </ac:spMkLst>
        </pc:spChg>
        <pc:spChg chg="mod">
          <ac:chgData name="Elżbieta Komarnicka" userId="df2450c3-aef3-4e64-b90b-d1e96fdadd7e" providerId="ADAL" clId="{2A5A545D-AFF1-45D4-AA89-DF36C5738B67}" dt="2026-08-27T14:19:01.129" v="562" actId="1076"/>
          <ac:spMkLst>
            <pc:docMk/>
            <pc:sldMk cId="3036500963" sldId="291"/>
            <ac:spMk id="10" creationId="{1DFF8DF9-5983-649D-8DA9-0D87442171E2}"/>
          </ac:spMkLst>
        </pc:spChg>
      </pc:sldChg>
      <pc:sldChg chg="modSp mod modNotesTx">
        <pc:chgData name="Elżbieta Komarnicka" userId="df2450c3-aef3-4e64-b90b-d1e96fdadd7e" providerId="ADAL" clId="{2A5A545D-AFF1-45D4-AA89-DF36C5738B67}" dt="2026-08-27T14:37:25.103" v="590" actId="20577"/>
        <pc:sldMkLst>
          <pc:docMk/>
          <pc:sldMk cId="2726662516" sldId="292"/>
        </pc:sldMkLst>
        <pc:spChg chg="mod">
          <ac:chgData name="Elżbieta Komarnicka" userId="df2450c3-aef3-4e64-b90b-d1e96fdadd7e" providerId="ADAL" clId="{2A5A545D-AFF1-45D4-AA89-DF36C5738B67}" dt="2026-08-27T11:21:19.342" v="446" actId="20577"/>
          <ac:spMkLst>
            <pc:docMk/>
            <pc:sldMk cId="2726662516" sldId="292"/>
            <ac:spMk id="9" creationId="{560F01E1-066E-7FE1-B201-4F0C305DD2C0}"/>
          </ac:spMkLst>
        </pc:spChg>
        <pc:spChg chg="mod">
          <ac:chgData name="Elżbieta Komarnicka" userId="df2450c3-aef3-4e64-b90b-d1e96fdadd7e" providerId="ADAL" clId="{2A5A545D-AFF1-45D4-AA89-DF36C5738B67}" dt="2026-08-27T14:19:11.183" v="563" actId="1076"/>
          <ac:spMkLst>
            <pc:docMk/>
            <pc:sldMk cId="2726662516" sldId="292"/>
            <ac:spMk id="10" creationId="{4EAAD929-47E0-D7FB-9E71-9CB91F26462C}"/>
          </ac:spMkLst>
        </pc:spChg>
      </pc:sldChg>
      <pc:sldChg chg="modSp mod modNotesTx">
        <pc:chgData name="Elżbieta Komarnicka" userId="df2450c3-aef3-4e64-b90b-d1e96fdadd7e" providerId="ADAL" clId="{2A5A545D-AFF1-45D4-AA89-DF36C5738B67}" dt="2026-08-27T14:37:58.830" v="593" actId="6549"/>
        <pc:sldMkLst>
          <pc:docMk/>
          <pc:sldMk cId="1822291912" sldId="293"/>
        </pc:sldMkLst>
        <pc:spChg chg="mod">
          <ac:chgData name="Elżbieta Komarnicka" userId="df2450c3-aef3-4e64-b90b-d1e96fdadd7e" providerId="ADAL" clId="{2A5A545D-AFF1-45D4-AA89-DF36C5738B67}" dt="2026-08-27T11:21:40.379" v="452" actId="1076"/>
          <ac:spMkLst>
            <pc:docMk/>
            <pc:sldMk cId="1822291912" sldId="293"/>
            <ac:spMk id="9" creationId="{E7119785-06FD-891C-8D4B-5E5A4BBE8E4E}"/>
          </ac:spMkLst>
        </pc:spChg>
        <pc:spChg chg="mod">
          <ac:chgData name="Elżbieta Komarnicka" userId="df2450c3-aef3-4e64-b90b-d1e96fdadd7e" providerId="ADAL" clId="{2A5A545D-AFF1-45D4-AA89-DF36C5738B67}" dt="2026-08-27T11:22:10.216" v="458" actId="948"/>
          <ac:spMkLst>
            <pc:docMk/>
            <pc:sldMk cId="1822291912" sldId="293"/>
            <ac:spMk id="10" creationId="{3753FFC3-0686-DDD9-B27F-44FDA03AE3B1}"/>
          </ac:spMkLst>
        </pc:spChg>
      </pc:sldChg>
      <pc:sldChg chg="modSp mod modNotesTx">
        <pc:chgData name="Elżbieta Komarnicka" userId="df2450c3-aef3-4e64-b90b-d1e96fdadd7e" providerId="ADAL" clId="{2A5A545D-AFF1-45D4-AA89-DF36C5738B67}" dt="2026-08-27T14:39:27.865" v="596" actId="20577"/>
        <pc:sldMkLst>
          <pc:docMk/>
          <pc:sldMk cId="3910798969" sldId="294"/>
        </pc:sldMkLst>
        <pc:spChg chg="mod">
          <ac:chgData name="Elżbieta Komarnicka" userId="df2450c3-aef3-4e64-b90b-d1e96fdadd7e" providerId="ADAL" clId="{2A5A545D-AFF1-45D4-AA89-DF36C5738B67}" dt="2026-08-27T11:22:34.987" v="464" actId="1076"/>
          <ac:spMkLst>
            <pc:docMk/>
            <pc:sldMk cId="3910798969" sldId="294"/>
            <ac:spMk id="9" creationId="{82A82D54-D6D9-9DF5-9876-7A5989770B7C}"/>
          </ac:spMkLst>
        </pc:spChg>
        <pc:spChg chg="mod">
          <ac:chgData name="Elżbieta Komarnicka" userId="df2450c3-aef3-4e64-b90b-d1e96fdadd7e" providerId="ADAL" clId="{2A5A545D-AFF1-45D4-AA89-DF36C5738B67}" dt="2026-08-27T11:22:44.807" v="465" actId="948"/>
          <ac:spMkLst>
            <pc:docMk/>
            <pc:sldMk cId="3910798969" sldId="294"/>
            <ac:spMk id="10" creationId="{AF6DB02F-1E14-704F-7A2E-7DAE5FA411B6}"/>
          </ac:spMkLst>
        </pc:spChg>
      </pc:sldChg>
      <pc:sldChg chg="modSp add mod ord">
        <pc:chgData name="Elżbieta Komarnicka" userId="df2450c3-aef3-4e64-b90b-d1e96fdadd7e" providerId="ADAL" clId="{2A5A545D-AFF1-45D4-AA89-DF36C5738B67}" dt="2026-08-27T10:20:27.092" v="9"/>
        <pc:sldMkLst>
          <pc:docMk/>
          <pc:sldMk cId="3450915532" sldId="295"/>
        </pc:sldMkLst>
        <pc:spChg chg="mod">
          <ac:chgData name="Elżbieta Komarnicka" userId="df2450c3-aef3-4e64-b90b-d1e96fdadd7e" providerId="ADAL" clId="{2A5A545D-AFF1-45D4-AA89-DF36C5738B67}" dt="2026-08-27T10:19:41.676" v="7" actId="400"/>
          <ac:spMkLst>
            <pc:docMk/>
            <pc:sldMk cId="3450915532" sldId="295"/>
            <ac:spMk id="2" creationId="{00000000-0000-0000-0000-000000000000}"/>
          </ac:spMkLst>
        </pc:spChg>
      </pc:sldChg>
      <pc:sldChg chg="modSp add mod">
        <pc:chgData name="Elżbieta Komarnicka" userId="df2450c3-aef3-4e64-b90b-d1e96fdadd7e" providerId="ADAL" clId="{2A5A545D-AFF1-45D4-AA89-DF36C5738B67}" dt="2026-08-27T10:21:40.156" v="17" actId="400"/>
        <pc:sldMkLst>
          <pc:docMk/>
          <pc:sldMk cId="2366372412" sldId="296"/>
        </pc:sldMkLst>
        <pc:spChg chg="mod">
          <ac:chgData name="Elżbieta Komarnicka" userId="df2450c3-aef3-4e64-b90b-d1e96fdadd7e" providerId="ADAL" clId="{2A5A545D-AFF1-45D4-AA89-DF36C5738B67}" dt="2026-08-27T10:21:40.156" v="17" actId="400"/>
          <ac:spMkLst>
            <pc:docMk/>
            <pc:sldMk cId="2366372412" sldId="296"/>
            <ac:spMk id="10" creationId="{F58E3121-4127-2AAF-549E-26B33A8C8296}"/>
          </ac:spMkLst>
        </pc:spChg>
      </pc:sldChg>
      <pc:sldChg chg="modSp add mod">
        <pc:chgData name="Elżbieta Komarnicka" userId="df2450c3-aef3-4e64-b90b-d1e96fdadd7e" providerId="ADAL" clId="{2A5A545D-AFF1-45D4-AA89-DF36C5738B67}" dt="2026-08-27T10:22:24.038" v="20" actId="400"/>
        <pc:sldMkLst>
          <pc:docMk/>
          <pc:sldMk cId="1364590451" sldId="297"/>
        </pc:sldMkLst>
        <pc:spChg chg="mod">
          <ac:chgData name="Elżbieta Komarnicka" userId="df2450c3-aef3-4e64-b90b-d1e96fdadd7e" providerId="ADAL" clId="{2A5A545D-AFF1-45D4-AA89-DF36C5738B67}" dt="2026-08-27T10:22:24.038" v="20" actId="400"/>
          <ac:spMkLst>
            <pc:docMk/>
            <pc:sldMk cId="1364590451" sldId="297"/>
            <ac:spMk id="10" creationId="{27182DAE-4078-7D61-3207-AFDD7F105B97}"/>
          </ac:spMkLst>
        </pc:spChg>
      </pc:sldChg>
      <pc:sldChg chg="modSp add mod">
        <pc:chgData name="Elżbieta Komarnicka" userId="df2450c3-aef3-4e64-b90b-d1e96fdadd7e" providerId="ADAL" clId="{2A5A545D-AFF1-45D4-AA89-DF36C5738B67}" dt="2026-08-27T10:25:22.360" v="33" actId="400"/>
        <pc:sldMkLst>
          <pc:docMk/>
          <pc:sldMk cId="3532784463" sldId="298"/>
        </pc:sldMkLst>
        <pc:spChg chg="mod">
          <ac:chgData name="Elżbieta Komarnicka" userId="df2450c3-aef3-4e64-b90b-d1e96fdadd7e" providerId="ADAL" clId="{2A5A545D-AFF1-45D4-AA89-DF36C5738B67}" dt="2026-08-27T10:25:22.360" v="33" actId="400"/>
          <ac:spMkLst>
            <pc:docMk/>
            <pc:sldMk cId="3532784463" sldId="298"/>
            <ac:spMk id="10" creationId="{535C0A36-9755-74CE-538B-55E0C32F2B4B}"/>
          </ac:spMkLst>
        </pc:spChg>
      </pc:sldChg>
      <pc:sldChg chg="modSp add mod">
        <pc:chgData name="Elżbieta Komarnicka" userId="df2450c3-aef3-4e64-b90b-d1e96fdadd7e" providerId="ADAL" clId="{2A5A545D-AFF1-45D4-AA89-DF36C5738B67}" dt="2026-08-27T10:26:02.336" v="35" actId="400"/>
        <pc:sldMkLst>
          <pc:docMk/>
          <pc:sldMk cId="3918535341" sldId="299"/>
        </pc:sldMkLst>
        <pc:spChg chg="mod">
          <ac:chgData name="Elżbieta Komarnicka" userId="df2450c3-aef3-4e64-b90b-d1e96fdadd7e" providerId="ADAL" clId="{2A5A545D-AFF1-45D4-AA89-DF36C5738B67}" dt="2026-08-27T10:26:02.336" v="35" actId="400"/>
          <ac:spMkLst>
            <pc:docMk/>
            <pc:sldMk cId="3918535341" sldId="299"/>
            <ac:spMk id="10" creationId="{29F5A133-09CF-EAE6-A153-5C91A6B698A1}"/>
          </ac:spMkLst>
        </pc:spChg>
      </pc:sldChg>
      <pc:sldChg chg="modSp add mod">
        <pc:chgData name="Elżbieta Komarnicka" userId="df2450c3-aef3-4e64-b90b-d1e96fdadd7e" providerId="ADAL" clId="{2A5A545D-AFF1-45D4-AA89-DF36C5738B67}" dt="2026-08-27T14:16:52.629" v="556" actId="20577"/>
        <pc:sldMkLst>
          <pc:docMk/>
          <pc:sldMk cId="2385413591" sldId="300"/>
        </pc:sldMkLst>
        <pc:spChg chg="mod">
          <ac:chgData name="Elżbieta Komarnicka" userId="df2450c3-aef3-4e64-b90b-d1e96fdadd7e" providerId="ADAL" clId="{2A5A545D-AFF1-45D4-AA89-DF36C5738B67}" dt="2026-08-27T14:16:52.629" v="556" actId="20577"/>
          <ac:spMkLst>
            <pc:docMk/>
            <pc:sldMk cId="2385413591" sldId="300"/>
            <ac:spMk id="2" creationId="{E5B878D0-52D4-CC09-94D6-170B3E4E434A}"/>
          </ac:spMkLst>
        </pc:spChg>
        <pc:spChg chg="mod">
          <ac:chgData name="Elżbieta Komarnicka" userId="df2450c3-aef3-4e64-b90b-d1e96fdadd7e" providerId="ADAL" clId="{2A5A545D-AFF1-45D4-AA89-DF36C5738B67}" dt="2026-08-27T14:14:45.120" v="490" actId="113"/>
          <ac:spMkLst>
            <pc:docMk/>
            <pc:sldMk cId="2385413591" sldId="300"/>
            <ac:spMk id="3" creationId="{B3D7AF40-7C82-B902-1310-7D85A667E10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5C6CBD-9384-4F9F-B609-A3CB2F0F00D9}" type="datetimeFigureOut">
              <a:rPr lang="pl-PL" smtClean="0"/>
              <a:t>31.08.2026</a:t>
            </a:fld>
            <a:endParaRPr lang="pl-PL"/>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76A073-414D-4A56-830F-4AC8560A439D}" type="slidenum">
              <a:rPr lang="pl-PL" smtClean="0"/>
              <a:t>‹#›</a:t>
            </a:fld>
            <a:endParaRPr lang="pl-PL"/>
          </a:p>
        </p:txBody>
      </p:sp>
    </p:spTree>
    <p:extLst>
      <p:ext uri="{BB962C8B-B14F-4D97-AF65-F5344CB8AC3E}">
        <p14:creationId xmlns:p14="http://schemas.microsoft.com/office/powerpoint/2010/main" val="11584761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CD76A073-414D-4A56-830F-4AC8560A439D}" type="slidenum">
              <a:rPr lang="pl-PL" smtClean="0"/>
              <a:t>1</a:t>
            </a:fld>
            <a:endParaRPr lang="pl-PL"/>
          </a:p>
        </p:txBody>
      </p:sp>
    </p:spTree>
    <p:extLst>
      <p:ext uri="{BB962C8B-B14F-4D97-AF65-F5344CB8AC3E}">
        <p14:creationId xmlns:p14="http://schemas.microsoft.com/office/powerpoint/2010/main" val="37955987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sz="1200" b="1" dirty="0">
                <a:solidFill>
                  <a:srgbClr val="F39D1A"/>
                </a:solidFill>
              </a:rPr>
              <a:t>1. Wprowadzenie </a:t>
            </a:r>
            <a:r>
              <a:rPr lang="pl-PL" sz="1200" dirty="0"/>
              <a:t>– dwuetapowa struktura przedmiotów (</a:t>
            </a:r>
            <a:r>
              <a:rPr lang="pl-PL" sz="1200" dirty="0" smtClean="0"/>
              <a:t>2026)</a:t>
            </a:r>
            <a:endParaRPr lang="pl-PL" sz="1200" b="0" i="0" u="none" strike="noStrike" kern="1200" baseline="0" dirty="0">
              <a:solidFill>
                <a:schemeClr val="tx1"/>
              </a:solidFill>
              <a:latin typeface="+mn-lt"/>
              <a:ea typeface="+mn-ea"/>
              <a:cs typeface="+mn-cs"/>
            </a:endParaRPr>
          </a:p>
          <a:p>
            <a:r>
              <a:rPr lang="pl-PL" sz="1200" b="0" i="0" u="none" strike="noStrike" kern="1200" baseline="0" dirty="0">
                <a:solidFill>
                  <a:schemeClr val="tx1"/>
                </a:solidFill>
                <a:latin typeface="+mn-lt"/>
                <a:ea typeface="+mn-ea"/>
                <a:cs typeface="+mn-cs"/>
              </a:rPr>
              <a:t>Edukacja zdrowotna to przedmiot realizowany w polskich szkołach od roku szkolnego 2025/2026, a od roku szkolnego 2026/2027 mający status obowiązkowego przedmiotu szkolnego. Jego celem jest przygotowanie uczniów do świadomego dbania o swoje zdrowie – fizyczne, psychiczne, społeczne i środowiskowe. Ma charakter </a:t>
            </a:r>
            <a:r>
              <a:rPr lang="pl-PL" sz="1200" b="1" i="0" u="none" strike="noStrike" kern="1200" baseline="0" dirty="0">
                <a:solidFill>
                  <a:schemeClr val="tx1"/>
                </a:solidFill>
                <a:latin typeface="+mn-lt"/>
                <a:ea typeface="+mn-ea"/>
                <a:cs typeface="+mn-cs"/>
              </a:rPr>
              <a:t>interdyscyplinarny</a:t>
            </a:r>
            <a:r>
              <a:rPr lang="pl-PL" sz="1200" b="0" i="0" u="none" strike="noStrike" kern="1200" baseline="0" dirty="0">
                <a:solidFill>
                  <a:schemeClr val="tx1"/>
                </a:solidFill>
                <a:latin typeface="+mn-lt"/>
                <a:ea typeface="+mn-ea"/>
                <a:cs typeface="+mn-cs"/>
              </a:rPr>
              <a:t>, łączy treści z nauk przyrodniczych, medycznych, społecznych i humanistycznych. W centrum znajduje się </a:t>
            </a:r>
            <a:r>
              <a:rPr lang="pl-PL" sz="1200" b="1" i="0" u="none" strike="noStrike" kern="1200" baseline="0" dirty="0">
                <a:solidFill>
                  <a:schemeClr val="tx1"/>
                </a:solidFill>
                <a:latin typeface="+mn-lt"/>
                <a:ea typeface="+mn-ea"/>
                <a:cs typeface="+mn-cs"/>
              </a:rPr>
              <a:t>uczeń – jego dobrostan, poczucie sprawczości i umiejętność dokonywania wyborów wspierających zdrowie</a:t>
            </a:r>
            <a:r>
              <a:rPr lang="pl-PL" sz="1200" b="0" i="0" u="none" strike="noStrike" kern="1200" baseline="0" dirty="0">
                <a:solidFill>
                  <a:schemeClr val="tx1"/>
                </a:solidFill>
                <a:latin typeface="+mn-lt"/>
                <a:ea typeface="+mn-ea"/>
                <a:cs typeface="+mn-cs"/>
              </a:rPr>
              <a:t>. </a:t>
            </a:r>
          </a:p>
          <a:p>
            <a:r>
              <a:rPr lang="pl-PL" sz="1200" b="0" i="0" u="none" strike="noStrike" kern="1200" baseline="0" dirty="0">
                <a:solidFill>
                  <a:schemeClr val="tx1"/>
                </a:solidFill>
                <a:latin typeface="+mn-lt"/>
                <a:ea typeface="+mn-ea"/>
                <a:cs typeface="+mn-cs"/>
              </a:rPr>
              <a:t>Przedmiot powstał w odpowiedzi na wyzwania współczesności: rosnące obciążenie psychiczne młodzieży, szybkie tempo życia, zmiany w stylu odżywiania, obniżenie aktywności fizycznej oraz konieczność krytycznego podejścia do informacji o zdrowiu. Na zajęciach uczniowie będą uczyć się m.in., jak radzić sobie z emocjami, jak budować odporność psychiczną, planować codzienną aktywność, dbać o higienę cyfrową, a także wspierać innych w trosce o dobrostan. </a:t>
            </a:r>
          </a:p>
          <a:p>
            <a:r>
              <a:rPr lang="pl-PL" sz="1200" b="0" i="0" u="none" strike="noStrike" kern="1200" baseline="0" dirty="0">
                <a:solidFill>
                  <a:schemeClr val="tx1"/>
                </a:solidFill>
                <a:latin typeface="+mn-lt"/>
                <a:ea typeface="+mn-ea"/>
                <a:cs typeface="+mn-cs"/>
              </a:rPr>
              <a:t>W zaktualizowanej podstawie programowej wyraźnie podkreślono także znaczenie wiedzy opartej na dowodach naukowych, świadomego podejmowania decyzji oraz rozpoznawania dezinformacji, również w środowisku cyfrowym. </a:t>
            </a:r>
          </a:p>
          <a:p>
            <a:r>
              <a:rPr lang="pl-PL" sz="1200" b="0" i="0" u="none" strike="noStrike" kern="1200" baseline="0" dirty="0">
                <a:solidFill>
                  <a:schemeClr val="tx1"/>
                </a:solidFill>
                <a:latin typeface="+mn-lt"/>
                <a:ea typeface="+mn-ea"/>
                <a:cs typeface="+mn-cs"/>
              </a:rPr>
              <a:t>Edukacja zdrowotna stawia na </a:t>
            </a:r>
            <a:r>
              <a:rPr lang="pl-PL" sz="1200" b="1" i="0" u="none" strike="noStrike" kern="1200" baseline="0" dirty="0">
                <a:solidFill>
                  <a:schemeClr val="tx1"/>
                </a:solidFill>
                <a:latin typeface="+mn-lt"/>
                <a:ea typeface="+mn-ea"/>
                <a:cs typeface="+mn-cs"/>
              </a:rPr>
              <a:t>praktyczne działanie </a:t>
            </a:r>
            <a:r>
              <a:rPr lang="pl-PL" sz="1200" b="0" i="0" u="none" strike="noStrike" kern="1200" baseline="0" dirty="0">
                <a:solidFill>
                  <a:schemeClr val="tx1"/>
                </a:solidFill>
                <a:latin typeface="+mn-lt"/>
                <a:ea typeface="+mn-ea"/>
                <a:cs typeface="+mn-cs"/>
              </a:rPr>
              <a:t>– uczniowie poznają nie tylko teorię, ale również będą uczestniczyć w projektach, warsztatach i inicjatywach, które rozwijają współpracę, kreatywność i odpowiedzialność. Podczas tych zajęć naturalnie mogą łączyć się treści z różnych przedmiotów, co sprzyja myśleniu całościowemu. </a:t>
            </a:r>
          </a:p>
          <a:p>
            <a:r>
              <a:rPr lang="pl-PL" sz="1200" b="0" i="0" u="none" strike="noStrike" kern="1200" baseline="0" dirty="0">
                <a:solidFill>
                  <a:schemeClr val="tx1"/>
                </a:solidFill>
                <a:latin typeface="+mn-lt"/>
                <a:ea typeface="+mn-ea"/>
                <a:cs typeface="+mn-cs"/>
              </a:rPr>
              <a:t>Od roku szkolnego 2026/2027 przedmiot podlega ocenianiu, klasyfikowaniu i promowaniu tak jak inne obowiązkowe zajęcia edukacyjne, co wzmacnia jego miejsce w systemie kształcenia ogólnego.</a:t>
            </a:r>
          </a:p>
          <a:p>
            <a:r>
              <a:rPr lang="pl-PL" sz="1200" b="0" i="0" u="none" strike="noStrike" kern="1200" baseline="0" dirty="0">
                <a:solidFill>
                  <a:schemeClr val="tx1"/>
                </a:solidFill>
                <a:latin typeface="+mn-lt"/>
                <a:ea typeface="+mn-ea"/>
                <a:cs typeface="+mn-cs"/>
              </a:rPr>
              <a:t>Dla szkoły to szansa na stworzenie wspólnego języka mówienia o zdrowiu, który będzie spójny dla wszystkich – nauczycieli, uczniów i rodziców. Włączenie rodziców w działania edukacji zdrowotnej wzmacnia więź szkoły z domem i daje uczniom poczucie, że dorośli wokół nich mają wspólny cel. Dzięki temu przedmiot ten może stać się nie tylko lekcją w planie, ale inwestycją w przyszłość i trwałym elementem kultury szkoły, budującym bezpieczeństwo i dobrostan całej społeczności. </a:t>
            </a:r>
            <a:endParaRPr lang="pl-PL" dirty="0"/>
          </a:p>
        </p:txBody>
      </p:sp>
      <p:sp>
        <p:nvSpPr>
          <p:cNvPr id="4" name="Symbol zastępczy numeru slajdu 3"/>
          <p:cNvSpPr>
            <a:spLocks noGrp="1"/>
          </p:cNvSpPr>
          <p:nvPr>
            <p:ph type="sldNum" sz="quarter" idx="5"/>
          </p:nvPr>
        </p:nvSpPr>
        <p:spPr/>
        <p:txBody>
          <a:bodyPr/>
          <a:lstStyle/>
          <a:p>
            <a:fld id="{CD76A073-414D-4A56-830F-4AC8560A439D}" type="slidenum">
              <a:rPr lang="pl-PL" smtClean="0"/>
              <a:t>2</a:t>
            </a:fld>
            <a:endParaRPr lang="pl-PL"/>
          </a:p>
        </p:txBody>
      </p:sp>
    </p:spTree>
    <p:extLst>
      <p:ext uri="{BB962C8B-B14F-4D97-AF65-F5344CB8AC3E}">
        <p14:creationId xmlns:p14="http://schemas.microsoft.com/office/powerpoint/2010/main" val="10159856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sz="1200" b="1" dirty="0">
                <a:solidFill>
                  <a:srgbClr val="F39D1A"/>
                </a:solidFill>
              </a:rPr>
              <a:t>2. Podstawa prawna (stan prawny 2026 r.)</a:t>
            </a:r>
            <a:endParaRPr lang="pl-PL" sz="1200" b="0" i="0" u="none" strike="noStrike" kern="1200" baseline="0" dirty="0">
              <a:solidFill>
                <a:schemeClr val="tx1"/>
              </a:solidFill>
              <a:latin typeface="+mn-lt"/>
              <a:ea typeface="+mn-ea"/>
              <a:cs typeface="+mn-cs"/>
            </a:endParaRPr>
          </a:p>
          <a:p>
            <a:r>
              <a:rPr lang="pl-PL" sz="1200" b="0" i="0" u="none" strike="noStrike" kern="1200" baseline="0" dirty="0">
                <a:solidFill>
                  <a:schemeClr val="tx1"/>
                </a:solidFill>
                <a:latin typeface="+mn-lt"/>
                <a:ea typeface="+mn-ea"/>
                <a:cs typeface="+mn-cs"/>
              </a:rPr>
              <a:t>Wprowadzenie edukacji zdrowotnej jako przedmiotu obowiązkowego zostało uregulowane szeregiem aktów prawnych, które jasno określają jej miejsce w systemie oświaty. </a:t>
            </a:r>
          </a:p>
          <a:p>
            <a:r>
              <a:rPr lang="pl-PL" sz="1200" b="0" i="0" u="none" strike="noStrike" kern="1200" baseline="0" dirty="0">
                <a:solidFill>
                  <a:schemeClr val="tx1"/>
                </a:solidFill>
                <a:latin typeface="+mn-lt"/>
                <a:ea typeface="+mn-ea"/>
                <a:cs typeface="+mn-cs"/>
              </a:rPr>
              <a:t>W 2026 r. przygotowano rozporządzenia aktualizujące podstawę programową edukacji zdrowotnej dla szkoły podstawowej oraz dla liceum, technikum i branżowej szkoły I stopnia. Rozporządzenia te przewidują nadanie przedmiotowi statusu obowiązkowych zajęć edukacyjnych od 1 września 2026 r. oraz wyodrębnienie nowego, nieobowiązkowego przedmiotu „edukacja zdrowotna – zdrowie seksualne”. </a:t>
            </a:r>
          </a:p>
          <a:p>
            <a:r>
              <a:rPr lang="pl-PL" sz="1200" b="0" i="0" u="none" strike="noStrike" kern="1200" baseline="0" dirty="0">
                <a:solidFill>
                  <a:schemeClr val="tx1"/>
                </a:solidFill>
                <a:latin typeface="+mn-lt"/>
                <a:ea typeface="+mn-ea"/>
                <a:cs typeface="+mn-cs"/>
              </a:rPr>
              <a:t>Nadanie edukacji zdrowotnej statusu obowiązkowego podkreśla jej znaczenie edukacyjne i wychowawcze oraz wzmacnia rolę szkoły w systematycznym kształtowaniu kompetencji zdrowotnych wszystkich uczniów. </a:t>
            </a:r>
          </a:p>
          <a:p>
            <a:r>
              <a:rPr lang="pl-PL" sz="1200" b="0" i="0" u="none" strike="noStrike" kern="1200" baseline="0" dirty="0">
                <a:solidFill>
                  <a:schemeClr val="tx1"/>
                </a:solidFill>
                <a:latin typeface="+mn-lt"/>
                <a:ea typeface="+mn-ea"/>
                <a:cs typeface="+mn-cs"/>
              </a:rPr>
              <a:t>Przepisy podkreślają interdyscyplinarny charakter edukacji zdrowotnej, łączący wiedzę teoretyczną z praktyką. Ustawodawca pozostawił szkołom swobodę w doborze metod i form pracy, co pozwala tworzyć program dostosowany do lokalnych potrzeb, tradycji i możliwości kadry. </a:t>
            </a:r>
          </a:p>
          <a:p>
            <a:r>
              <a:rPr lang="pl-PL" sz="1200" b="0" i="0" u="none" strike="noStrike" kern="1200" baseline="0" dirty="0">
                <a:solidFill>
                  <a:schemeClr val="tx1"/>
                </a:solidFill>
                <a:latin typeface="+mn-lt"/>
                <a:ea typeface="+mn-ea"/>
                <a:cs typeface="+mn-cs"/>
              </a:rPr>
              <a:t>W zaktualizowanej podstawie programowej wzmocniono również nacisk na korzystanie z wiedzy opartej na dowodach naukowych, krytyczną ocenę informacji oraz podejmowanie odpowiedzialnych decyzji, także w środowisku cyfrowym. </a:t>
            </a:r>
          </a:p>
          <a:p>
            <a:r>
              <a:rPr lang="pl-PL" sz="1200" b="0" i="0" u="none" strike="noStrike" kern="1200" baseline="0" dirty="0">
                <a:solidFill>
                  <a:schemeClr val="tx1"/>
                </a:solidFill>
                <a:latin typeface="+mn-lt"/>
                <a:ea typeface="+mn-ea"/>
                <a:cs typeface="+mn-cs"/>
              </a:rPr>
              <a:t>Warto pamiętać, że podstawą działań jest nie tylko sama podstawa programowa przedmiotu, ale również preambuła do podstawy programowej kształcenia ogólnego. To w niej zapisano m.in. możliwość realizacji treści w formie metody projektu, pracy w blokach tematycznych oraz odejścia – tam, gdzie to możliwe – od sztywnego systemu klasowo-lekcyjnego. Takie podejście sprzyja współpracy między nauczycielami, integracji treści różnych przedmiotów i tworzeniu spójnych, angażujących doświadczeń edukacyjnych dla uczniów. Dzięki temu edukacja zdrowotna może stać się inspirującym impulsem do zmiany kultury pracy całej szkoły. </a:t>
            </a:r>
            <a:endParaRPr lang="pl-PL" dirty="0"/>
          </a:p>
        </p:txBody>
      </p:sp>
      <p:sp>
        <p:nvSpPr>
          <p:cNvPr id="4" name="Symbol zastępczy numeru slajdu 3"/>
          <p:cNvSpPr>
            <a:spLocks noGrp="1"/>
          </p:cNvSpPr>
          <p:nvPr>
            <p:ph type="sldNum" sz="quarter" idx="5"/>
          </p:nvPr>
        </p:nvSpPr>
        <p:spPr/>
        <p:txBody>
          <a:bodyPr/>
          <a:lstStyle/>
          <a:p>
            <a:fld id="{CD76A073-414D-4A56-830F-4AC8560A439D}" type="slidenum">
              <a:rPr lang="pl-PL" smtClean="0"/>
              <a:t>3</a:t>
            </a:fld>
            <a:endParaRPr lang="pl-PL"/>
          </a:p>
        </p:txBody>
      </p:sp>
    </p:spTree>
    <p:extLst>
      <p:ext uri="{BB962C8B-B14F-4D97-AF65-F5344CB8AC3E}">
        <p14:creationId xmlns:p14="http://schemas.microsoft.com/office/powerpoint/2010/main" val="32774026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sz="1200" b="1" kern="1200" dirty="0">
                <a:solidFill>
                  <a:schemeClr val="tx1"/>
                </a:solidFill>
                <a:effectLst/>
                <a:latin typeface="+mn-lt"/>
                <a:ea typeface="+mn-ea"/>
                <a:cs typeface="+mn-cs"/>
              </a:rPr>
              <a:t>3. Cele edukacji zdrowotnej</a:t>
            </a:r>
            <a:r>
              <a:rPr lang="pl-PL" sz="1200" kern="1200" dirty="0">
                <a:solidFill>
                  <a:schemeClr val="tx1"/>
                </a:solidFill>
                <a:effectLst/>
                <a:latin typeface="+mn-lt"/>
                <a:ea typeface="+mn-ea"/>
                <a:cs typeface="+mn-cs"/>
              </a:rPr>
              <a:t/>
            </a:r>
            <a:br>
              <a:rPr lang="pl-PL" sz="1200" kern="1200" dirty="0">
                <a:solidFill>
                  <a:schemeClr val="tx1"/>
                </a:solidFill>
                <a:effectLst/>
                <a:latin typeface="+mn-lt"/>
                <a:ea typeface="+mn-ea"/>
                <a:cs typeface="+mn-cs"/>
              </a:rPr>
            </a:br>
            <a:r>
              <a:rPr lang="pl-PL" sz="1200" b="0" i="0" u="none" strike="noStrike" kern="1200" baseline="0" dirty="0">
                <a:solidFill>
                  <a:schemeClr val="tx1"/>
                </a:solidFill>
                <a:latin typeface="+mn-lt"/>
                <a:ea typeface="+mn-ea"/>
                <a:cs typeface="+mn-cs"/>
              </a:rPr>
              <a:t>Cele EZ wykraczają daleko poza przekazywanie wiedzy teoretycznej. Chodzi przede wszystkim o </a:t>
            </a:r>
            <a:r>
              <a:rPr lang="pl-PL" sz="1200" b="1" i="0" u="none" strike="noStrike" kern="1200" baseline="0" dirty="0">
                <a:solidFill>
                  <a:schemeClr val="tx1"/>
                </a:solidFill>
                <a:latin typeface="+mn-lt"/>
                <a:ea typeface="+mn-ea"/>
                <a:cs typeface="+mn-cs"/>
              </a:rPr>
              <a:t>rozwijanie w uczniach umiejętności i postaw, które pozwolą im przez całe życie dbać o siebie i innych</a:t>
            </a:r>
            <a:r>
              <a:rPr lang="pl-PL" sz="1200" b="0" i="0" u="none" strike="noStrike" kern="1200" baseline="0" dirty="0">
                <a:solidFill>
                  <a:schemeClr val="tx1"/>
                </a:solidFill>
                <a:latin typeface="+mn-lt"/>
                <a:ea typeface="+mn-ea"/>
                <a:cs typeface="+mn-cs"/>
              </a:rPr>
              <a:t>. Obejmują one świadome podejmowanie decyzji prozdrowotnych, umiejętność rozpoznawania swoich potrzeb fizycznych, psychicznych i społecznych oraz reagowania na potrzeby otoczenia. Przedmiot kładzie nacisk na całościowy dobrostan – fizyczny, psychiczny, społeczny i środowiskowy – oraz na odpowiedzialność za zdrowie własne i innych członków społeczności. </a:t>
            </a:r>
          </a:p>
        </p:txBody>
      </p:sp>
      <p:sp>
        <p:nvSpPr>
          <p:cNvPr id="4" name="Symbol zastępczy numeru slajdu 3"/>
          <p:cNvSpPr>
            <a:spLocks noGrp="1"/>
          </p:cNvSpPr>
          <p:nvPr>
            <p:ph type="sldNum" sz="quarter" idx="5"/>
          </p:nvPr>
        </p:nvSpPr>
        <p:spPr/>
        <p:txBody>
          <a:bodyPr/>
          <a:lstStyle/>
          <a:p>
            <a:fld id="{CD76A073-414D-4A56-830F-4AC8560A439D}" type="slidenum">
              <a:rPr lang="pl-PL" smtClean="0"/>
              <a:t>4</a:t>
            </a:fld>
            <a:endParaRPr lang="pl-PL"/>
          </a:p>
        </p:txBody>
      </p:sp>
    </p:spTree>
    <p:extLst>
      <p:ext uri="{BB962C8B-B14F-4D97-AF65-F5344CB8AC3E}">
        <p14:creationId xmlns:p14="http://schemas.microsoft.com/office/powerpoint/2010/main" val="3739681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4307F96B-7AA5-DA07-8D40-AF0EE3B9171E}"/>
            </a:ext>
          </a:extLst>
        </p:cNvPr>
        <p:cNvGrpSpPr/>
        <p:nvPr/>
      </p:nvGrpSpPr>
      <p:grpSpPr>
        <a:xfrm>
          <a:off x="0" y="0"/>
          <a:ext cx="0" cy="0"/>
          <a:chOff x="0" y="0"/>
          <a:chExt cx="0" cy="0"/>
        </a:xfrm>
      </p:grpSpPr>
      <p:sp>
        <p:nvSpPr>
          <p:cNvPr id="2" name="Symbol zastępczy obrazu slajdu 1">
            <a:extLst>
              <a:ext uri="{FF2B5EF4-FFF2-40B4-BE49-F238E27FC236}">
                <a16:creationId xmlns="" xmlns:a16="http://schemas.microsoft.com/office/drawing/2014/main" id="{61B224E8-E020-9D39-720A-C58E0BB942B0}"/>
              </a:ext>
            </a:extLst>
          </p:cNvPr>
          <p:cNvSpPr>
            <a:spLocks noGrp="1" noRot="1" noChangeAspect="1"/>
          </p:cNvSpPr>
          <p:nvPr>
            <p:ph type="sldImg"/>
          </p:nvPr>
        </p:nvSpPr>
        <p:spPr/>
      </p:sp>
      <p:sp>
        <p:nvSpPr>
          <p:cNvPr id="3" name="Symbol zastępczy notatek 2">
            <a:extLst>
              <a:ext uri="{FF2B5EF4-FFF2-40B4-BE49-F238E27FC236}">
                <a16:creationId xmlns="" xmlns:a16="http://schemas.microsoft.com/office/drawing/2014/main" id="{A81A25B4-F584-0EBB-3EF9-B51809BE4D4F}"/>
              </a:ext>
            </a:extLst>
          </p:cNvPr>
          <p:cNvSpPr>
            <a:spLocks noGrp="1"/>
          </p:cNvSpPr>
          <p:nvPr>
            <p:ph type="body" idx="1"/>
          </p:nvPr>
        </p:nvSpPr>
        <p:spPr/>
        <p:txBody>
          <a:bodyPr/>
          <a:lstStyle/>
          <a:p>
            <a:r>
              <a:rPr lang="pl-PL" sz="1200" b="1" kern="1200" dirty="0">
                <a:solidFill>
                  <a:schemeClr val="tx1"/>
                </a:solidFill>
                <a:effectLst/>
                <a:latin typeface="+mn-lt"/>
                <a:ea typeface="+mn-ea"/>
                <a:cs typeface="+mn-cs"/>
              </a:rPr>
              <a:t>3. Cele edukacji zdrowotnej</a:t>
            </a:r>
            <a:r>
              <a:rPr lang="pl-PL" sz="1200" kern="1200" dirty="0">
                <a:solidFill>
                  <a:schemeClr val="tx1"/>
                </a:solidFill>
                <a:effectLst/>
                <a:latin typeface="+mn-lt"/>
                <a:ea typeface="+mn-ea"/>
                <a:cs typeface="+mn-cs"/>
              </a:rPr>
              <a:t/>
            </a:r>
            <a:br>
              <a:rPr lang="pl-PL" sz="1200" kern="1200" dirty="0">
                <a:solidFill>
                  <a:schemeClr val="tx1"/>
                </a:solidFill>
                <a:effectLst/>
                <a:latin typeface="+mn-lt"/>
                <a:ea typeface="+mn-ea"/>
                <a:cs typeface="+mn-cs"/>
              </a:rPr>
            </a:br>
            <a:r>
              <a:rPr lang="pl-PL" sz="1200" b="0" i="0" u="none" strike="noStrike" kern="1200" baseline="0" dirty="0">
                <a:solidFill>
                  <a:schemeClr val="tx1"/>
                </a:solidFill>
                <a:latin typeface="+mn-lt"/>
                <a:ea typeface="+mn-ea"/>
                <a:cs typeface="+mn-cs"/>
              </a:rPr>
              <a:t>Nowa podstawa programowa podkreśla przy tym całożyciowy charakter edukacji zdrowotnej – uczniowie uczą się podejmowania działań wspierających zdrowie na wszystkich etapach życia, monitorowania własnego stanu zdrowia oraz rozumienia czynników, które na zdrowie wpływają. </a:t>
            </a:r>
          </a:p>
          <a:p>
            <a:r>
              <a:rPr lang="pl-PL" sz="1200" b="0" i="0" u="none" strike="noStrike" kern="1200" baseline="0" dirty="0">
                <a:solidFill>
                  <a:schemeClr val="tx1"/>
                </a:solidFill>
                <a:latin typeface="+mn-lt"/>
                <a:ea typeface="+mn-ea"/>
                <a:cs typeface="+mn-cs"/>
              </a:rPr>
              <a:t>Istotną rolę odgrywa rozwijanie krytycznego myślenia. Uczniowie uczą się weryfikować źródła, oceniać rzetelność informacji i podejmować decyzje oparte na faktach, a nie mitach czy emocjach. Szczególne znaczenie ma krytyczne korzystanie z wiedzy opartej na dowodach naukowych, w tym rozpoznawanie dezinformacji oraz podejmowanie świadomych i odpowiedzialnych decyzji w środowisku cyfrowym i społecznym. </a:t>
            </a:r>
          </a:p>
          <a:p>
            <a:r>
              <a:rPr lang="pl-PL" sz="1200" b="0" i="0" u="none" strike="noStrike" kern="1200" baseline="0" dirty="0">
                <a:solidFill>
                  <a:schemeClr val="tx1"/>
                </a:solidFill>
                <a:latin typeface="+mn-lt"/>
                <a:ea typeface="+mn-ea"/>
                <a:cs typeface="+mn-cs"/>
              </a:rPr>
              <a:t>Ważnym elementem jest profilaktyka – zarówno w zakresie zdrowia fizycznego (aktywność, odżywianie, higiena), jak i psychicznego (radzenie sobie ze stresem, budowanie odporności psychicznej, poszukiwanie pomocy). </a:t>
            </a:r>
          </a:p>
          <a:p>
            <a:r>
              <a:rPr lang="pl-PL" sz="1200" b="0" i="0" u="none" strike="noStrike" kern="1200" baseline="0" dirty="0">
                <a:solidFill>
                  <a:schemeClr val="tx1"/>
                </a:solidFill>
                <a:latin typeface="+mn-lt"/>
                <a:ea typeface="+mn-ea"/>
                <a:cs typeface="+mn-cs"/>
              </a:rPr>
              <a:t>Ważną częścią celów edukacji zdrowotnej są także działania profilaktyczne i naprawcze. Profilaktyka obejmuje m.in. promowanie zdrowego stylu życia, edukację na temat unikania </a:t>
            </a:r>
            <a:r>
              <a:rPr lang="pl-PL" sz="1200" b="0" i="0" u="none" strike="noStrike" kern="1200" baseline="0" dirty="0" err="1">
                <a:solidFill>
                  <a:schemeClr val="tx1"/>
                </a:solidFill>
                <a:latin typeface="+mn-lt"/>
                <a:ea typeface="+mn-ea"/>
                <a:cs typeface="+mn-cs"/>
              </a:rPr>
              <a:t>zachowań</a:t>
            </a:r>
            <a:r>
              <a:rPr lang="pl-PL" sz="1200" b="0" i="0" u="none" strike="noStrike" kern="1200" baseline="0" dirty="0">
                <a:solidFill>
                  <a:schemeClr val="tx1"/>
                </a:solidFill>
                <a:latin typeface="+mn-lt"/>
                <a:ea typeface="+mn-ea"/>
                <a:cs typeface="+mn-cs"/>
              </a:rPr>
              <a:t> ryzykownych, a także wzmacnianie umiejętności radzenia sobie w sytuacjach trudnych. Z kolei działania naprawcze to m.in. wczesne reagowanie na sygnały kryzysu zdrowotnego, wspieranie uczniów w powrocie do równowagi po chorobie lub kryzysie psychicznym, a także uczenie ich, jak korzystać z dostępnych form pomocy – w szkole i poza nią. </a:t>
            </a:r>
          </a:p>
          <a:p>
            <a:r>
              <a:rPr lang="pl-PL" sz="1200" b="0" i="0" u="none" strike="noStrike" kern="1200" baseline="0" dirty="0">
                <a:solidFill>
                  <a:schemeClr val="tx1"/>
                </a:solidFill>
                <a:latin typeface="+mn-lt"/>
                <a:ea typeface="+mn-ea"/>
                <a:cs typeface="+mn-cs"/>
              </a:rPr>
              <a:t>Edukacja zdrowotna rozwija także </a:t>
            </a:r>
            <a:r>
              <a:rPr lang="pl-PL" sz="1200" b="0" i="0" u="none" strike="noStrike" kern="1200" baseline="0" dirty="0" err="1">
                <a:solidFill>
                  <a:schemeClr val="tx1"/>
                </a:solidFill>
                <a:latin typeface="+mn-lt"/>
                <a:ea typeface="+mn-ea"/>
                <a:cs typeface="+mn-cs"/>
              </a:rPr>
              <a:t>alfabetyzm</a:t>
            </a:r>
            <a:r>
              <a:rPr lang="pl-PL" sz="1200" b="0" i="0" u="none" strike="noStrike" kern="1200" baseline="0" dirty="0">
                <a:solidFill>
                  <a:schemeClr val="tx1"/>
                </a:solidFill>
                <a:latin typeface="+mn-lt"/>
                <a:ea typeface="+mn-ea"/>
                <a:cs typeface="+mn-cs"/>
              </a:rPr>
              <a:t> zdrowotny – umiejętność wyszukiwania, rozumienia, oceniania i wykorzystywania informacji dotyczących zdrowia własnego i otoczenia. Uczniowie uczą się współpracować z innymi, promować zachowania prozdrowotne w społeczności szkolnej i lokalnej oraz rozumieć swoją rolę w budowaniu zdrowia publicznego. </a:t>
            </a:r>
          </a:p>
          <a:p>
            <a:r>
              <a:rPr lang="pl-PL" sz="1200" b="0" i="0" u="none" strike="noStrike" kern="1200" baseline="0" dirty="0">
                <a:solidFill>
                  <a:schemeClr val="tx1"/>
                </a:solidFill>
                <a:latin typeface="+mn-lt"/>
                <a:ea typeface="+mn-ea"/>
                <a:cs typeface="+mn-cs"/>
              </a:rPr>
              <a:t>Cele edukacji zdrowotnej realizuje się poprzez działanie – metoda projektu, praca w grupach, debaty czy analiza przypadków pozwalają uczniom doświadczać treści w praktyce. Integracja zagadnień z różnych przedmiotów pokazuje, że zdrowie jest wartością obecną w każdym aspekcie życia, a szkoła staje się środowiskiem sprzyjającym zdrowiu. Kluczowe jest, aby realizacja tych celów była spójna w całej szkole – nie tylko na lekcjach edukacji zdrowotnej. Wspólne działania nauczycieli, wychowawców, psychologa i pedagoga szkolnego wzmacniają przekaz i budują poczucie bezpieczeństwa. Uczniowie zyskują pewność, że zdrowie jest priorytetem, a dbanie o nie to naturalny element codziennego życia i świadomy wybór, wspierany przez całą społeczność szkolną. </a:t>
            </a:r>
            <a:endParaRPr lang="pl-PL" dirty="0"/>
          </a:p>
        </p:txBody>
      </p:sp>
      <p:sp>
        <p:nvSpPr>
          <p:cNvPr id="4" name="Symbol zastępczy numeru slajdu 3">
            <a:extLst>
              <a:ext uri="{FF2B5EF4-FFF2-40B4-BE49-F238E27FC236}">
                <a16:creationId xmlns="" xmlns:a16="http://schemas.microsoft.com/office/drawing/2014/main" id="{3A9EA6BE-472E-EEA8-26D8-DFFBC453AD76}"/>
              </a:ext>
            </a:extLst>
          </p:cNvPr>
          <p:cNvSpPr>
            <a:spLocks noGrp="1"/>
          </p:cNvSpPr>
          <p:nvPr>
            <p:ph type="sldNum" sz="quarter" idx="5"/>
          </p:nvPr>
        </p:nvSpPr>
        <p:spPr/>
        <p:txBody>
          <a:bodyPr/>
          <a:lstStyle/>
          <a:p>
            <a:fld id="{CD76A073-414D-4A56-830F-4AC8560A439D}" type="slidenum">
              <a:rPr lang="pl-PL" smtClean="0"/>
              <a:t>5</a:t>
            </a:fld>
            <a:endParaRPr lang="pl-PL"/>
          </a:p>
        </p:txBody>
      </p:sp>
    </p:spTree>
    <p:extLst>
      <p:ext uri="{BB962C8B-B14F-4D97-AF65-F5344CB8AC3E}">
        <p14:creationId xmlns:p14="http://schemas.microsoft.com/office/powerpoint/2010/main" val="36628119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B844AC26-DDB3-5713-0D78-99A133E12124}"/>
            </a:ext>
          </a:extLst>
        </p:cNvPr>
        <p:cNvGrpSpPr/>
        <p:nvPr/>
      </p:nvGrpSpPr>
      <p:grpSpPr>
        <a:xfrm>
          <a:off x="0" y="0"/>
          <a:ext cx="0" cy="0"/>
          <a:chOff x="0" y="0"/>
          <a:chExt cx="0" cy="0"/>
        </a:xfrm>
      </p:grpSpPr>
      <p:sp>
        <p:nvSpPr>
          <p:cNvPr id="2" name="Symbol zastępczy obrazu slajdu 1">
            <a:extLst>
              <a:ext uri="{FF2B5EF4-FFF2-40B4-BE49-F238E27FC236}">
                <a16:creationId xmlns="" xmlns:a16="http://schemas.microsoft.com/office/drawing/2014/main" id="{0A68D229-6DC5-9F61-581F-66BEA9B72B90}"/>
              </a:ext>
            </a:extLst>
          </p:cNvPr>
          <p:cNvSpPr>
            <a:spLocks noGrp="1" noRot="1" noChangeAspect="1"/>
          </p:cNvSpPr>
          <p:nvPr>
            <p:ph type="sldImg"/>
          </p:nvPr>
        </p:nvSpPr>
        <p:spPr/>
      </p:sp>
      <p:sp>
        <p:nvSpPr>
          <p:cNvPr id="3" name="Symbol zastępczy notatek 2">
            <a:extLst>
              <a:ext uri="{FF2B5EF4-FFF2-40B4-BE49-F238E27FC236}">
                <a16:creationId xmlns="" xmlns:a16="http://schemas.microsoft.com/office/drawing/2014/main" id="{934BA978-44E5-0041-FCAF-AE827AFA0498}"/>
              </a:ext>
            </a:extLst>
          </p:cNvPr>
          <p:cNvSpPr>
            <a:spLocks noGrp="1"/>
          </p:cNvSpPr>
          <p:nvPr>
            <p:ph type="body" idx="1"/>
          </p:nvPr>
        </p:nvSpPr>
        <p:spPr/>
        <p:txBody>
          <a:bodyPr/>
          <a:lstStyle/>
          <a:p>
            <a:r>
              <a:rPr lang="pl-PL" sz="1200" b="1" dirty="0">
                <a:solidFill>
                  <a:srgbClr val="F39D1A"/>
                </a:solidFill>
              </a:rPr>
              <a:t>4. Zakres treści obowiązkowego przedmiotu Edukacja zdrowotna - 9 działów tematycznych</a:t>
            </a:r>
          </a:p>
          <a:p>
            <a:r>
              <a:rPr lang="pl-PL" sz="1200" b="0" i="0" u="none" strike="noStrike" kern="1200" baseline="0" dirty="0">
                <a:solidFill>
                  <a:schemeClr val="tx1"/>
                </a:solidFill>
                <a:latin typeface="+mn-lt"/>
                <a:ea typeface="+mn-ea"/>
                <a:cs typeface="+mn-cs"/>
              </a:rPr>
              <a:t>Podstawa programowa edukacji zdrowotnej obejmuje 10 obszarów tematycznych, które razem tworzą spójny obraz dbania o zdrowie. </a:t>
            </a:r>
          </a:p>
          <a:p>
            <a:r>
              <a:rPr lang="pl-PL" sz="1200" b="1" i="0" u="none" strike="noStrike" kern="1200" baseline="0" dirty="0">
                <a:solidFill>
                  <a:schemeClr val="tx1"/>
                </a:solidFill>
                <a:latin typeface="+mn-lt"/>
                <a:ea typeface="+mn-ea"/>
                <a:cs typeface="+mn-cs"/>
              </a:rPr>
              <a:t>Wartości i postawy </a:t>
            </a:r>
            <a:r>
              <a:rPr lang="pl-PL" sz="1200" b="0" i="0" u="none" strike="noStrike" kern="1200" baseline="0" dirty="0">
                <a:solidFill>
                  <a:schemeClr val="tx1"/>
                </a:solidFill>
                <a:latin typeface="+mn-lt"/>
                <a:ea typeface="+mn-ea"/>
                <a:cs typeface="+mn-cs"/>
              </a:rPr>
              <a:t>– kształtowanie poczucia odpowiedzialności za siebie i innych, szacunku dla życia, empatii i gotowości do współpracy. </a:t>
            </a:r>
          </a:p>
          <a:p>
            <a:r>
              <a:rPr lang="pl-PL" sz="1200" b="1" i="0" u="none" strike="noStrike" kern="1200" baseline="0" dirty="0">
                <a:solidFill>
                  <a:schemeClr val="tx1"/>
                </a:solidFill>
                <a:latin typeface="+mn-lt"/>
                <a:ea typeface="+mn-ea"/>
                <a:cs typeface="+mn-cs"/>
              </a:rPr>
              <a:t>Zdrowie fizyczne </a:t>
            </a:r>
            <a:r>
              <a:rPr lang="pl-PL" sz="1200" b="0" i="0" u="none" strike="noStrike" kern="1200" baseline="0" dirty="0">
                <a:solidFill>
                  <a:schemeClr val="tx1"/>
                </a:solidFill>
                <a:latin typeface="+mn-lt"/>
                <a:ea typeface="+mn-ea"/>
                <a:cs typeface="+mn-cs"/>
              </a:rPr>
              <a:t>– wiedza o funkcjonowaniu organizmu, profilaktyce chorób i znaczeniu codziennych nawyków. </a:t>
            </a:r>
          </a:p>
          <a:p>
            <a:r>
              <a:rPr lang="pl-PL" sz="1200" b="1" i="0" u="none" strike="noStrike" kern="1200" baseline="0" dirty="0">
                <a:solidFill>
                  <a:schemeClr val="tx1"/>
                </a:solidFill>
                <a:latin typeface="+mn-lt"/>
                <a:ea typeface="+mn-ea"/>
                <a:cs typeface="+mn-cs"/>
              </a:rPr>
              <a:t>Aktywność fizyczna </a:t>
            </a:r>
            <a:r>
              <a:rPr lang="pl-PL" sz="1200" b="0" i="0" u="none" strike="noStrike" kern="1200" baseline="0" dirty="0">
                <a:solidFill>
                  <a:schemeClr val="tx1"/>
                </a:solidFill>
                <a:latin typeface="+mn-lt"/>
                <a:ea typeface="+mn-ea"/>
                <a:cs typeface="+mn-cs"/>
              </a:rPr>
              <a:t>– planowanie ruchu dostosowanego do możliwości, rozwijanie motywacji do regularnego wysiłku. </a:t>
            </a:r>
          </a:p>
          <a:p>
            <a:r>
              <a:rPr lang="pl-PL" sz="1200" b="1" i="0" u="none" strike="noStrike" kern="1200" baseline="0" dirty="0">
                <a:solidFill>
                  <a:schemeClr val="tx1"/>
                </a:solidFill>
                <a:latin typeface="+mn-lt"/>
                <a:ea typeface="+mn-ea"/>
                <a:cs typeface="+mn-cs"/>
              </a:rPr>
              <a:t>Odżywianie </a:t>
            </a:r>
            <a:r>
              <a:rPr lang="pl-PL" sz="1200" b="0" i="0" u="none" strike="noStrike" kern="1200" baseline="0" dirty="0">
                <a:solidFill>
                  <a:schemeClr val="tx1"/>
                </a:solidFill>
                <a:latin typeface="+mn-lt"/>
                <a:ea typeface="+mn-ea"/>
                <a:cs typeface="+mn-cs"/>
              </a:rPr>
              <a:t>– zasady zdrowej diety, czytanie etykiet, świadome wybory żywieniowe.</a:t>
            </a:r>
          </a:p>
          <a:p>
            <a:r>
              <a:rPr lang="pl-PL" sz="1200" b="1" i="0" u="none" strike="noStrike" kern="1200" baseline="0" dirty="0">
                <a:solidFill>
                  <a:schemeClr val="tx1"/>
                </a:solidFill>
                <a:latin typeface="+mn-lt"/>
                <a:ea typeface="+mn-ea"/>
                <a:cs typeface="+mn-cs"/>
              </a:rPr>
              <a:t>Zdrowie psychiczne </a:t>
            </a:r>
            <a:r>
              <a:rPr lang="pl-PL" sz="1200" b="0" i="0" u="none" strike="noStrike" kern="1200" baseline="0" dirty="0">
                <a:solidFill>
                  <a:schemeClr val="tx1"/>
                </a:solidFill>
                <a:latin typeface="+mn-lt"/>
                <a:ea typeface="+mn-ea"/>
                <a:cs typeface="+mn-cs"/>
              </a:rPr>
              <a:t>– rozpoznawanie emocji, radzenie sobie ze stresem, wzmacnianie odporności psychicznej. </a:t>
            </a:r>
          </a:p>
          <a:p>
            <a:r>
              <a:rPr lang="pl-PL" sz="1200" b="1" i="0" u="none" strike="noStrike" kern="1200" baseline="0" dirty="0">
                <a:solidFill>
                  <a:schemeClr val="tx1"/>
                </a:solidFill>
                <a:latin typeface="+mn-lt"/>
                <a:ea typeface="+mn-ea"/>
                <a:cs typeface="+mn-cs"/>
              </a:rPr>
              <a:t>Zdrowie społeczne </a:t>
            </a:r>
            <a:r>
              <a:rPr lang="pl-PL" sz="1200" b="0" i="0" u="none" strike="noStrike" kern="1200" baseline="0" dirty="0">
                <a:solidFill>
                  <a:schemeClr val="tx1"/>
                </a:solidFill>
                <a:latin typeface="+mn-lt"/>
                <a:ea typeface="+mn-ea"/>
                <a:cs typeface="+mn-cs"/>
              </a:rPr>
              <a:t>– budowanie relacji, komunikacja bez przemocy, rozwiązywanie konfliktów. </a:t>
            </a:r>
          </a:p>
          <a:p>
            <a:r>
              <a:rPr lang="pl-PL" sz="1200" b="1" i="0" u="none" strike="noStrike" kern="1200" baseline="0" dirty="0">
                <a:solidFill>
                  <a:schemeClr val="tx1"/>
                </a:solidFill>
                <a:latin typeface="+mn-lt"/>
                <a:ea typeface="+mn-ea"/>
                <a:cs typeface="+mn-cs"/>
              </a:rPr>
              <a:t>Dojrzewanie </a:t>
            </a:r>
            <a:r>
              <a:rPr lang="pl-PL" sz="1200" b="0" i="0" u="none" strike="noStrike" kern="1200" baseline="0" dirty="0">
                <a:solidFill>
                  <a:schemeClr val="tx1"/>
                </a:solidFill>
                <a:latin typeface="+mn-lt"/>
                <a:ea typeface="+mn-ea"/>
                <a:cs typeface="+mn-cs"/>
              </a:rPr>
              <a:t>– zmiany biologiczne, psychiczne i społeczne w okresie dorastania, akceptacja siebie (szkoła podstawowa). </a:t>
            </a:r>
          </a:p>
          <a:p>
            <a:r>
              <a:rPr lang="pl-PL" sz="1200" b="1" i="0" u="none" strike="noStrike" kern="1200" baseline="0" dirty="0">
                <a:solidFill>
                  <a:schemeClr val="tx1"/>
                </a:solidFill>
                <a:latin typeface="+mn-lt"/>
                <a:ea typeface="+mn-ea"/>
                <a:cs typeface="+mn-cs"/>
              </a:rPr>
              <a:t>Zdrowie środowiskowe </a:t>
            </a:r>
            <a:r>
              <a:rPr lang="pl-PL" sz="1200" b="0" i="0" u="none" strike="noStrike" kern="1200" baseline="0" dirty="0">
                <a:solidFill>
                  <a:schemeClr val="tx1"/>
                </a:solidFill>
                <a:latin typeface="+mn-lt"/>
                <a:ea typeface="+mn-ea"/>
                <a:cs typeface="+mn-cs"/>
              </a:rPr>
              <a:t>– wpływ środowiska na zdrowie, działania proekologiczne. </a:t>
            </a:r>
          </a:p>
          <a:p>
            <a:r>
              <a:rPr lang="pl-PL" sz="1200" b="1" i="0" u="none" strike="noStrike" kern="1200" baseline="0" dirty="0">
                <a:solidFill>
                  <a:schemeClr val="tx1"/>
                </a:solidFill>
                <a:latin typeface="+mn-lt"/>
                <a:ea typeface="+mn-ea"/>
                <a:cs typeface="+mn-cs"/>
              </a:rPr>
              <a:t>Internet i profilaktyka uzależnień </a:t>
            </a:r>
            <a:r>
              <a:rPr lang="pl-PL" sz="1200" b="0" i="0" u="none" strike="noStrike" kern="1200" baseline="0" dirty="0">
                <a:solidFill>
                  <a:schemeClr val="tx1"/>
                </a:solidFill>
                <a:latin typeface="+mn-lt"/>
                <a:ea typeface="+mn-ea"/>
                <a:cs typeface="+mn-cs"/>
              </a:rPr>
              <a:t>– higiena cyfrowa, rozpoznawanie zagrożeń, unikanie nałogów. </a:t>
            </a:r>
          </a:p>
          <a:p>
            <a:r>
              <a:rPr lang="pl-PL" sz="1200" b="1" i="0" u="none" strike="noStrike" kern="1200" baseline="0" dirty="0">
                <a:solidFill>
                  <a:schemeClr val="tx1"/>
                </a:solidFill>
                <a:latin typeface="+mn-lt"/>
                <a:ea typeface="+mn-ea"/>
                <a:cs typeface="+mn-cs"/>
              </a:rPr>
              <a:t>System ochrony zdrowia </a:t>
            </a:r>
            <a:r>
              <a:rPr lang="pl-PL" sz="1200" b="0" i="0" u="none" strike="noStrike" kern="1200" baseline="0" dirty="0">
                <a:solidFill>
                  <a:schemeClr val="tx1"/>
                </a:solidFill>
                <a:latin typeface="+mn-lt"/>
                <a:ea typeface="+mn-ea"/>
                <a:cs typeface="+mn-cs"/>
              </a:rPr>
              <a:t>– orientacja w dostępnych usługach medycznych, umiejętność korzystania z pomocy specjalistów (szkoła ponadpodstawowa). </a:t>
            </a:r>
          </a:p>
          <a:p>
            <a:r>
              <a:rPr lang="pl-PL" sz="1200" b="0" i="0" u="none" strike="noStrike" kern="1200" baseline="0" dirty="0">
                <a:solidFill>
                  <a:schemeClr val="tx1"/>
                </a:solidFill>
                <a:latin typeface="+mn-lt"/>
                <a:ea typeface="+mn-ea"/>
                <a:cs typeface="+mn-cs"/>
              </a:rPr>
              <a:t>W szkole podstawowej obowiązuje 9 działów: </a:t>
            </a:r>
            <a:r>
              <a:rPr lang="pl-PL" sz="1200" b="0" i="1" u="none" strike="noStrike" kern="1200" baseline="0" dirty="0">
                <a:solidFill>
                  <a:schemeClr val="tx1"/>
                </a:solidFill>
                <a:latin typeface="+mn-lt"/>
                <a:ea typeface="+mn-ea"/>
                <a:cs typeface="+mn-cs"/>
              </a:rPr>
              <a:t>wartości i postawy, zdrowie fizyczne, aktywność fizyczna, odżywianie, zdrowie psychiczne, zdrowie społeczne, dojrzewanie, zdrowie środowiskowe oraz </a:t>
            </a:r>
            <a:r>
              <a:rPr lang="pl-PL" sz="1200" b="0" i="1" u="none" strike="noStrike" kern="1200" baseline="0" dirty="0" err="1">
                <a:solidFill>
                  <a:schemeClr val="tx1"/>
                </a:solidFill>
                <a:latin typeface="+mn-lt"/>
                <a:ea typeface="+mn-ea"/>
                <a:cs typeface="+mn-cs"/>
              </a:rPr>
              <a:t>internet</a:t>
            </a:r>
            <a:r>
              <a:rPr lang="pl-PL" sz="1200" b="0" i="1" u="none" strike="noStrike" kern="1200" baseline="0" dirty="0">
                <a:solidFill>
                  <a:schemeClr val="tx1"/>
                </a:solidFill>
                <a:latin typeface="+mn-lt"/>
                <a:ea typeface="+mn-ea"/>
                <a:cs typeface="+mn-cs"/>
              </a:rPr>
              <a:t> i profilaktyka uzależnień</a:t>
            </a:r>
            <a:r>
              <a:rPr lang="pl-PL" sz="1200" b="0" i="0" u="none" strike="noStrike" kern="1200" baseline="0" dirty="0">
                <a:solidFill>
                  <a:schemeClr val="tx1"/>
                </a:solidFill>
                <a:latin typeface="+mn-lt"/>
                <a:ea typeface="+mn-ea"/>
                <a:cs typeface="+mn-cs"/>
              </a:rPr>
              <a:t>. </a:t>
            </a:r>
          </a:p>
          <a:p>
            <a:r>
              <a:rPr lang="pl-PL" sz="1200" b="0" i="0" u="none" strike="noStrike" kern="1200" baseline="0" dirty="0">
                <a:solidFill>
                  <a:schemeClr val="tx1"/>
                </a:solidFill>
                <a:latin typeface="+mn-lt"/>
                <a:ea typeface="+mn-ea"/>
                <a:cs typeface="+mn-cs"/>
              </a:rPr>
              <a:t>W szkołach ponadpodstawowych obowiązuje 9 działów: </a:t>
            </a:r>
            <a:r>
              <a:rPr lang="pl-PL" sz="1200" b="0" i="1" u="none" strike="noStrike" kern="1200" baseline="0" dirty="0">
                <a:solidFill>
                  <a:schemeClr val="tx1"/>
                </a:solidFill>
                <a:latin typeface="+mn-lt"/>
                <a:ea typeface="+mn-ea"/>
                <a:cs typeface="+mn-cs"/>
              </a:rPr>
              <a:t>wartości i postawy, zdrowie fizyczne, aktywność fizyczna, odżywianie, zdrowie psychiczne, zdrowie społeczne, zdrowie środowiskowe, </a:t>
            </a:r>
            <a:r>
              <a:rPr lang="pl-PL" sz="1200" b="0" i="1" u="none" strike="noStrike" kern="1200" baseline="0" dirty="0" err="1">
                <a:solidFill>
                  <a:schemeClr val="tx1"/>
                </a:solidFill>
                <a:latin typeface="+mn-lt"/>
                <a:ea typeface="+mn-ea"/>
                <a:cs typeface="+mn-cs"/>
              </a:rPr>
              <a:t>internet</a:t>
            </a:r>
            <a:r>
              <a:rPr lang="pl-PL" sz="1200" b="0" i="1" u="none" strike="noStrike" kern="1200" baseline="0" dirty="0">
                <a:solidFill>
                  <a:schemeClr val="tx1"/>
                </a:solidFill>
                <a:latin typeface="+mn-lt"/>
                <a:ea typeface="+mn-ea"/>
                <a:cs typeface="+mn-cs"/>
              </a:rPr>
              <a:t> i profilaktyka uzależnień </a:t>
            </a:r>
            <a:r>
              <a:rPr lang="pl-PL" sz="1200" b="0" i="1" u="none" strike="noStrike" kern="1200" baseline="0" dirty="0" smtClean="0">
                <a:solidFill>
                  <a:schemeClr val="tx1"/>
                </a:solidFill>
                <a:latin typeface="+mn-lt"/>
                <a:ea typeface="+mn-ea"/>
                <a:cs typeface="+mn-cs"/>
              </a:rPr>
              <a:t>oraz </a:t>
            </a:r>
            <a:r>
              <a:rPr lang="pl-PL" sz="1200" b="0" i="1" u="none" strike="noStrike" kern="1200" baseline="0" dirty="0">
                <a:solidFill>
                  <a:schemeClr val="tx1"/>
                </a:solidFill>
                <a:latin typeface="+mn-lt"/>
                <a:ea typeface="+mn-ea"/>
                <a:cs typeface="+mn-cs"/>
              </a:rPr>
              <a:t>system ochrony zdrowia</a:t>
            </a:r>
            <a:r>
              <a:rPr lang="pl-PL" sz="1200" b="0" i="0" u="none" strike="noStrike" kern="1200" baseline="0" dirty="0">
                <a:solidFill>
                  <a:schemeClr val="tx1"/>
                </a:solidFill>
                <a:latin typeface="+mn-lt"/>
                <a:ea typeface="+mn-ea"/>
                <a:cs typeface="+mn-cs"/>
              </a:rPr>
              <a:t>. </a:t>
            </a:r>
          </a:p>
          <a:p>
            <a:r>
              <a:rPr lang="pl-PL" sz="1200" b="0" i="0" u="none" strike="noStrike" kern="1200" baseline="0" dirty="0">
                <a:solidFill>
                  <a:schemeClr val="tx1"/>
                </a:solidFill>
                <a:latin typeface="+mn-lt"/>
                <a:ea typeface="+mn-ea"/>
                <a:cs typeface="+mn-cs"/>
              </a:rPr>
              <a:t>Tak szeroki zakres umożliwia tworzenie lekcji tematycznych i bloków projektowych, co – zgodnie z preambułą do podstawy programowej – pozwala łączyć treści i unikać ich rozproszenia. Dzięki temu edukacja zdrowotna staje się spójnym, angażującym doświadczeniem, a uczniowie otrzymują narzędzia przydatne przez całe życie. To także droga do rozwijania samoświadomości, umiejętności dbania o siebie i innych oraz odwagi w szukaniu wsparcia, gdy jest ono potrzebne.</a:t>
            </a:r>
            <a:endParaRPr lang="pl-PL" dirty="0"/>
          </a:p>
        </p:txBody>
      </p:sp>
      <p:sp>
        <p:nvSpPr>
          <p:cNvPr id="4" name="Symbol zastępczy numeru slajdu 3">
            <a:extLst>
              <a:ext uri="{FF2B5EF4-FFF2-40B4-BE49-F238E27FC236}">
                <a16:creationId xmlns="" xmlns:a16="http://schemas.microsoft.com/office/drawing/2014/main" id="{2E9B80C5-AEC6-E5E6-FCE2-032517D4336D}"/>
              </a:ext>
            </a:extLst>
          </p:cNvPr>
          <p:cNvSpPr>
            <a:spLocks noGrp="1"/>
          </p:cNvSpPr>
          <p:nvPr>
            <p:ph type="sldNum" sz="quarter" idx="5"/>
          </p:nvPr>
        </p:nvSpPr>
        <p:spPr/>
        <p:txBody>
          <a:bodyPr/>
          <a:lstStyle/>
          <a:p>
            <a:fld id="{CD76A073-414D-4A56-830F-4AC8560A439D}" type="slidenum">
              <a:rPr lang="pl-PL" smtClean="0"/>
              <a:t>6</a:t>
            </a:fld>
            <a:endParaRPr lang="pl-PL"/>
          </a:p>
        </p:txBody>
      </p:sp>
    </p:spTree>
    <p:extLst>
      <p:ext uri="{BB962C8B-B14F-4D97-AF65-F5344CB8AC3E}">
        <p14:creationId xmlns:p14="http://schemas.microsoft.com/office/powerpoint/2010/main" val="35845168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sz="1200" b="1" dirty="0">
                <a:solidFill>
                  <a:srgbClr val="F39D1A"/>
                </a:solidFill>
              </a:rPr>
              <a:t>5. Różnice między wychowaniem do życia w rodzinie a edukacją zdrowotną</a:t>
            </a:r>
          </a:p>
          <a:p>
            <a:r>
              <a:rPr lang="pl-PL" sz="1200" b="0" i="0" u="none" strike="noStrike" kern="1200" baseline="0" dirty="0">
                <a:solidFill>
                  <a:schemeClr val="tx1"/>
                </a:solidFill>
                <a:latin typeface="+mn-lt"/>
                <a:ea typeface="+mn-ea"/>
                <a:cs typeface="+mn-cs"/>
              </a:rPr>
              <a:t>Wprowadzenie edukacji zdrowotnej nie polega na prostym zastąpieniu nazwy dotychczasowego przedmiotu, jakim było wychowanie do życia w rodzinie. To jakościowa zmiana, która wynika z potrzeby szerszego spojrzenia na pojęcie zdrowia człowieka. Nie chodzi tu o ideologiczne spory ani o narzucanie jednego światopoglądu, lecz o stworzenie przestrzeni do rozmowy o zdrowiu w jego pełnym, interdyscyplinarnym wymiarze – fizycznym, psychicznym, społecznym i środowiskowym. </a:t>
            </a:r>
          </a:p>
          <a:p>
            <a:r>
              <a:rPr lang="pl-PL" sz="1200" b="0" i="0" u="none" strike="noStrike" kern="1200" baseline="0" dirty="0">
                <a:solidFill>
                  <a:schemeClr val="tx1"/>
                </a:solidFill>
                <a:latin typeface="+mn-lt"/>
                <a:ea typeface="+mn-ea"/>
                <a:cs typeface="+mn-cs"/>
              </a:rPr>
              <a:t>Treści znane z WDŻ wciąż są obecne w edukacji zdrowotnej. Swoje miejsce w nowym programie znalazły tematy dotyczące dojrzewania, relacji międzyludzkich, odpowiedzialności w życiu rodzinnym. Jednak nie stanowią one głównego punktu ciężkości. Są jednym z wielu równoważnych elementów, obok zagadnień dotyczących zdrowia psychicznego, radzenia sobie ze stresem, aktywności fizycznej, zdrowego odżywiania, higieny cyfrowej, profilaktyki uzależnień czy ochrony środowiska. </a:t>
            </a:r>
          </a:p>
          <a:p>
            <a:r>
              <a:rPr lang="pl-PL" sz="1200" b="0" i="0" u="none" strike="noStrike" kern="1200" baseline="0" dirty="0">
                <a:solidFill>
                  <a:schemeClr val="tx1"/>
                </a:solidFill>
                <a:latin typeface="+mn-lt"/>
                <a:ea typeface="+mn-ea"/>
                <a:cs typeface="+mn-cs"/>
              </a:rPr>
              <a:t>W porównaniu z WDŻ nowy przedmiot znacznie mocniej akcentuje zdrowie psychiczne, aktywność fizyczną, odżywianie, zdrowie środowiskowe, higienę cyfrową, profilaktykę uzależnień oraz krytyczne korzystanie z informacji opartych na dowodach naukowych. Ważną różnicą jest także rozwijanie </a:t>
            </a:r>
            <a:r>
              <a:rPr lang="pl-PL" sz="1200" b="0" i="0" u="none" strike="noStrike" kern="1200" baseline="0" dirty="0" err="1">
                <a:solidFill>
                  <a:schemeClr val="tx1"/>
                </a:solidFill>
                <a:latin typeface="+mn-lt"/>
                <a:ea typeface="+mn-ea"/>
                <a:cs typeface="+mn-cs"/>
              </a:rPr>
              <a:t>alfabetyzmu</a:t>
            </a:r>
            <a:r>
              <a:rPr lang="pl-PL" sz="1200" b="0" i="0" u="none" strike="noStrike" kern="1200" baseline="0" dirty="0">
                <a:solidFill>
                  <a:schemeClr val="tx1"/>
                </a:solidFill>
                <a:latin typeface="+mn-lt"/>
                <a:ea typeface="+mn-ea"/>
                <a:cs typeface="+mn-cs"/>
              </a:rPr>
              <a:t> zdrowotnego, monitorowania własnego stanu zdrowia i praktycznych umiejętności potrzebnych w codziennym życiu. </a:t>
            </a:r>
          </a:p>
          <a:p>
            <a:r>
              <a:rPr lang="pl-PL" sz="1200" b="0" i="0" u="none" strike="noStrike" kern="1200" baseline="0" dirty="0">
                <a:solidFill>
                  <a:schemeClr val="tx1"/>
                </a:solidFill>
                <a:latin typeface="+mn-lt"/>
                <a:ea typeface="+mn-ea"/>
                <a:cs typeface="+mn-cs"/>
              </a:rPr>
              <a:t>Edukacja zdrowotna to proces stopniowego przybliżania uczniom – odpowiednio do ich wieku, możliwości i gotowości – szerokiego rozumienia zdrowia. Dzięki temu młodzi ludzie mogą budować własną samoświadomość, uczyć się dbania o siebie i innych, rozumieć znaczenie relacji oraz odpowiedzialności w codziennym życiu.</a:t>
            </a:r>
          </a:p>
          <a:p>
            <a:r>
              <a:rPr lang="pl-PL" sz="1200" b="0" i="0" u="none" strike="noStrike" kern="1200" baseline="0" dirty="0">
                <a:solidFill>
                  <a:schemeClr val="tx1"/>
                </a:solidFill>
                <a:latin typeface="+mn-lt"/>
                <a:ea typeface="+mn-ea"/>
                <a:cs typeface="+mn-cs"/>
              </a:rPr>
              <a:t>Jednocześnie część treści znanych wcześniej z WDŻ nie zniknęła z systemu, lecz została uporządkowana inaczej. Zagadnienia dotyczące zdrowia seksualnego zostały wyodrębnione do odrębnego przedmiotu „Edukacja zdrowotna – zdrowie seksualne”, natomiast w obowiązkowej edukacji zdrowotnej pozostają treści związane z dojrzewaniem, relacjami, rodziną, granicami osobistymi, odpowiedzialnością i bezpieczeństwem. </a:t>
            </a:r>
          </a:p>
          <a:p>
            <a:r>
              <a:rPr lang="pl-PL" sz="1200" b="0" i="0" u="none" strike="noStrike" kern="1200" baseline="0" dirty="0">
                <a:solidFill>
                  <a:schemeClr val="tx1"/>
                </a:solidFill>
                <a:latin typeface="+mn-lt"/>
                <a:ea typeface="+mn-ea"/>
                <a:cs typeface="+mn-cs"/>
              </a:rPr>
              <a:t>W ramach nowego przedmiotu zdrowie traktujemy w sposób całościowy. To holistyczne podejście – obejmujące ciało, umysł, relacje i środowisko – oraz kompetencje rozwijane krok po kroku mają przenikać codzienne działania społeczności szkolnej. </a:t>
            </a:r>
            <a:endParaRPr lang="pl-PL" dirty="0"/>
          </a:p>
        </p:txBody>
      </p:sp>
      <p:sp>
        <p:nvSpPr>
          <p:cNvPr id="4" name="Symbol zastępczy numeru slajdu 3"/>
          <p:cNvSpPr>
            <a:spLocks noGrp="1"/>
          </p:cNvSpPr>
          <p:nvPr>
            <p:ph type="sldNum" sz="quarter" idx="5"/>
          </p:nvPr>
        </p:nvSpPr>
        <p:spPr/>
        <p:txBody>
          <a:bodyPr/>
          <a:lstStyle/>
          <a:p>
            <a:fld id="{CD76A073-414D-4A56-830F-4AC8560A439D}" type="slidenum">
              <a:rPr lang="pl-PL" smtClean="0"/>
              <a:t>7</a:t>
            </a:fld>
            <a:endParaRPr lang="pl-PL"/>
          </a:p>
        </p:txBody>
      </p:sp>
    </p:spTree>
    <p:extLst>
      <p:ext uri="{BB962C8B-B14F-4D97-AF65-F5344CB8AC3E}">
        <p14:creationId xmlns:p14="http://schemas.microsoft.com/office/powerpoint/2010/main" val="40098840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sz="1200" b="1" kern="1200" dirty="0">
                <a:solidFill>
                  <a:schemeClr val="tx1"/>
                </a:solidFill>
                <a:effectLst/>
                <a:latin typeface="+mn-lt"/>
                <a:ea typeface="+mn-ea"/>
                <a:cs typeface="+mn-cs"/>
              </a:rPr>
              <a:t>6. Organizacja zajęć z przedmiotu Edukacja zdrowotna</a:t>
            </a:r>
            <a:r>
              <a:rPr lang="pl-PL" sz="1200" kern="1200" dirty="0">
                <a:solidFill>
                  <a:schemeClr val="tx1"/>
                </a:solidFill>
                <a:effectLst/>
                <a:latin typeface="+mn-lt"/>
                <a:ea typeface="+mn-ea"/>
                <a:cs typeface="+mn-cs"/>
              </a:rPr>
              <a:t/>
            </a:r>
            <a:br>
              <a:rPr lang="pl-PL" sz="1200" kern="1200" dirty="0">
                <a:solidFill>
                  <a:schemeClr val="tx1"/>
                </a:solidFill>
                <a:effectLst/>
                <a:latin typeface="+mn-lt"/>
                <a:ea typeface="+mn-ea"/>
                <a:cs typeface="+mn-cs"/>
              </a:rPr>
            </a:br>
            <a:r>
              <a:rPr lang="pl-PL" sz="1200" b="0" i="0" u="none" strike="noStrike" kern="1200" baseline="0" dirty="0">
                <a:solidFill>
                  <a:schemeClr val="tx1"/>
                </a:solidFill>
                <a:latin typeface="+mn-lt"/>
                <a:ea typeface="+mn-ea"/>
                <a:cs typeface="+mn-cs"/>
              </a:rPr>
              <a:t>Od 1 września 2026 r. edukacja zdrowotna ma status obowiązkowego przedmiotu szkolnego zarówno w szkole podstawowej, jak i w liceum, technikum oraz branżowej szkole I stopnia w klasach przewidzianych do realizacji tego przedmiotu. Oznacza to, że przedmiot podlega ocenianiu, klasyfikowaniu i promowaniu do klasy programowo wyższej, a ocena z niego wpływa na średnią ocen ucznia. </a:t>
            </a:r>
          </a:p>
          <a:p>
            <a:r>
              <a:rPr lang="pl-PL" sz="1200" b="0" i="0" u="none" strike="noStrike" kern="1200" baseline="0" dirty="0">
                <a:solidFill>
                  <a:schemeClr val="tx1"/>
                </a:solidFill>
                <a:latin typeface="+mn-lt"/>
                <a:ea typeface="+mn-ea"/>
                <a:cs typeface="+mn-cs"/>
              </a:rPr>
              <a:t>Edukacja zdrowotna ma jasno określone zasady organizacyjne, które jednocześnie dają szkołom przestrzeń do dostosowania zajęć do swoich możliwości i potrzeb uczniów. </a:t>
            </a:r>
          </a:p>
          <a:p>
            <a:r>
              <a:rPr lang="pl-PL" sz="1200" b="0" i="0" u="none" strike="noStrike" kern="1200" baseline="0" dirty="0">
                <a:solidFill>
                  <a:schemeClr val="tx1"/>
                </a:solidFill>
                <a:latin typeface="+mn-lt"/>
                <a:ea typeface="+mn-ea"/>
                <a:cs typeface="+mn-cs"/>
              </a:rPr>
              <a:t>Od roku szkolnego 2026/2027 przedmiot edukacja zdrowotna będzie realizowany we wszystkich oddziałach klas IV–VIII szkół podstawowych dla dzieci i młodzieży oraz w klasach I–III szkół ponadpodstawowych (liceów ogólnokształcących, techników i branżowych szkół I stopnia) – w dwóch wybranych przez dyrektora klasach. </a:t>
            </a:r>
          </a:p>
          <a:p>
            <a:r>
              <a:rPr lang="pl-PL" sz="1200" b="0" i="0" u="none" strike="noStrike" kern="1200" baseline="0" dirty="0">
                <a:solidFill>
                  <a:schemeClr val="tx1"/>
                </a:solidFill>
                <a:latin typeface="+mn-lt"/>
                <a:ea typeface="+mn-ea"/>
                <a:cs typeface="+mn-cs"/>
              </a:rPr>
              <a:t>Jest to przedmiot obowiązkowy dla wszystkich uczniów klas objętych organizacją tego przedmiotu w danej szkole. Oznacza to, że uczestnictwo nie zależy już od braku rezygnacji, lecz wynika ze statusu przedmiotu jako obowiązkowego zajęcia edukacyjnego. Wymiar godzin zajęć jest określony w przepisach dotyczących ramowych planów nauczania, co oznacza, że: </a:t>
            </a:r>
            <a:r>
              <a:rPr lang="pl-PL" sz="1200" b="0" i="0" u="none" strike="noStrike" kern="1200" baseline="0" dirty="0" smtClean="0">
                <a:solidFill>
                  <a:schemeClr val="tx1"/>
                </a:solidFill>
                <a:latin typeface="+mn-lt"/>
                <a:ea typeface="+mn-ea"/>
                <a:cs typeface="+mn-cs"/>
              </a:rPr>
              <a:t>Wymiar </a:t>
            </a:r>
            <a:r>
              <a:rPr lang="pl-PL" sz="1200" b="0" i="0" u="none" strike="noStrike" kern="1200" baseline="0" dirty="0">
                <a:solidFill>
                  <a:schemeClr val="tx1"/>
                </a:solidFill>
                <a:latin typeface="+mn-lt"/>
                <a:ea typeface="+mn-ea"/>
                <a:cs typeface="+mn-cs"/>
              </a:rPr>
              <a:t>godzin zajęć jest określony w przepisach dotyczących ramowych planów nauczania, co oznacza, że: </a:t>
            </a:r>
          </a:p>
          <a:p>
            <a:r>
              <a:rPr lang="pl-PL" sz="1200" b="1" i="0" u="none" strike="noStrike" kern="1200" baseline="0" dirty="0">
                <a:solidFill>
                  <a:schemeClr val="tx1"/>
                </a:solidFill>
                <a:latin typeface="+mn-lt"/>
                <a:ea typeface="+mn-ea"/>
                <a:cs typeface="+mn-cs"/>
              </a:rPr>
              <a:t>1. W szkole podstawowej </a:t>
            </a:r>
            <a:endParaRPr lang="pl-PL" sz="1200" b="0" i="0" u="none" strike="noStrike" kern="1200" baseline="0" dirty="0">
              <a:solidFill>
                <a:schemeClr val="tx1"/>
              </a:solidFill>
              <a:latin typeface="+mn-lt"/>
              <a:ea typeface="+mn-ea"/>
              <a:cs typeface="+mn-cs"/>
            </a:endParaRPr>
          </a:p>
          <a:p>
            <a:r>
              <a:rPr lang="pl-PL" sz="1200" b="0" i="0" u="none" strike="noStrike" kern="1200" baseline="0" dirty="0">
                <a:solidFill>
                  <a:schemeClr val="tx1"/>
                </a:solidFill>
                <a:latin typeface="+mn-lt"/>
                <a:ea typeface="+mn-ea"/>
                <a:cs typeface="+mn-cs"/>
              </a:rPr>
              <a:t>zajęcia odbywają się po jednej godzinie tygodniowo w każdej klasie od IV do VIII; </a:t>
            </a:r>
          </a:p>
          <a:p>
            <a:r>
              <a:rPr lang="pl-PL" sz="1200" b="0" i="0" u="none" strike="noStrike" kern="1200" baseline="0" dirty="0">
                <a:solidFill>
                  <a:schemeClr val="tx1"/>
                </a:solidFill>
                <a:latin typeface="+mn-lt"/>
                <a:ea typeface="+mn-ea"/>
                <a:cs typeface="+mn-cs"/>
              </a:rPr>
              <a:t>W każdym roku szkolnym wymiar godzin przeznaczonych na realizację zajęć edukacji zdrowotnej zmniejsza się o 1 godzinę w każdej z klas IV–VI i o 2 godziny w każdej z klas VII i VIII. Godziny, o które pomniejszono obowiązkową edukację zdrowotną, są przeznaczone na nieobowiązkowe zajęcia „edukacja zdrowotna – zdrowie seksualne”. </a:t>
            </a:r>
          </a:p>
          <a:p>
            <a:r>
              <a:rPr lang="pl-PL" sz="1200" b="0" i="0" u="none" strike="noStrike" kern="1200" baseline="0" dirty="0">
                <a:solidFill>
                  <a:schemeClr val="tx1"/>
                </a:solidFill>
                <a:latin typeface="+mn-lt"/>
                <a:ea typeface="+mn-ea"/>
                <a:cs typeface="+mn-cs"/>
              </a:rPr>
              <a:t>w klasie VIII zajęcia edukacji zdrowotnej prowadzi się do końca stycznia danego roku </a:t>
            </a:r>
            <a:r>
              <a:rPr lang="pl-PL" sz="1200" b="0" i="0" u="none" strike="noStrike" kern="1200" baseline="0" dirty="0" smtClean="0">
                <a:solidFill>
                  <a:schemeClr val="tx1"/>
                </a:solidFill>
                <a:latin typeface="+mn-lt"/>
                <a:ea typeface="+mn-ea"/>
                <a:cs typeface="+mn-cs"/>
              </a:rPr>
              <a:t>szkolnego. </a:t>
            </a:r>
            <a:endParaRPr lang="pl-PL" sz="1200" b="0" i="0" u="none" strike="noStrike" kern="1200" baseline="0" dirty="0">
              <a:solidFill>
                <a:schemeClr val="tx1"/>
              </a:solidFill>
              <a:latin typeface="+mn-lt"/>
              <a:ea typeface="+mn-ea"/>
              <a:cs typeface="+mn-cs"/>
            </a:endParaRPr>
          </a:p>
          <a:p>
            <a:r>
              <a:rPr lang="pl-PL" sz="1200" b="1" i="0" u="none" strike="noStrike" kern="1200" baseline="0" dirty="0">
                <a:solidFill>
                  <a:schemeClr val="tx1"/>
                </a:solidFill>
                <a:latin typeface="+mn-lt"/>
                <a:ea typeface="+mn-ea"/>
                <a:cs typeface="+mn-cs"/>
              </a:rPr>
              <a:t>2. W szkołach ponadpodstawowych (liceum ogólnokształcącym, technikum, branżowej szkole I stopnia) </a:t>
            </a:r>
            <a:endParaRPr lang="pl-PL" sz="1200" b="0" i="0" u="none" strike="noStrike" kern="1200" baseline="0" dirty="0">
              <a:solidFill>
                <a:schemeClr val="tx1"/>
              </a:solidFill>
              <a:latin typeface="+mn-lt"/>
              <a:ea typeface="+mn-ea"/>
              <a:cs typeface="+mn-cs"/>
            </a:endParaRPr>
          </a:p>
          <a:p>
            <a:r>
              <a:rPr lang="pl-PL" sz="1200" b="0" i="0" u="none" strike="noStrike" kern="1200" baseline="0" dirty="0">
                <a:solidFill>
                  <a:schemeClr val="tx1"/>
                </a:solidFill>
                <a:latin typeface="+mn-lt"/>
                <a:ea typeface="+mn-ea"/>
                <a:cs typeface="+mn-cs"/>
              </a:rPr>
              <a:t>W szkole ponadpodstawowej zajęcia edukacji zdrowotnej są realizowane w klasach I </a:t>
            </a:r>
            <a:r>
              <a:rPr lang="pl-PL" sz="1200" b="0" i="0" u="none" strike="noStrike" kern="1200" baseline="0" dirty="0" err="1">
                <a:solidFill>
                  <a:schemeClr val="tx1"/>
                </a:solidFill>
                <a:latin typeface="+mn-lt"/>
                <a:ea typeface="+mn-ea"/>
                <a:cs typeface="+mn-cs"/>
              </a:rPr>
              <a:t>i</a:t>
            </a:r>
            <a:r>
              <a:rPr lang="pl-PL" sz="1200" b="0" i="0" u="none" strike="noStrike" kern="1200" baseline="0" dirty="0">
                <a:solidFill>
                  <a:schemeClr val="tx1"/>
                </a:solidFill>
                <a:latin typeface="+mn-lt"/>
                <a:ea typeface="+mn-ea"/>
                <a:cs typeface="+mn-cs"/>
              </a:rPr>
              <a:t> II albo w klasach II i III, albo w klasach I </a:t>
            </a:r>
            <a:r>
              <a:rPr lang="pl-PL" sz="1200" b="0" i="0" u="none" strike="noStrike" kern="1200" baseline="0" dirty="0" err="1">
                <a:solidFill>
                  <a:schemeClr val="tx1"/>
                </a:solidFill>
                <a:latin typeface="+mn-lt"/>
                <a:ea typeface="+mn-ea"/>
                <a:cs typeface="+mn-cs"/>
              </a:rPr>
              <a:t>i</a:t>
            </a:r>
            <a:r>
              <a:rPr lang="pl-PL" sz="1200" b="0" i="0" u="none" strike="noStrike" kern="1200" baseline="0" dirty="0">
                <a:solidFill>
                  <a:schemeClr val="tx1"/>
                </a:solidFill>
                <a:latin typeface="+mn-lt"/>
                <a:ea typeface="+mn-ea"/>
                <a:cs typeface="+mn-cs"/>
              </a:rPr>
              <a:t> III w wymiarze po 1 godzinie tygodniowo w każdej z tych klas. </a:t>
            </a:r>
          </a:p>
          <a:p>
            <a:r>
              <a:rPr lang="pl-PL" sz="1200" b="0" i="0" u="none" strike="noStrike" kern="1200" baseline="0" dirty="0">
                <a:solidFill>
                  <a:schemeClr val="tx1"/>
                </a:solidFill>
                <a:latin typeface="+mn-lt"/>
                <a:ea typeface="+mn-ea"/>
                <a:cs typeface="+mn-cs"/>
              </a:rPr>
              <a:t>W każdym roku szkolnym, w którym są realizowane zajęcia edukacji zdrowotnej, wymiar godzin przeznaczonych na realizację tych zajęć zmniejsza się o 3 godziny w każdej z klas, w których są realizowane te zajęcia (I </a:t>
            </a:r>
            <a:r>
              <a:rPr lang="pl-PL" sz="1200" b="0" i="0" u="none" strike="noStrike" kern="1200" baseline="0" dirty="0" err="1">
                <a:solidFill>
                  <a:schemeClr val="tx1"/>
                </a:solidFill>
                <a:latin typeface="+mn-lt"/>
                <a:ea typeface="+mn-ea"/>
                <a:cs typeface="+mn-cs"/>
              </a:rPr>
              <a:t>i</a:t>
            </a:r>
            <a:r>
              <a:rPr lang="pl-PL" sz="1200" b="0" i="0" u="none" strike="noStrike" kern="1200" baseline="0" dirty="0">
                <a:solidFill>
                  <a:schemeClr val="tx1"/>
                </a:solidFill>
                <a:latin typeface="+mn-lt"/>
                <a:ea typeface="+mn-ea"/>
                <a:cs typeface="+mn-cs"/>
              </a:rPr>
              <a:t> II albo II i III, albo I </a:t>
            </a:r>
            <a:r>
              <a:rPr lang="pl-PL" sz="1200" b="0" i="0" u="none" strike="noStrike" kern="1200" baseline="0" dirty="0" err="1">
                <a:solidFill>
                  <a:schemeClr val="tx1"/>
                </a:solidFill>
                <a:latin typeface="+mn-lt"/>
                <a:ea typeface="+mn-ea"/>
                <a:cs typeface="+mn-cs"/>
              </a:rPr>
              <a:t>i</a:t>
            </a:r>
            <a:r>
              <a:rPr lang="pl-PL" sz="1200" b="0" i="0" u="none" strike="noStrike" kern="1200" baseline="0" dirty="0">
                <a:solidFill>
                  <a:schemeClr val="tx1"/>
                </a:solidFill>
                <a:latin typeface="+mn-lt"/>
                <a:ea typeface="+mn-ea"/>
                <a:cs typeface="+mn-cs"/>
              </a:rPr>
              <a:t> III). Godziny, o które pomniejszono obowiązkową edukację zdrowotną, są przeznaczone na nieobowiązkowe zajęcia „edukacja zdrowotna – zdrowie seksualne”. </a:t>
            </a:r>
          </a:p>
          <a:p>
            <a:r>
              <a:rPr lang="pl-PL" sz="1200" b="0" i="0" u="none" strike="noStrike" kern="1200" baseline="0" dirty="0">
                <a:solidFill>
                  <a:schemeClr val="tx1"/>
                </a:solidFill>
                <a:latin typeface="+mn-lt"/>
                <a:ea typeface="+mn-ea"/>
                <a:cs typeface="+mn-cs"/>
              </a:rPr>
              <a:t>Dyrektor liceum ogólnokształcącego ustala klasy, w których będą realizowane zajęcia edukacji zdrowotnej. </a:t>
            </a:r>
          </a:p>
          <a:p>
            <a:r>
              <a:rPr lang="pl-PL" sz="1200" b="0" i="0" u="none" strike="noStrike" kern="1200" baseline="0" dirty="0">
                <a:solidFill>
                  <a:schemeClr val="tx1"/>
                </a:solidFill>
                <a:latin typeface="+mn-lt"/>
                <a:ea typeface="+mn-ea"/>
                <a:cs typeface="+mn-cs"/>
              </a:rPr>
              <a:t>W szkołach podstawowych zajęcia edukacji zdrowotnej będą od roku szkolnego 2026/2027 obowiązkowe jednocześnie dla uczniów wszystkich klas szkoły podstawowej. </a:t>
            </a:r>
          </a:p>
          <a:p>
            <a:r>
              <a:rPr lang="pl-PL" sz="1200" b="0" i="0" u="none" strike="noStrike" kern="1200" baseline="0" dirty="0">
                <a:solidFill>
                  <a:schemeClr val="tx1"/>
                </a:solidFill>
                <a:latin typeface="+mn-lt"/>
                <a:ea typeface="+mn-ea"/>
                <a:cs typeface="+mn-cs"/>
              </a:rPr>
              <a:t>W przypadku klas V–VI oraz klasy VIII nauczyciel prowadzący w roku szkolnym 2026/2027 zajęcia edukacji zdrowotnej, dokona wyboru treści nauczania określonych w podstawie programowej tych zajęć, które będzie realizował z uczniami w tym roku szkolnym. </a:t>
            </a:r>
          </a:p>
          <a:p>
            <a:r>
              <a:rPr lang="pl-PL" sz="1200" b="0" i="0" u="none" strike="noStrike" kern="1200" baseline="0" dirty="0">
                <a:solidFill>
                  <a:schemeClr val="tx1"/>
                </a:solidFill>
                <a:latin typeface="+mn-lt"/>
                <a:ea typeface="+mn-ea"/>
                <a:cs typeface="+mn-cs"/>
              </a:rPr>
              <a:t>W szkołach ponadpodstawowych nauczyciel prowadzący w roku szkolnym 2026/2027 zajęcia edukacji zdrowotnej w klasach, dla których zajęcia te będą obowiązkowe przez jeden rok nauki, dokona wyboru treści nauczania określonych w podstawie programowej tych zajęć, które będzie realizował z uczniami w tym roku szkolnym. </a:t>
            </a:r>
          </a:p>
          <a:p>
            <a:r>
              <a:rPr lang="pl-PL" sz="1200" b="0" i="0" u="none" strike="noStrike" kern="1200" baseline="0" dirty="0">
                <a:solidFill>
                  <a:schemeClr val="tx1"/>
                </a:solidFill>
                <a:latin typeface="+mn-lt"/>
                <a:ea typeface="+mn-ea"/>
                <a:cs typeface="+mn-cs"/>
              </a:rPr>
              <a:t>Nowa podstawa programowa podkreśla praktyczny charakter przedmiotu i zakłada realizację projektów, warsztatów, zajęć terenowych oraz co najmniej jednego doświadczenia edukacyjnego w każdym roku szkolnym. </a:t>
            </a:r>
          </a:p>
          <a:p>
            <a:r>
              <a:rPr lang="pl-PL" sz="1200" b="0" i="0" u="none" strike="noStrike" kern="1200" baseline="0" dirty="0">
                <a:solidFill>
                  <a:schemeClr val="tx1"/>
                </a:solidFill>
                <a:latin typeface="+mn-lt"/>
                <a:ea typeface="+mn-ea"/>
                <a:cs typeface="+mn-cs"/>
              </a:rPr>
              <a:t>Organizacja zajęć powinna sprzyjać budowaniu atmosfery bezpieczeństwa i zaufania. W mniejszych grupach uczniowie łatwiej dzielą się swoimi doświadczeniami, a nauczyciel może uważniej obserwować potrzeby i reagować na sytuacje wymagające wsparcia. </a:t>
            </a:r>
          </a:p>
          <a:p>
            <a:r>
              <a:rPr lang="pl-PL" sz="1200" b="0" i="0" u="none" strike="noStrike" kern="1200" baseline="0" dirty="0">
                <a:solidFill>
                  <a:schemeClr val="tx1"/>
                </a:solidFill>
                <a:latin typeface="+mn-lt"/>
                <a:ea typeface="+mn-ea"/>
                <a:cs typeface="+mn-cs"/>
              </a:rPr>
              <a:t>Warto pamiętać, że edukacja zdrowotna to nie tylko praca w sali lekcyjnej – zajęcia mogą odbywać się w terenie, w salach gimnastycznych, kuchniach szkolnych, bibliotekach czy w przestrzeni online, jeśli wymaga tego temat. Dzięki temu uczniowie mają poczucie, że zdrowie to nie teoria z podręcznika, lecz praktyczna umiejętność dbania o siebie i innych w różnych sytuacjach życiowych. Tak zaplanowana organizacja zajęć wspiera holistyczne podejście do zdrowia i integruje całą społeczność szkolną wokół wspólnych wartości. To także szansa na rozwijanie u uczniów poczucia sprawczości i odpowiedzialności za wspólne dobro. </a:t>
            </a:r>
            <a:endParaRPr lang="pl-PL" dirty="0"/>
          </a:p>
        </p:txBody>
      </p:sp>
      <p:sp>
        <p:nvSpPr>
          <p:cNvPr id="4" name="Symbol zastępczy numeru slajdu 3"/>
          <p:cNvSpPr>
            <a:spLocks noGrp="1"/>
          </p:cNvSpPr>
          <p:nvPr>
            <p:ph type="sldNum" sz="quarter" idx="5"/>
          </p:nvPr>
        </p:nvSpPr>
        <p:spPr/>
        <p:txBody>
          <a:bodyPr/>
          <a:lstStyle/>
          <a:p>
            <a:fld id="{CD76A073-414D-4A56-830F-4AC8560A439D}" type="slidenum">
              <a:rPr lang="pl-PL" smtClean="0"/>
              <a:t>8</a:t>
            </a:fld>
            <a:endParaRPr lang="pl-PL"/>
          </a:p>
        </p:txBody>
      </p:sp>
    </p:spTree>
    <p:extLst>
      <p:ext uri="{BB962C8B-B14F-4D97-AF65-F5344CB8AC3E}">
        <p14:creationId xmlns:p14="http://schemas.microsoft.com/office/powerpoint/2010/main" val="39203202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sz="1200" b="1" dirty="0">
                <a:solidFill>
                  <a:srgbClr val="F39D1A"/>
                </a:solidFill>
              </a:rPr>
              <a:t>7. Przedmiot </a:t>
            </a:r>
            <a:r>
              <a:rPr lang="pl-PL" sz="1200" b="1" dirty="0" smtClean="0">
                <a:solidFill>
                  <a:srgbClr val="F39D1A"/>
                </a:solidFill>
              </a:rPr>
              <a:t>„edukacja </a:t>
            </a:r>
            <a:r>
              <a:rPr lang="pl-PL" sz="1200" b="1" dirty="0">
                <a:solidFill>
                  <a:srgbClr val="F39D1A"/>
                </a:solidFill>
              </a:rPr>
              <a:t>z</a:t>
            </a:r>
            <a:r>
              <a:rPr lang="pl-PL" sz="1200" b="1" dirty="0" smtClean="0">
                <a:solidFill>
                  <a:srgbClr val="F39D1A"/>
                </a:solidFill>
              </a:rPr>
              <a:t>drowotna </a:t>
            </a:r>
            <a:r>
              <a:rPr lang="pl-PL" sz="1200" b="1" dirty="0">
                <a:solidFill>
                  <a:srgbClr val="F39D1A"/>
                </a:solidFill>
              </a:rPr>
              <a:t>– </a:t>
            </a:r>
            <a:r>
              <a:rPr lang="pl-PL" sz="1200" b="1" dirty="0" smtClean="0">
                <a:solidFill>
                  <a:srgbClr val="F39D1A"/>
                </a:solidFill>
              </a:rPr>
              <a:t>zdrowie </a:t>
            </a:r>
            <a:r>
              <a:rPr lang="pl-PL" sz="1200" b="1" dirty="0">
                <a:solidFill>
                  <a:srgbClr val="F39D1A"/>
                </a:solidFill>
              </a:rPr>
              <a:t>s</a:t>
            </a:r>
            <a:r>
              <a:rPr lang="pl-PL" sz="1200" b="1" dirty="0" smtClean="0">
                <a:solidFill>
                  <a:srgbClr val="F39D1A"/>
                </a:solidFill>
              </a:rPr>
              <a:t>eksualne</a:t>
            </a:r>
            <a:r>
              <a:rPr lang="pl-PL" sz="1200" b="1" dirty="0">
                <a:solidFill>
                  <a:srgbClr val="F39D1A"/>
                </a:solidFill>
              </a:rPr>
              <a:t>” </a:t>
            </a:r>
            <a:r>
              <a:rPr lang="pl-PL" sz="1200" b="1" dirty="0" smtClean="0">
                <a:solidFill>
                  <a:srgbClr val="F39D1A"/>
                </a:solidFill>
              </a:rPr>
              <a:t>(nieobowiązkowy</a:t>
            </a:r>
            <a:r>
              <a:rPr lang="pl-PL" sz="1200" b="1" dirty="0">
                <a:solidFill>
                  <a:srgbClr val="F39D1A"/>
                </a:solidFill>
              </a:rPr>
              <a:t>)</a:t>
            </a:r>
          </a:p>
          <a:p>
            <a:r>
              <a:rPr lang="pl-PL" sz="1200" b="0" i="0" u="none" strike="noStrike" kern="1200" baseline="0" dirty="0">
                <a:solidFill>
                  <a:schemeClr val="tx1"/>
                </a:solidFill>
                <a:latin typeface="+mn-lt"/>
                <a:ea typeface="+mn-ea"/>
                <a:cs typeface="+mn-cs"/>
              </a:rPr>
              <a:t>Od roku szkolnego 2026/2027 zagadnienia dotyczące zdrowia seksualnego nie są już realizowane w ramach obowiązkowego przedmiotu edukacja zdrowotna, lecz zostały ujęte w odrębnym przedmiocie </a:t>
            </a:r>
            <a:r>
              <a:rPr lang="pl-PL" sz="1200" b="0" i="0" u="none" strike="noStrike" kern="1200" baseline="0" dirty="0" smtClean="0">
                <a:solidFill>
                  <a:schemeClr val="tx1"/>
                </a:solidFill>
                <a:latin typeface="+mn-lt"/>
                <a:ea typeface="+mn-ea"/>
                <a:cs typeface="+mn-cs"/>
              </a:rPr>
              <a:t>„edukacja </a:t>
            </a:r>
            <a:r>
              <a:rPr lang="pl-PL" sz="1200" b="0" i="0" u="none" strike="noStrike" kern="1200" baseline="0" dirty="0">
                <a:solidFill>
                  <a:schemeClr val="tx1"/>
                </a:solidFill>
                <a:latin typeface="+mn-lt"/>
                <a:ea typeface="+mn-ea"/>
                <a:cs typeface="+mn-cs"/>
              </a:rPr>
              <a:t>zdrowotna – zdrowie seksualne”. Oznacza to, że szkoła realizuje odtąd dwa powiązane ze sobą, ale różne przedmioty: obowiązkową edukację zdrowotną oraz nieobowiązkową edukację zdrowotną – zdrowie seksualne. </a:t>
            </a:r>
          </a:p>
          <a:p>
            <a:r>
              <a:rPr lang="pl-PL" sz="1200" b="0" i="0" u="none" strike="noStrike" kern="1200" baseline="0" dirty="0">
                <a:solidFill>
                  <a:schemeClr val="tx1"/>
                </a:solidFill>
                <a:latin typeface="+mn-lt"/>
                <a:ea typeface="+mn-ea"/>
                <a:cs typeface="+mn-cs"/>
              </a:rPr>
              <a:t>Zdrowie seksualne jest integralną częścią całościowo rozumianego zdrowia człowieka. Dlatego edukacja w tym zakresie obejmuje nie tylko wiedzę biologiczną, ale także rozumienie rozwoju, relacji, granic, odpowiedzialności, bezpieczeństwa i korzystania z wiedzy opartej na dowodach naukowych. To wiedza oparta na rzetelnych źródłach, postawie szacunku i odpowiedzialności. Celem tej części informatora jest przybliżenie rodzicom i nauczycielom, czym jest nowy przedmiot, jakie treści obejmuje i w jaki sposób powinien być realizowany.</a:t>
            </a:r>
            <a:endParaRPr lang="pl-PL" dirty="0"/>
          </a:p>
        </p:txBody>
      </p:sp>
      <p:sp>
        <p:nvSpPr>
          <p:cNvPr id="4" name="Symbol zastępczy numeru slajdu 3"/>
          <p:cNvSpPr>
            <a:spLocks noGrp="1"/>
          </p:cNvSpPr>
          <p:nvPr>
            <p:ph type="sldNum" sz="quarter" idx="5"/>
          </p:nvPr>
        </p:nvSpPr>
        <p:spPr/>
        <p:txBody>
          <a:bodyPr/>
          <a:lstStyle/>
          <a:p>
            <a:fld id="{CD76A073-414D-4A56-830F-4AC8560A439D}" type="slidenum">
              <a:rPr lang="pl-PL" smtClean="0"/>
              <a:t>9</a:t>
            </a:fld>
            <a:endParaRPr lang="pl-PL"/>
          </a:p>
        </p:txBody>
      </p:sp>
    </p:spTree>
    <p:extLst>
      <p:ext uri="{BB962C8B-B14F-4D97-AF65-F5344CB8AC3E}">
        <p14:creationId xmlns:p14="http://schemas.microsoft.com/office/powerpoint/2010/main" val="39229685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sz="1200" b="0" i="0" u="none" strike="noStrike" kern="1200" baseline="0" dirty="0">
                <a:solidFill>
                  <a:schemeClr val="tx1"/>
                </a:solidFill>
                <a:latin typeface="+mn-lt"/>
                <a:ea typeface="+mn-ea"/>
                <a:cs typeface="+mn-cs"/>
              </a:rPr>
              <a:t>Od roku szkolnego 2026/2027 edukacja zdrowotna jest przedmiotem obowiązkowym, więc z perspektywy szkoły najważniejsze staje się rzetelne informowanie rodziców i uczniów o celach </a:t>
            </a:r>
            <a:r>
              <a:rPr lang="pl-PL" sz="1200" b="0" i="0" u="none" strike="noStrike" kern="1200" baseline="0" dirty="0" smtClean="0">
                <a:solidFill>
                  <a:schemeClr val="tx1"/>
                </a:solidFill>
                <a:latin typeface="+mn-lt"/>
                <a:ea typeface="+mn-ea"/>
                <a:cs typeface="+mn-cs"/>
              </a:rPr>
              <a:t>przedmiotu, </a:t>
            </a:r>
            <a:r>
              <a:rPr lang="pl-PL" sz="1200" b="0" i="0" u="none" strike="noStrike" kern="1200" baseline="0" dirty="0">
                <a:solidFill>
                  <a:schemeClr val="tx1"/>
                </a:solidFill>
                <a:latin typeface="+mn-lt"/>
                <a:ea typeface="+mn-ea"/>
                <a:cs typeface="+mn-cs"/>
              </a:rPr>
              <a:t>jego obowiązkowym charakterze oraz o miejscu edukacji zdrowotnej w programie kształcenia. Szczególnie ważne jest wyjaśnianie, że obowiązkowa część przedmiotu nie obejmuje już wyodrębnionych treści z zakresu zdrowia seksualnego, ponieważ zostały one przeniesione do osobnego przedmiotu. </a:t>
            </a:r>
          </a:p>
          <a:p>
            <a:r>
              <a:rPr lang="pl-PL" sz="1200" b="0" i="0" u="none" strike="noStrike" kern="1200" baseline="0" dirty="0">
                <a:solidFill>
                  <a:schemeClr val="tx1"/>
                </a:solidFill>
                <a:latin typeface="+mn-lt"/>
                <a:ea typeface="+mn-ea"/>
                <a:cs typeface="+mn-cs"/>
              </a:rPr>
              <a:t>W praktyce szkoła powinna więc prowadzić działania informacyjne i wspierające. Dobrze zaplanowana komunikacja z rodzicami może pomóc budować zaufanie, zmniejszać nieporozumienia i pokazywać, że edukacja zdrowotna służy profilaktyce, bezpieczeństwu oraz dobrostanowi uczniów. </a:t>
            </a:r>
            <a:endParaRPr lang="pl-PL" dirty="0"/>
          </a:p>
        </p:txBody>
      </p:sp>
      <p:sp>
        <p:nvSpPr>
          <p:cNvPr id="4" name="Symbol zastępczy numeru slajdu 3"/>
          <p:cNvSpPr>
            <a:spLocks noGrp="1"/>
          </p:cNvSpPr>
          <p:nvPr>
            <p:ph type="sldNum" sz="quarter" idx="5"/>
          </p:nvPr>
        </p:nvSpPr>
        <p:spPr/>
        <p:txBody>
          <a:bodyPr/>
          <a:lstStyle/>
          <a:p>
            <a:fld id="{CD76A073-414D-4A56-830F-4AC8560A439D}" type="slidenum">
              <a:rPr lang="pl-PL" smtClean="0"/>
              <a:t>10</a:t>
            </a:fld>
            <a:endParaRPr lang="pl-PL"/>
          </a:p>
        </p:txBody>
      </p:sp>
    </p:spTree>
    <p:extLst>
      <p:ext uri="{BB962C8B-B14F-4D97-AF65-F5344CB8AC3E}">
        <p14:creationId xmlns:p14="http://schemas.microsoft.com/office/powerpoint/2010/main" val="2348831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29779C21-B289-70F9-E390-F940242AF840}"/>
            </a:ext>
          </a:extLst>
        </p:cNvPr>
        <p:cNvGrpSpPr/>
        <p:nvPr/>
      </p:nvGrpSpPr>
      <p:grpSpPr>
        <a:xfrm>
          <a:off x="0" y="0"/>
          <a:ext cx="0" cy="0"/>
          <a:chOff x="0" y="0"/>
          <a:chExt cx="0" cy="0"/>
        </a:xfrm>
      </p:grpSpPr>
      <p:sp>
        <p:nvSpPr>
          <p:cNvPr id="2" name="Symbol zastępczy obrazu slajdu 1">
            <a:extLst>
              <a:ext uri="{FF2B5EF4-FFF2-40B4-BE49-F238E27FC236}">
                <a16:creationId xmlns="" xmlns:a16="http://schemas.microsoft.com/office/drawing/2014/main" id="{A89E43BB-DC2E-B47F-3270-0B8BEACB6584}"/>
              </a:ext>
            </a:extLst>
          </p:cNvPr>
          <p:cNvSpPr>
            <a:spLocks noGrp="1" noRot="1" noChangeAspect="1"/>
          </p:cNvSpPr>
          <p:nvPr>
            <p:ph type="sldImg"/>
          </p:nvPr>
        </p:nvSpPr>
        <p:spPr/>
      </p:sp>
      <p:sp>
        <p:nvSpPr>
          <p:cNvPr id="3" name="Symbol zastępczy notatek 2">
            <a:extLst>
              <a:ext uri="{FF2B5EF4-FFF2-40B4-BE49-F238E27FC236}">
                <a16:creationId xmlns="" xmlns:a16="http://schemas.microsoft.com/office/drawing/2014/main" id="{2658F8E7-C964-56D5-4F0A-B6684E5852E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b="1" kern="1200" dirty="0">
                <a:solidFill>
                  <a:schemeClr val="tx1"/>
                </a:solidFill>
                <a:effectLst/>
                <a:latin typeface="+mn-lt"/>
                <a:ea typeface="+mn-ea"/>
                <a:cs typeface="+mn-cs"/>
              </a:rPr>
              <a:t>8. Kto może uczyć </a:t>
            </a:r>
            <a:r>
              <a:rPr lang="pl-PL" sz="1200" b="1" kern="1200" dirty="0" smtClean="0">
                <a:solidFill>
                  <a:schemeClr val="tx1"/>
                </a:solidFill>
                <a:effectLst/>
                <a:latin typeface="+mn-lt"/>
                <a:ea typeface="+mn-ea"/>
                <a:cs typeface="+mn-cs"/>
              </a:rPr>
              <a:t>edukacji </a:t>
            </a:r>
            <a:r>
              <a:rPr lang="pl-PL" sz="1200" b="1" kern="1200" dirty="0">
                <a:solidFill>
                  <a:schemeClr val="tx1"/>
                </a:solidFill>
                <a:effectLst/>
                <a:latin typeface="+mn-lt"/>
                <a:ea typeface="+mn-ea"/>
                <a:cs typeface="+mn-cs"/>
              </a:rPr>
              <a:t>z</a:t>
            </a:r>
            <a:r>
              <a:rPr lang="pl-PL" sz="1200" b="1" kern="1200" dirty="0" smtClean="0">
                <a:solidFill>
                  <a:schemeClr val="tx1"/>
                </a:solidFill>
                <a:effectLst/>
                <a:latin typeface="+mn-lt"/>
                <a:ea typeface="+mn-ea"/>
                <a:cs typeface="+mn-cs"/>
              </a:rPr>
              <a:t>drowotnej </a:t>
            </a:r>
            <a:r>
              <a:rPr lang="pl-PL" sz="1200" b="1" kern="1200" dirty="0">
                <a:solidFill>
                  <a:schemeClr val="tx1"/>
                </a:solidFill>
                <a:effectLst/>
                <a:latin typeface="+mn-lt"/>
                <a:ea typeface="+mn-ea"/>
                <a:cs typeface="+mn-cs"/>
              </a:rPr>
              <a:t>– kwalifikacje nauczycieli</a:t>
            </a:r>
            <a:r>
              <a:rPr lang="pl-PL" sz="1200" kern="1200" dirty="0">
                <a:solidFill>
                  <a:schemeClr val="tx1"/>
                </a:solidFill>
                <a:effectLst/>
                <a:latin typeface="+mn-lt"/>
                <a:ea typeface="+mn-ea"/>
                <a:cs typeface="+mn-cs"/>
              </a:rPr>
              <a:t/>
            </a:r>
            <a:br>
              <a:rPr lang="pl-PL" sz="1200" kern="1200" dirty="0">
                <a:solidFill>
                  <a:schemeClr val="tx1"/>
                </a:solidFill>
                <a:effectLst/>
                <a:latin typeface="+mn-lt"/>
                <a:ea typeface="+mn-ea"/>
                <a:cs typeface="+mn-cs"/>
              </a:rPr>
            </a:br>
            <a:r>
              <a:rPr lang="pl-PL" sz="1200" kern="1200" dirty="0">
                <a:solidFill>
                  <a:schemeClr val="tx1"/>
                </a:solidFill>
                <a:effectLst/>
                <a:latin typeface="+mn-lt"/>
                <a:ea typeface="+mn-ea"/>
                <a:cs typeface="+mn-cs"/>
              </a:rPr>
              <a:t>Edukację zdrowotną mogą prowadzić nauczyciele posiadający odpowiednie kwalifikacje merytoryczne i pedagogiczne. Zgodnie z przepisami są to w szczególności nauczyciele biologii, przyrody, wychowania fizycznego oraz dotychczasowego przedmiotu WDŻ. Zajęcia mogą również prowadzić psychologowie szkolni oraz osoby posiadające wykształcenie medyczne lub w dziedzinie zdrowia publicznego, o ile mają przygotowanie pedagogiczne wymagane w pracy nauczyciela.</a:t>
            </a:r>
            <a:br>
              <a:rPr lang="pl-PL" sz="1200" kern="1200" dirty="0">
                <a:solidFill>
                  <a:schemeClr val="tx1"/>
                </a:solidFill>
                <a:effectLst/>
                <a:latin typeface="+mn-lt"/>
                <a:ea typeface="+mn-ea"/>
                <a:cs typeface="+mn-cs"/>
              </a:rPr>
            </a:br>
            <a:r>
              <a:rPr lang="pl-PL" sz="1200" kern="1200" dirty="0">
                <a:solidFill>
                  <a:schemeClr val="tx1"/>
                </a:solidFill>
                <a:effectLst/>
                <a:latin typeface="+mn-lt"/>
                <a:ea typeface="+mn-ea"/>
                <a:cs typeface="+mn-cs"/>
              </a:rPr>
              <a:t>Tak szeroki katalog uprawnień wynika z interdyscyplinarnego charakteru przedmiotu. Edukacja zdrowotna łączy elementy wiedzy biologicznej, medycznej, psychologicznej i społecznej, dlatego ważne jest, by prowadzący potrafił nie tylko przekazać treści programowe, ale też stworzyć bezpieczną atmosferę sprzyjającą otwartej rozmowie.</a:t>
            </a:r>
            <a:br>
              <a:rPr lang="pl-PL" sz="1200" kern="1200" dirty="0">
                <a:solidFill>
                  <a:schemeClr val="tx1"/>
                </a:solidFill>
                <a:effectLst/>
                <a:latin typeface="+mn-lt"/>
                <a:ea typeface="+mn-ea"/>
                <a:cs typeface="+mn-cs"/>
              </a:rPr>
            </a:br>
            <a:r>
              <a:rPr lang="pl-PL" sz="1200" kern="1200" dirty="0">
                <a:solidFill>
                  <a:schemeClr val="tx1"/>
                </a:solidFill>
                <a:effectLst/>
                <a:latin typeface="+mn-lt"/>
                <a:ea typeface="+mn-ea"/>
                <a:cs typeface="+mn-cs"/>
              </a:rPr>
              <a:t>Nauczyciel edukacji zdrowotnej pełni rolę przewodnika – nie tylko przekazuje wiedzę, ale inspiruje do refleksji, wzmacnia poczucie sprawczości uczniów i pomaga im rozwijać umiejętności potrzebne w codziennym życiu. Kluczowe jest posługiwanie się językiem zrozumiałym, wolnym od ocen, opartym na szacunku i empatii.</a:t>
            </a:r>
            <a:br>
              <a:rPr lang="pl-PL" sz="1200" kern="1200" dirty="0">
                <a:solidFill>
                  <a:schemeClr val="tx1"/>
                </a:solidFill>
                <a:effectLst/>
                <a:latin typeface="+mn-lt"/>
                <a:ea typeface="+mn-ea"/>
                <a:cs typeface="+mn-cs"/>
              </a:rPr>
            </a:br>
            <a:r>
              <a:rPr lang="pl-PL" sz="1200" kern="1200" dirty="0">
                <a:solidFill>
                  <a:schemeClr val="tx1"/>
                </a:solidFill>
                <a:effectLst/>
                <a:latin typeface="+mn-lt"/>
                <a:ea typeface="+mn-ea"/>
                <a:cs typeface="+mn-cs"/>
              </a:rPr>
              <a:t>Szkoła, planując obsadę zajęć, powinna zwracać uwagę na predyspozycje osobowościowe nauczyciela: umiejętność aktywnego słuchania, otwartość na różne perspektywy, zdolność moderowania dyskusji i reagowania na trudne sytuacje. Ważne, by prowadzący potrafił pracować metodami aktywizującymi i projektowymi oraz miał gotowość do współpracy z innymi nauczycielami.</a:t>
            </a:r>
            <a:br>
              <a:rPr lang="pl-PL" sz="1200" kern="1200" dirty="0">
                <a:solidFill>
                  <a:schemeClr val="tx1"/>
                </a:solidFill>
                <a:effectLst/>
                <a:latin typeface="+mn-lt"/>
                <a:ea typeface="+mn-ea"/>
                <a:cs typeface="+mn-cs"/>
              </a:rPr>
            </a:br>
            <a:r>
              <a:rPr lang="pl-PL" sz="1200" kern="1200" dirty="0">
                <a:solidFill>
                  <a:schemeClr val="tx1"/>
                </a:solidFill>
                <a:effectLst/>
                <a:latin typeface="+mn-lt"/>
                <a:ea typeface="+mn-ea"/>
                <a:cs typeface="+mn-cs"/>
              </a:rPr>
              <a:t>Dobrze przygotowany nauczyciel edukacji zdrowotnej staje się ambasadorem zdrowia w szkole – osobą, która łączy wiedzę z praktyką i wspiera całą społeczność w dążeniu do dobrostanu. Warto dodać, że dostępne są już studia podyplomowe kwalifikacyjne „Edukacja zdrowotna” dla nauczycieli, które dają pełne uprawnienia do nauczania nowego przedmiotu.</a:t>
            </a:r>
          </a:p>
          <a:p>
            <a:endParaRPr lang="pl-PL" dirty="0"/>
          </a:p>
        </p:txBody>
      </p:sp>
      <p:sp>
        <p:nvSpPr>
          <p:cNvPr id="4" name="Symbol zastępczy numeru slajdu 3">
            <a:extLst>
              <a:ext uri="{FF2B5EF4-FFF2-40B4-BE49-F238E27FC236}">
                <a16:creationId xmlns="" xmlns:a16="http://schemas.microsoft.com/office/drawing/2014/main" id="{D5F6E7A4-50CB-76CB-31A8-FF53FBADC68C}"/>
              </a:ext>
            </a:extLst>
          </p:cNvPr>
          <p:cNvSpPr>
            <a:spLocks noGrp="1"/>
          </p:cNvSpPr>
          <p:nvPr>
            <p:ph type="sldNum" sz="quarter" idx="5"/>
          </p:nvPr>
        </p:nvSpPr>
        <p:spPr/>
        <p:txBody>
          <a:bodyPr/>
          <a:lstStyle/>
          <a:p>
            <a:fld id="{CD76A073-414D-4A56-830F-4AC8560A439D}" type="slidenum">
              <a:rPr lang="pl-PL" smtClean="0"/>
              <a:t>12</a:t>
            </a:fld>
            <a:endParaRPr lang="pl-PL"/>
          </a:p>
        </p:txBody>
      </p:sp>
    </p:spTree>
    <p:extLst>
      <p:ext uri="{BB962C8B-B14F-4D97-AF65-F5344CB8AC3E}">
        <p14:creationId xmlns:p14="http://schemas.microsoft.com/office/powerpoint/2010/main" val="14396944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1782E415-3CC1-C06F-F15A-B4D391B0DFC8}"/>
            </a:ext>
          </a:extLst>
        </p:cNvPr>
        <p:cNvGrpSpPr/>
        <p:nvPr/>
      </p:nvGrpSpPr>
      <p:grpSpPr>
        <a:xfrm>
          <a:off x="0" y="0"/>
          <a:ext cx="0" cy="0"/>
          <a:chOff x="0" y="0"/>
          <a:chExt cx="0" cy="0"/>
        </a:xfrm>
      </p:grpSpPr>
      <p:sp>
        <p:nvSpPr>
          <p:cNvPr id="2" name="Symbol zastępczy obrazu slajdu 1">
            <a:extLst>
              <a:ext uri="{FF2B5EF4-FFF2-40B4-BE49-F238E27FC236}">
                <a16:creationId xmlns="" xmlns:a16="http://schemas.microsoft.com/office/drawing/2014/main" id="{3A6124C7-4CB7-E725-4140-71C339C89429}"/>
              </a:ext>
            </a:extLst>
          </p:cNvPr>
          <p:cNvSpPr>
            <a:spLocks noGrp="1" noRot="1" noChangeAspect="1"/>
          </p:cNvSpPr>
          <p:nvPr>
            <p:ph type="sldImg"/>
          </p:nvPr>
        </p:nvSpPr>
        <p:spPr/>
      </p:sp>
      <p:sp>
        <p:nvSpPr>
          <p:cNvPr id="3" name="Symbol zastępczy notatek 2">
            <a:extLst>
              <a:ext uri="{FF2B5EF4-FFF2-40B4-BE49-F238E27FC236}">
                <a16:creationId xmlns="" xmlns:a16="http://schemas.microsoft.com/office/drawing/2014/main" id="{F6A69324-AE82-E45A-C7ED-AF72754ADAEF}"/>
              </a:ext>
            </a:extLst>
          </p:cNvPr>
          <p:cNvSpPr>
            <a:spLocks noGrp="1"/>
          </p:cNvSpPr>
          <p:nvPr>
            <p:ph type="body" idx="1"/>
          </p:nvPr>
        </p:nvSpPr>
        <p:spPr/>
        <p:txBody>
          <a:bodyPr/>
          <a:lstStyle/>
          <a:p>
            <a:r>
              <a:rPr lang="pl-PL" sz="1200" b="1" kern="1200" dirty="0">
                <a:solidFill>
                  <a:schemeClr val="tx1"/>
                </a:solidFill>
                <a:effectLst/>
                <a:latin typeface="+mn-lt"/>
                <a:ea typeface="+mn-ea"/>
                <a:cs typeface="+mn-cs"/>
              </a:rPr>
              <a:t>11. Zalecane metody pracy</a:t>
            </a:r>
            <a:r>
              <a:rPr lang="pl-PL" sz="1200" kern="1200" dirty="0">
                <a:solidFill>
                  <a:schemeClr val="tx1"/>
                </a:solidFill>
                <a:effectLst/>
                <a:latin typeface="+mn-lt"/>
                <a:ea typeface="+mn-ea"/>
                <a:cs typeface="+mn-cs"/>
              </a:rPr>
              <a:t/>
            </a:r>
            <a:br>
              <a:rPr lang="pl-PL" sz="1200" kern="1200" dirty="0">
                <a:solidFill>
                  <a:schemeClr val="tx1"/>
                </a:solidFill>
                <a:effectLst/>
                <a:latin typeface="+mn-lt"/>
                <a:ea typeface="+mn-ea"/>
                <a:cs typeface="+mn-cs"/>
              </a:rPr>
            </a:br>
            <a:r>
              <a:rPr lang="pl-PL" sz="1200" b="0" i="0" u="none" strike="noStrike" kern="1200" baseline="0" dirty="0">
                <a:solidFill>
                  <a:schemeClr val="tx1"/>
                </a:solidFill>
                <a:latin typeface="+mn-lt"/>
                <a:ea typeface="+mn-ea"/>
                <a:cs typeface="+mn-cs"/>
              </a:rPr>
              <a:t>Edukacja zdrowotna to przedmiot, który najlepiej realizować w sposób aktywny i angażujący uczniów. Podstawa programowa oraz warunki i sposób jego realizacji określone w nowej podstawie </a:t>
            </a:r>
            <a:r>
              <a:rPr lang="pl-PL" sz="1200" b="0" i="0" u="none" strike="noStrike" kern="1200" baseline="0" dirty="0" smtClean="0">
                <a:solidFill>
                  <a:schemeClr val="tx1"/>
                </a:solidFill>
                <a:latin typeface="+mn-lt"/>
                <a:ea typeface="+mn-ea"/>
                <a:cs typeface="+mn-cs"/>
              </a:rPr>
              <a:t>programowej </a:t>
            </a:r>
            <a:r>
              <a:rPr lang="pl-PL" sz="1200" b="0" i="0" u="none" strike="noStrike" kern="1200" baseline="0" dirty="0">
                <a:solidFill>
                  <a:schemeClr val="tx1"/>
                </a:solidFill>
                <a:latin typeface="+mn-lt"/>
                <a:ea typeface="+mn-ea"/>
                <a:cs typeface="+mn-cs"/>
              </a:rPr>
              <a:t>wyraźnie wskazują na potrzebę stosowania metod rozwijających samodzielność, odpowiedzialność i współpracę. Należą do nich przede wszystkim </a:t>
            </a:r>
            <a:r>
              <a:rPr lang="pl-PL" sz="1200" b="1" i="0" u="none" strike="noStrike" kern="1200" baseline="0" dirty="0">
                <a:solidFill>
                  <a:schemeClr val="tx1"/>
                </a:solidFill>
                <a:latin typeface="+mn-lt"/>
                <a:ea typeface="+mn-ea"/>
                <a:cs typeface="+mn-cs"/>
              </a:rPr>
              <a:t>metody aktywizujące, metoda projektu, dyskusja i debata, studium przypadku oraz drama i symulacje</a:t>
            </a:r>
            <a:r>
              <a:rPr lang="pl-PL" sz="1200" b="0" i="0" u="none" strike="noStrike" kern="1200" baseline="0" dirty="0">
                <a:solidFill>
                  <a:schemeClr val="tx1"/>
                </a:solidFill>
                <a:latin typeface="+mn-lt"/>
                <a:ea typeface="+mn-ea"/>
                <a:cs typeface="+mn-cs"/>
              </a:rPr>
              <a:t>. </a:t>
            </a:r>
          </a:p>
          <a:p>
            <a:r>
              <a:rPr lang="pl-PL" sz="1200" b="0" i="0" u="none" strike="noStrike" kern="1200" baseline="0" dirty="0">
                <a:solidFill>
                  <a:schemeClr val="tx1"/>
                </a:solidFill>
                <a:latin typeface="+mn-lt"/>
                <a:ea typeface="+mn-ea"/>
                <a:cs typeface="+mn-cs"/>
              </a:rPr>
              <a:t>Metody aktywizujące pozwalają uczniom brać czynny udział w zajęciach, dzielić się doświadczeniami i ćwiczyć umiejętności praktyczne. Mogą to być burze mózgów, praca w małych grupach, gry dydaktyczne czy ćwiczenia ruchowe. Metoda projektu daje możliwość dłuższej, pogłębionej pracy nad wybranym zagadnieniem, a jej efektem mogą być prezentacje, kampanie społeczne czy wydarzenia szkolne. </a:t>
            </a:r>
          </a:p>
          <a:p>
            <a:r>
              <a:rPr lang="pl-PL" sz="1200" b="0" i="0" u="none" strike="noStrike" kern="1200" baseline="0" dirty="0">
                <a:solidFill>
                  <a:schemeClr val="tx1"/>
                </a:solidFill>
                <a:latin typeface="+mn-lt"/>
                <a:ea typeface="+mn-ea"/>
                <a:cs typeface="+mn-cs"/>
              </a:rPr>
              <a:t>Dyskusja i debata uczą argumentowania, słuchania innych oraz formułowania własnych opinii w sposób kulturalny. Studium przypadku pozwala z kolei analizować konkretne sytuacje, np. dotyczące zdrowia czy relacji, i poszukiwać rozwiązań. Drama i symulacje umożliwiają wcielanie się w różne role, co rozwija empatię i zdolność spojrzenia na problem z wielu perspektyw. </a:t>
            </a:r>
          </a:p>
          <a:p>
            <a:r>
              <a:rPr lang="pl-PL" sz="1200" b="0" i="0" u="none" strike="noStrike" kern="1200" baseline="0" dirty="0">
                <a:solidFill>
                  <a:schemeClr val="tx1"/>
                </a:solidFill>
                <a:latin typeface="+mn-lt"/>
                <a:ea typeface="+mn-ea"/>
                <a:cs typeface="+mn-cs"/>
              </a:rPr>
              <a:t>Wybór metody zależy od tematu lekcji, wieku uczniów oraz warunków organizacyjnych szkoły. Ważne jest, aby nauczyciel stosował różnorodne formy pracy, dbając o to, by każdy uczeń miał szansę się zaangażować. </a:t>
            </a:r>
          </a:p>
          <a:p>
            <a:r>
              <a:rPr lang="pl-PL" sz="1200" b="0" i="0" u="none" strike="noStrike" kern="1200" baseline="0" dirty="0">
                <a:solidFill>
                  <a:schemeClr val="tx1"/>
                </a:solidFill>
                <a:latin typeface="+mn-lt"/>
                <a:ea typeface="+mn-ea"/>
                <a:cs typeface="+mn-cs"/>
              </a:rPr>
              <a:t>Kluczem jest </a:t>
            </a:r>
            <a:r>
              <a:rPr lang="pl-PL" sz="1200" b="1" i="0" u="none" strike="noStrike" kern="1200" baseline="0" dirty="0">
                <a:solidFill>
                  <a:schemeClr val="tx1"/>
                </a:solidFill>
                <a:latin typeface="+mn-lt"/>
                <a:ea typeface="+mn-ea"/>
                <a:cs typeface="+mn-cs"/>
              </a:rPr>
              <a:t>tworzenie atmosfery bezpieczeństwa</a:t>
            </a:r>
            <a:r>
              <a:rPr lang="pl-PL" sz="1200" b="0" i="0" u="none" strike="noStrike" kern="1200" baseline="0" dirty="0">
                <a:solidFill>
                  <a:schemeClr val="tx1"/>
                </a:solidFill>
                <a:latin typeface="+mn-lt"/>
                <a:ea typeface="+mn-ea"/>
                <a:cs typeface="+mn-cs"/>
              </a:rPr>
              <a:t>, w której uczniowie mogą swobodnie wyrażać swoje myśli i pytania, wiedząc, że zostaną wysłuchani i potraktowani z szacunkiem. Taki sposób pracy nie tylko ułatwia przyswajanie wiedzy, ale także buduje kompetencje społeczne i poczucie sprawczości – fundamenty zdrowego, świadomego życia. </a:t>
            </a:r>
          </a:p>
          <a:p>
            <a:r>
              <a:rPr lang="pl-PL" sz="1200" b="0" i="0" u="none" strike="noStrike" kern="1200" baseline="0" dirty="0">
                <a:solidFill>
                  <a:schemeClr val="tx1"/>
                </a:solidFill>
                <a:latin typeface="+mn-lt"/>
                <a:ea typeface="+mn-ea"/>
                <a:cs typeface="+mn-cs"/>
              </a:rPr>
              <a:t>Szczególnie ważne jest także respektowanie zasady ochrony prywatności, dobrowolności i nieoceniania osobistych doświadczeń uczniów, zwłaszcza </a:t>
            </a:r>
            <a:r>
              <a:rPr lang="pl-PL" sz="1200" b="0" i="0" u="none" strike="noStrike" kern="1200" baseline="0" dirty="0" smtClean="0">
                <a:solidFill>
                  <a:schemeClr val="tx1"/>
                </a:solidFill>
                <a:latin typeface="+mn-lt"/>
                <a:ea typeface="+mn-ea"/>
                <a:cs typeface="+mn-cs"/>
              </a:rPr>
              <a:t>podczas realizacji treści </a:t>
            </a:r>
            <a:r>
              <a:rPr lang="pl-PL" sz="1200" b="0" i="0" u="none" strike="noStrike" kern="1200" baseline="0" dirty="0">
                <a:solidFill>
                  <a:schemeClr val="tx1"/>
                </a:solidFill>
                <a:latin typeface="+mn-lt"/>
                <a:ea typeface="+mn-ea"/>
                <a:cs typeface="+mn-cs"/>
              </a:rPr>
              <a:t>dotyczących zdrowia psychicznego, relacji, dojrzewania i doświadczeń rodzinnych. </a:t>
            </a:r>
          </a:p>
          <a:p>
            <a:r>
              <a:rPr lang="pl-PL" sz="1200" b="0" i="0" u="none" strike="noStrike" kern="1200" baseline="0" dirty="0">
                <a:solidFill>
                  <a:schemeClr val="tx1"/>
                </a:solidFill>
                <a:latin typeface="+mn-lt"/>
                <a:ea typeface="+mn-ea"/>
                <a:cs typeface="+mn-cs"/>
              </a:rPr>
              <a:t>Osobne miejsce w nowej podstawie programowej zajmują doświadczenia edukacyjne. Są one obowiązkowym elementem edukacji zdrowotnej i mają charakter praktyczny: pozwalają uczniom działać, obserwować, współpracować, podejmować inicjatywy i przekładać wiedzę na konkretne doświadczenie. Dzięki nim przedmiot nie ogranicza się do rozmowy o zdrowiu, lecz staje się przestrzenią uczenia się przez działanie. </a:t>
            </a:r>
          </a:p>
          <a:p>
            <a:r>
              <a:rPr lang="pl-PL" sz="1200" b="0" i="0" u="none" strike="noStrike" kern="1200" baseline="0" dirty="0">
                <a:solidFill>
                  <a:schemeClr val="tx1"/>
                </a:solidFill>
                <a:latin typeface="+mn-lt"/>
                <a:ea typeface="+mn-ea"/>
                <a:cs typeface="+mn-cs"/>
              </a:rPr>
              <a:t>Różnorodność metod daje szansę </a:t>
            </a:r>
            <a:r>
              <a:rPr lang="pl-PL" sz="1200" b="0" i="0" u="none" strike="noStrike" kern="1200" baseline="0" dirty="0" smtClean="0">
                <a:solidFill>
                  <a:schemeClr val="tx1"/>
                </a:solidFill>
                <a:latin typeface="+mn-lt"/>
                <a:ea typeface="+mn-ea"/>
                <a:cs typeface="+mn-cs"/>
              </a:rPr>
              <a:t>dotarcia </a:t>
            </a:r>
            <a:r>
              <a:rPr lang="pl-PL" sz="1200" b="0" i="0" u="none" strike="noStrike" kern="1200" baseline="0" dirty="0">
                <a:solidFill>
                  <a:schemeClr val="tx1"/>
                </a:solidFill>
                <a:latin typeface="+mn-lt"/>
                <a:ea typeface="+mn-ea"/>
                <a:cs typeface="+mn-cs"/>
              </a:rPr>
              <a:t>do każdego ucznia w sposób, który najlepiej odpowiada jego potrzebom. </a:t>
            </a:r>
            <a:endParaRPr lang="pl-PL" dirty="0"/>
          </a:p>
        </p:txBody>
      </p:sp>
      <p:sp>
        <p:nvSpPr>
          <p:cNvPr id="4" name="Symbol zastępczy numeru slajdu 3">
            <a:extLst>
              <a:ext uri="{FF2B5EF4-FFF2-40B4-BE49-F238E27FC236}">
                <a16:creationId xmlns="" xmlns:a16="http://schemas.microsoft.com/office/drawing/2014/main" id="{386D77E1-D3D5-6808-2D32-C3ADC267C8A6}"/>
              </a:ext>
            </a:extLst>
          </p:cNvPr>
          <p:cNvSpPr>
            <a:spLocks noGrp="1"/>
          </p:cNvSpPr>
          <p:nvPr>
            <p:ph type="sldNum" sz="quarter" idx="5"/>
          </p:nvPr>
        </p:nvSpPr>
        <p:spPr/>
        <p:txBody>
          <a:bodyPr/>
          <a:lstStyle/>
          <a:p>
            <a:fld id="{CD76A073-414D-4A56-830F-4AC8560A439D}" type="slidenum">
              <a:rPr lang="pl-PL" smtClean="0"/>
              <a:t>13</a:t>
            </a:fld>
            <a:endParaRPr lang="pl-PL"/>
          </a:p>
        </p:txBody>
      </p:sp>
    </p:spTree>
    <p:extLst>
      <p:ext uri="{BB962C8B-B14F-4D97-AF65-F5344CB8AC3E}">
        <p14:creationId xmlns:p14="http://schemas.microsoft.com/office/powerpoint/2010/main" val="25986808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sz="1200" b="1" dirty="0">
                <a:solidFill>
                  <a:srgbClr val="F39D1A"/>
                </a:solidFill>
              </a:rPr>
              <a:t>12. Metody pracy – inspiracje szkolne</a:t>
            </a:r>
          </a:p>
          <a:p>
            <a:r>
              <a:rPr lang="pl-PL" sz="1200" b="0" i="0" u="none" strike="noStrike" kern="1200" baseline="0" dirty="0">
                <a:solidFill>
                  <a:schemeClr val="tx1"/>
                </a:solidFill>
                <a:latin typeface="+mn-lt"/>
                <a:ea typeface="+mn-ea"/>
                <a:cs typeface="+mn-cs"/>
              </a:rPr>
              <a:t>Edukacja zdrowotna daje ogromne możliwości w zakresie form i metod prowadzenia zajęć. Poza tradycyjną lekcją warto sięgać po inicjatywy angażujące całą społeczność szkolną, które łączą elementy nauki, zabawy i praktyki. Mogą one odbywać się w sali lekcyjnej, na świeżym powietrzu, w sali gimnastycznej czy w przestrzeni lokalnej. </a:t>
            </a:r>
          </a:p>
          <a:p>
            <a:r>
              <a:rPr lang="pl-PL" sz="1200" b="0" i="0" u="none" strike="noStrike" kern="1200" baseline="0" dirty="0">
                <a:solidFill>
                  <a:schemeClr val="tx1"/>
                </a:solidFill>
                <a:latin typeface="+mn-lt"/>
                <a:ea typeface="+mn-ea"/>
                <a:cs typeface="+mn-cs"/>
              </a:rPr>
              <a:t>Przykłady działań to m.in.: </a:t>
            </a:r>
          </a:p>
          <a:p>
            <a:r>
              <a:rPr lang="pl-PL" sz="1200" b="0" i="0" u="none" strike="noStrike" kern="1200" baseline="0" dirty="0" smtClean="0">
                <a:solidFill>
                  <a:schemeClr val="tx1"/>
                </a:solidFill>
                <a:latin typeface="+mn-lt"/>
                <a:ea typeface="+mn-ea"/>
                <a:cs typeface="+mn-cs"/>
              </a:rPr>
              <a:t>- projekty </a:t>
            </a:r>
            <a:r>
              <a:rPr lang="pl-PL" sz="1200" b="0" i="0" u="none" strike="noStrike" kern="1200" baseline="0" dirty="0">
                <a:solidFill>
                  <a:schemeClr val="tx1"/>
                </a:solidFill>
                <a:latin typeface="+mn-lt"/>
                <a:ea typeface="+mn-ea"/>
                <a:cs typeface="+mn-cs"/>
              </a:rPr>
              <a:t>semestralne dotyczące aktywności fizycznej, zdrowego odżywiania, higieny cyfrowej lub zdrowia środowiskowego; </a:t>
            </a:r>
          </a:p>
          <a:p>
            <a:r>
              <a:rPr lang="pl-PL" sz="1200" b="0" i="0" u="none" strike="noStrike" kern="1200" baseline="0" dirty="0" smtClean="0">
                <a:solidFill>
                  <a:schemeClr val="tx1"/>
                </a:solidFill>
                <a:latin typeface="+mn-lt"/>
                <a:ea typeface="+mn-ea"/>
                <a:cs typeface="+mn-cs"/>
              </a:rPr>
              <a:t>- analiza </a:t>
            </a:r>
            <a:r>
              <a:rPr lang="pl-PL" sz="1200" b="0" i="0" u="none" strike="noStrike" kern="1200" baseline="0" dirty="0">
                <a:solidFill>
                  <a:schemeClr val="tx1"/>
                </a:solidFill>
                <a:latin typeface="+mn-lt"/>
                <a:ea typeface="+mn-ea"/>
                <a:cs typeface="+mn-cs"/>
              </a:rPr>
              <a:t>etykiet produktów spożywczych i wspólne planowanie zdrowych posiłków; </a:t>
            </a:r>
          </a:p>
          <a:p>
            <a:r>
              <a:rPr lang="pl-PL" sz="1200" b="0" i="0" u="none" strike="noStrike" kern="1200" baseline="0" dirty="0" smtClean="0">
                <a:solidFill>
                  <a:schemeClr val="tx1"/>
                </a:solidFill>
                <a:latin typeface="+mn-lt"/>
                <a:ea typeface="+mn-ea"/>
                <a:cs typeface="+mn-cs"/>
              </a:rPr>
              <a:t>- warsztaty </a:t>
            </a:r>
            <a:r>
              <a:rPr lang="pl-PL" sz="1200" b="0" i="0" u="none" strike="noStrike" kern="1200" baseline="0" dirty="0">
                <a:solidFill>
                  <a:schemeClr val="tx1"/>
                </a:solidFill>
                <a:latin typeface="+mn-lt"/>
                <a:ea typeface="+mn-ea"/>
                <a:cs typeface="+mn-cs"/>
              </a:rPr>
              <a:t>z ekspertami, np. pielęgniarką szkolną, dietetykiem, lekarzem, psychologiem lub fizjoterapeutą; </a:t>
            </a:r>
          </a:p>
          <a:p>
            <a:r>
              <a:rPr lang="pl-PL" sz="1200" b="0" i="0" u="none" strike="noStrike" kern="1200" baseline="0" dirty="0" smtClean="0">
                <a:solidFill>
                  <a:schemeClr val="tx1"/>
                </a:solidFill>
                <a:latin typeface="+mn-lt"/>
                <a:ea typeface="+mn-ea"/>
                <a:cs typeface="+mn-cs"/>
              </a:rPr>
              <a:t>- zadania </a:t>
            </a:r>
            <a:r>
              <a:rPr lang="pl-PL" sz="1200" b="0" i="0" u="none" strike="noStrike" kern="1200" baseline="0" dirty="0">
                <a:solidFill>
                  <a:schemeClr val="tx1"/>
                </a:solidFill>
                <a:latin typeface="+mn-lt"/>
                <a:ea typeface="+mn-ea"/>
                <a:cs typeface="+mn-cs"/>
              </a:rPr>
              <a:t>badawcze, ankiety i obserwacje dotyczące nawyków zdrowotnych uczniów; </a:t>
            </a:r>
          </a:p>
          <a:p>
            <a:r>
              <a:rPr lang="pl-PL" sz="1200" b="0" i="0" u="none" strike="noStrike" kern="1200" baseline="0" dirty="0" smtClean="0">
                <a:solidFill>
                  <a:schemeClr val="tx1"/>
                </a:solidFill>
                <a:latin typeface="+mn-lt"/>
                <a:ea typeface="+mn-ea"/>
                <a:cs typeface="+mn-cs"/>
              </a:rPr>
              <a:t>- debaty </a:t>
            </a:r>
            <a:r>
              <a:rPr lang="pl-PL" sz="1200" b="0" i="0" u="none" strike="noStrike" kern="1200" baseline="0" dirty="0">
                <a:solidFill>
                  <a:schemeClr val="tx1"/>
                </a:solidFill>
                <a:latin typeface="+mn-lt"/>
                <a:ea typeface="+mn-ea"/>
                <a:cs typeface="+mn-cs"/>
              </a:rPr>
              <a:t>uczniowskie i rozmowy oparte na analizie wiarygodnych źródeł informacji; </a:t>
            </a:r>
          </a:p>
          <a:p>
            <a:r>
              <a:rPr lang="pl-PL" sz="1200" b="0" i="0" u="none" strike="noStrike" kern="1200" baseline="0" dirty="0" smtClean="0">
                <a:solidFill>
                  <a:schemeClr val="tx1"/>
                </a:solidFill>
                <a:latin typeface="+mn-lt"/>
                <a:ea typeface="+mn-ea"/>
                <a:cs typeface="+mn-cs"/>
              </a:rPr>
              <a:t>- działania </a:t>
            </a:r>
            <a:r>
              <a:rPr lang="pl-PL" sz="1200" b="0" i="0" u="none" strike="noStrike" kern="1200" baseline="0" dirty="0">
                <a:solidFill>
                  <a:schemeClr val="tx1"/>
                </a:solidFill>
                <a:latin typeface="+mn-lt"/>
                <a:ea typeface="+mn-ea"/>
                <a:cs typeface="+mn-cs"/>
              </a:rPr>
              <a:t>terenowe związane z aktywnością fizyczną, środowiskiem i zdrowym stylem życia</a:t>
            </a:r>
            <a:r>
              <a:rPr lang="pl-PL" sz="1200" b="0" i="0" u="none" strike="noStrike" kern="1200" baseline="0" dirty="0" smtClean="0">
                <a:solidFill>
                  <a:schemeClr val="tx1"/>
                </a:solidFill>
                <a:latin typeface="+mn-lt"/>
                <a:ea typeface="+mn-ea"/>
                <a:cs typeface="+mn-cs"/>
              </a:rPr>
              <a:t>;</a:t>
            </a:r>
            <a:endParaRPr lang="pl-PL" sz="1200" b="0" i="0" u="none" strike="noStrike" kern="1200" baseline="0" dirty="0">
              <a:solidFill>
                <a:schemeClr val="tx1"/>
              </a:solidFill>
              <a:latin typeface="+mn-lt"/>
              <a:ea typeface="+mn-ea"/>
              <a:cs typeface="+mn-cs"/>
            </a:endParaRPr>
          </a:p>
          <a:p>
            <a:r>
              <a:rPr lang="pl-PL" sz="1200" b="0" i="0" u="none" strike="noStrike" kern="1200" baseline="0" dirty="0" smtClean="0">
                <a:solidFill>
                  <a:schemeClr val="tx1"/>
                </a:solidFill>
                <a:latin typeface="+mn-lt"/>
                <a:ea typeface="+mn-ea"/>
                <a:cs typeface="+mn-cs"/>
              </a:rPr>
              <a:t>- dzienniczki </a:t>
            </a:r>
            <a:r>
              <a:rPr lang="pl-PL" sz="1200" b="0" i="0" u="none" strike="noStrike" kern="1200" baseline="0" dirty="0">
                <a:solidFill>
                  <a:schemeClr val="tx1"/>
                </a:solidFill>
                <a:latin typeface="+mn-lt"/>
                <a:ea typeface="+mn-ea"/>
                <a:cs typeface="+mn-cs"/>
              </a:rPr>
              <a:t>aktywności fizycznej, snu, odżywiania lub korzystania z urządzeń cyfrowych; </a:t>
            </a:r>
          </a:p>
          <a:p>
            <a:r>
              <a:rPr lang="pl-PL" sz="1200" b="0" i="0" u="none" strike="noStrike" kern="1200" baseline="0" dirty="0" smtClean="0">
                <a:solidFill>
                  <a:schemeClr val="tx1"/>
                </a:solidFill>
                <a:latin typeface="+mn-lt"/>
                <a:ea typeface="+mn-ea"/>
                <a:cs typeface="+mn-cs"/>
              </a:rPr>
              <a:t>- akcje </a:t>
            </a:r>
            <a:r>
              <a:rPr lang="pl-PL" sz="1200" b="0" i="0" u="none" strike="noStrike" kern="1200" baseline="0" dirty="0">
                <a:solidFill>
                  <a:schemeClr val="tx1"/>
                </a:solidFill>
                <a:latin typeface="+mn-lt"/>
                <a:ea typeface="+mn-ea"/>
                <a:cs typeface="+mn-cs"/>
              </a:rPr>
              <a:t>i kampanie prozdrowotne przygotowywane przez uczniów dla społeczności szkolnej i lokalnej. </a:t>
            </a:r>
          </a:p>
          <a:p>
            <a:r>
              <a:rPr lang="pl-PL" sz="1200" b="0" i="0" u="none" strike="noStrike" kern="1200" baseline="0" dirty="0">
                <a:solidFill>
                  <a:schemeClr val="tx1"/>
                </a:solidFill>
                <a:latin typeface="+mn-lt"/>
                <a:ea typeface="+mn-ea"/>
                <a:cs typeface="+mn-cs"/>
              </a:rPr>
              <a:t>Inne formy to: inicjatywy międzypokoleniowe, wydarzenia sportowe, klasowe i szkolne działania promujące dobrostan, spotkania z przedstawicielami zawodów związanych ze zdrowiem, wizyty w instytucjach oraz działania łączące edukację zdrowotną z życiem szkoły i środowiska lokalnego. </a:t>
            </a:r>
          </a:p>
          <a:p>
            <a:r>
              <a:rPr lang="pl-PL" sz="1200" b="0" i="0" u="none" strike="noStrike" kern="1200" baseline="0" dirty="0">
                <a:solidFill>
                  <a:schemeClr val="tx1"/>
                </a:solidFill>
                <a:latin typeface="+mn-lt"/>
                <a:ea typeface="+mn-ea"/>
                <a:cs typeface="+mn-cs"/>
              </a:rPr>
              <a:t>Warto także korzystać z zasobów i kompetencji rodziców – zapraszać ich jako gości, prowadzących warsztaty lub dzielących się doświadczeniem zawodowym. Taka współpraca wzmacnia więź szkoły z domem i pokazuje uczniom, że dbanie o zdrowie jest wspólną wartością, niezależnie od wieku czy roli w społeczności. </a:t>
            </a:r>
          </a:p>
          <a:p>
            <a:r>
              <a:rPr lang="pl-PL" sz="1200" b="0" i="0" u="none" strike="noStrike" kern="1200" baseline="0" dirty="0">
                <a:solidFill>
                  <a:schemeClr val="tx1"/>
                </a:solidFill>
                <a:latin typeface="+mn-lt"/>
                <a:ea typeface="+mn-ea"/>
                <a:cs typeface="+mn-cs"/>
              </a:rPr>
              <a:t>Opisane działania nie tylko uatrakcyjniają proces nauki, ale też wzmacniają poczucie, że zdrowie to wspólna sprawa całej społeczności szkolnej. Sprzyjają współpracy między uczniami, nauczycielami i rodzicami, a także pozwalają łączyć treści z różnych przedmiotów. Dobrze jest planować je w taki sposób, aby angażowały różne grupy uczniów – zarówno te bardziej aktywne, jak i te, które potrzebują więcej czasu, by się włączyć. </a:t>
            </a:r>
            <a:endParaRPr lang="pl-PL" dirty="0"/>
          </a:p>
        </p:txBody>
      </p:sp>
      <p:sp>
        <p:nvSpPr>
          <p:cNvPr id="4" name="Symbol zastępczy numeru slajdu 3"/>
          <p:cNvSpPr>
            <a:spLocks noGrp="1"/>
          </p:cNvSpPr>
          <p:nvPr>
            <p:ph type="sldNum" sz="quarter" idx="5"/>
          </p:nvPr>
        </p:nvSpPr>
        <p:spPr/>
        <p:txBody>
          <a:bodyPr/>
          <a:lstStyle/>
          <a:p>
            <a:fld id="{CD76A073-414D-4A56-830F-4AC8560A439D}" type="slidenum">
              <a:rPr lang="pl-PL" smtClean="0"/>
              <a:t>14</a:t>
            </a:fld>
            <a:endParaRPr lang="pl-PL"/>
          </a:p>
        </p:txBody>
      </p:sp>
    </p:spTree>
    <p:extLst>
      <p:ext uri="{BB962C8B-B14F-4D97-AF65-F5344CB8AC3E}">
        <p14:creationId xmlns:p14="http://schemas.microsoft.com/office/powerpoint/2010/main" val="20771744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8EF53707-CFF3-1901-B22C-D548C7A6D56F}"/>
            </a:ext>
          </a:extLst>
        </p:cNvPr>
        <p:cNvGrpSpPr/>
        <p:nvPr/>
      </p:nvGrpSpPr>
      <p:grpSpPr>
        <a:xfrm>
          <a:off x="0" y="0"/>
          <a:ext cx="0" cy="0"/>
          <a:chOff x="0" y="0"/>
          <a:chExt cx="0" cy="0"/>
        </a:xfrm>
      </p:grpSpPr>
      <p:sp>
        <p:nvSpPr>
          <p:cNvPr id="2" name="Symbol zastępczy obrazu slajdu 1">
            <a:extLst>
              <a:ext uri="{FF2B5EF4-FFF2-40B4-BE49-F238E27FC236}">
                <a16:creationId xmlns="" xmlns:a16="http://schemas.microsoft.com/office/drawing/2014/main" id="{F0B00CEE-E26A-3ED4-FFCC-2CAE5C0095EA}"/>
              </a:ext>
            </a:extLst>
          </p:cNvPr>
          <p:cNvSpPr>
            <a:spLocks noGrp="1" noRot="1" noChangeAspect="1"/>
          </p:cNvSpPr>
          <p:nvPr>
            <p:ph type="sldImg"/>
          </p:nvPr>
        </p:nvSpPr>
        <p:spPr/>
      </p:sp>
      <p:sp>
        <p:nvSpPr>
          <p:cNvPr id="3" name="Symbol zastępczy notatek 2">
            <a:extLst>
              <a:ext uri="{FF2B5EF4-FFF2-40B4-BE49-F238E27FC236}">
                <a16:creationId xmlns="" xmlns:a16="http://schemas.microsoft.com/office/drawing/2014/main" id="{D23789A6-F40B-0017-0E7E-5943B9E231F1}"/>
              </a:ext>
            </a:extLst>
          </p:cNvPr>
          <p:cNvSpPr>
            <a:spLocks noGrp="1"/>
          </p:cNvSpPr>
          <p:nvPr>
            <p:ph type="body" idx="1"/>
          </p:nvPr>
        </p:nvSpPr>
        <p:spPr/>
        <p:txBody>
          <a:bodyPr/>
          <a:lstStyle/>
          <a:p>
            <a:r>
              <a:rPr lang="pl-PL" sz="1200" b="1" kern="1200" dirty="0">
                <a:solidFill>
                  <a:schemeClr val="tx1"/>
                </a:solidFill>
                <a:effectLst/>
                <a:latin typeface="+mn-lt"/>
                <a:ea typeface="+mn-ea"/>
                <a:cs typeface="+mn-cs"/>
              </a:rPr>
              <a:t>13. Współpraca szkoły z rodzicami i środowiskiem lokalnym</a:t>
            </a:r>
            <a:r>
              <a:rPr lang="pl-PL" sz="1200" kern="1200" dirty="0">
                <a:solidFill>
                  <a:schemeClr val="tx1"/>
                </a:solidFill>
                <a:effectLst/>
                <a:latin typeface="+mn-lt"/>
                <a:ea typeface="+mn-ea"/>
                <a:cs typeface="+mn-cs"/>
              </a:rPr>
              <a:t/>
            </a:r>
            <a:br>
              <a:rPr lang="pl-PL" sz="1200" kern="1200" dirty="0">
                <a:solidFill>
                  <a:schemeClr val="tx1"/>
                </a:solidFill>
                <a:effectLst/>
                <a:latin typeface="+mn-lt"/>
                <a:ea typeface="+mn-ea"/>
                <a:cs typeface="+mn-cs"/>
              </a:rPr>
            </a:br>
            <a:r>
              <a:rPr lang="pl-PL" sz="1200" b="0" i="0" u="none" strike="noStrike" kern="1200" baseline="0" dirty="0">
                <a:solidFill>
                  <a:schemeClr val="tx1"/>
                </a:solidFill>
                <a:latin typeface="+mn-lt"/>
                <a:ea typeface="+mn-ea"/>
                <a:cs typeface="+mn-cs"/>
              </a:rPr>
              <a:t>Edukacja zdrowotna jest najskuteczniejsza wtedy, gdy jej przekaz jest spójny w szkole, w domu i w otoczeniu ucznia. Dlatego tak ważna jest współpraca z rodzicami i lokalną społecznością. Rodzice są pierwszymi wychowawcami swoich dzieci, a ich postawy i nawyki mają ogromny wpływ na kształtowanie zdrowych </a:t>
            </a:r>
            <a:r>
              <a:rPr lang="pl-PL" sz="1200" b="0" i="0" u="none" strike="noStrike" kern="1200" baseline="0" dirty="0" err="1">
                <a:solidFill>
                  <a:schemeClr val="tx1"/>
                </a:solidFill>
                <a:latin typeface="+mn-lt"/>
                <a:ea typeface="+mn-ea"/>
                <a:cs typeface="+mn-cs"/>
              </a:rPr>
              <a:t>zachowań</a:t>
            </a:r>
            <a:r>
              <a:rPr lang="pl-PL" sz="1200" b="0" i="0" u="none" strike="noStrike" kern="1200" baseline="0" dirty="0">
                <a:solidFill>
                  <a:schemeClr val="tx1"/>
                </a:solidFill>
                <a:latin typeface="+mn-lt"/>
                <a:ea typeface="+mn-ea"/>
                <a:cs typeface="+mn-cs"/>
              </a:rPr>
              <a:t>. Szkoła może wspierać tę rolę, organizując spotkania informacyjne, towarzyszące realizacji obowiązkowej edukacji zdrowotnej, warsztaty tematyczne czy wspólne wydarzenia prozdrowotne. </a:t>
            </a:r>
          </a:p>
          <a:p>
            <a:r>
              <a:rPr lang="pl-PL" sz="1200" b="0" i="0" u="none" strike="noStrike" kern="1200" baseline="0" dirty="0">
                <a:solidFill>
                  <a:schemeClr val="tx1"/>
                </a:solidFill>
                <a:latin typeface="+mn-lt"/>
                <a:ea typeface="+mn-ea"/>
                <a:cs typeface="+mn-cs"/>
              </a:rPr>
              <a:t>Dobrym rozwiązaniem jest też włączanie rodziców w planowanie i realizację działań – mogą oni prowadzić zajęcia w ramach swoich kompetencji zawodowych, wspierać organizację imprez, udostępniać kontakty do ekspertów lub pomagać w zdobywaniu materiałów i środków. Takie zaangażowanie buduje więź między szkołą a rodzinami i pokazuje uczniom, że dbanie o zdrowie jest wspólną sprawą dorosłych i młodych. Współpraca ze środowiskiem lokalnym to kolejny ważny filar edukacji zdrowotnej. Partnerami szkoły mogą być przychodnie, poradnie, kluby </a:t>
            </a:r>
            <a:r>
              <a:rPr lang="pl-PL" sz="1200" b="0" i="0" u="none" strike="noStrike" kern="1200" baseline="0" dirty="0" smtClean="0">
                <a:solidFill>
                  <a:schemeClr val="tx1"/>
                </a:solidFill>
                <a:latin typeface="+mn-lt"/>
                <a:ea typeface="+mn-ea"/>
                <a:cs typeface="+mn-cs"/>
              </a:rPr>
              <a:t>sportowe</a:t>
            </a:r>
            <a:r>
              <a:rPr lang="pl-PL" sz="1200" b="0" i="0" u="none" strike="noStrike" kern="1200" baseline="0" dirty="0">
                <a:solidFill>
                  <a:schemeClr val="tx1"/>
                </a:solidFill>
                <a:latin typeface="+mn-lt"/>
                <a:ea typeface="+mn-ea"/>
                <a:cs typeface="+mn-cs"/>
              </a:rPr>
              <a:t>, biblioteki, domy kultury, organizacje pozarządowe, a także lokalni przedsiębiorcy. Dzięki takim relacjom uczniowie mają dostęp do fachowej wiedzy, inspirujących miejsc i realnych możliwości aktywnego spędzania czasu. </a:t>
            </a:r>
          </a:p>
          <a:p>
            <a:r>
              <a:rPr lang="pl-PL" sz="1200" b="0" i="0" u="none" strike="noStrike" kern="1200" baseline="0" dirty="0">
                <a:solidFill>
                  <a:schemeClr val="tx1"/>
                </a:solidFill>
                <a:latin typeface="+mn-lt"/>
                <a:ea typeface="+mn-ea"/>
                <a:cs typeface="+mn-cs"/>
              </a:rPr>
              <a:t>Szkoła może organizować akcje otwarte dla mieszkańców – np. pikniki rodzinne, dni zdrowia, warsztaty kulinarne, pokazy sportowe czy wystawy prac uczniów. Wspólne działania wzmacniają poczucie przynależności do społeczności i uczą odpowiedzialności za dobrostan swój oraz innych. Nowa podstawa programowa sprzyja także zapraszaniu do współpracy specjalistów, takich jak pielęgniarka szkolna, higienistka, lekarz, fizjoterapeuta, dietetyk, psycholog, terapeuta, farmaceuta czy specjaliści zdrowia publicznego i ochrony środowiska. </a:t>
            </a:r>
          </a:p>
          <a:p>
            <a:r>
              <a:rPr lang="pl-PL" sz="1200" b="0" i="0" u="none" strike="noStrike" kern="1200" baseline="0" dirty="0">
                <a:solidFill>
                  <a:schemeClr val="tx1"/>
                </a:solidFill>
                <a:latin typeface="+mn-lt"/>
                <a:ea typeface="+mn-ea"/>
                <a:cs typeface="+mn-cs"/>
              </a:rPr>
              <a:t>Kluczem jest systematyczność i partnerstwo – nie jednorazowe wydarzenia, ale stała współpraca, w której wszystkie strony czują się ważne i wysłuchane. Taki model pozwala nie tylko wzmacniać efekty edukacji zdrowotnej, ale też budować kulturę troski o zdrowie w całej społeczności lokalnej. </a:t>
            </a:r>
            <a:endParaRPr lang="pl-PL" dirty="0"/>
          </a:p>
        </p:txBody>
      </p:sp>
      <p:sp>
        <p:nvSpPr>
          <p:cNvPr id="4" name="Symbol zastępczy numeru slajdu 3">
            <a:extLst>
              <a:ext uri="{FF2B5EF4-FFF2-40B4-BE49-F238E27FC236}">
                <a16:creationId xmlns="" xmlns:a16="http://schemas.microsoft.com/office/drawing/2014/main" id="{828E9126-0C94-83CC-DF73-07AFE1F0FD9D}"/>
              </a:ext>
            </a:extLst>
          </p:cNvPr>
          <p:cNvSpPr>
            <a:spLocks noGrp="1"/>
          </p:cNvSpPr>
          <p:nvPr>
            <p:ph type="sldNum" sz="quarter" idx="5"/>
          </p:nvPr>
        </p:nvSpPr>
        <p:spPr/>
        <p:txBody>
          <a:bodyPr/>
          <a:lstStyle/>
          <a:p>
            <a:fld id="{CD76A073-414D-4A56-830F-4AC8560A439D}" type="slidenum">
              <a:rPr lang="pl-PL" smtClean="0"/>
              <a:t>15</a:t>
            </a:fld>
            <a:endParaRPr lang="pl-PL"/>
          </a:p>
        </p:txBody>
      </p:sp>
    </p:spTree>
    <p:extLst>
      <p:ext uri="{BB962C8B-B14F-4D97-AF65-F5344CB8AC3E}">
        <p14:creationId xmlns:p14="http://schemas.microsoft.com/office/powerpoint/2010/main" val="35617037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7E6B69C6-931D-9ED7-B178-D209D8C78614}"/>
            </a:ext>
          </a:extLst>
        </p:cNvPr>
        <p:cNvGrpSpPr/>
        <p:nvPr/>
      </p:nvGrpSpPr>
      <p:grpSpPr>
        <a:xfrm>
          <a:off x="0" y="0"/>
          <a:ext cx="0" cy="0"/>
          <a:chOff x="0" y="0"/>
          <a:chExt cx="0" cy="0"/>
        </a:xfrm>
      </p:grpSpPr>
      <p:sp>
        <p:nvSpPr>
          <p:cNvPr id="2" name="Symbol zastępczy obrazu slajdu 1">
            <a:extLst>
              <a:ext uri="{FF2B5EF4-FFF2-40B4-BE49-F238E27FC236}">
                <a16:creationId xmlns="" xmlns:a16="http://schemas.microsoft.com/office/drawing/2014/main" id="{31B64E2E-1B0A-D27A-7109-787CD41B4EE5}"/>
              </a:ext>
            </a:extLst>
          </p:cNvPr>
          <p:cNvSpPr>
            <a:spLocks noGrp="1" noRot="1" noChangeAspect="1"/>
          </p:cNvSpPr>
          <p:nvPr>
            <p:ph type="sldImg"/>
          </p:nvPr>
        </p:nvSpPr>
        <p:spPr/>
      </p:sp>
      <p:sp>
        <p:nvSpPr>
          <p:cNvPr id="3" name="Symbol zastępczy notatek 2">
            <a:extLst>
              <a:ext uri="{FF2B5EF4-FFF2-40B4-BE49-F238E27FC236}">
                <a16:creationId xmlns="" xmlns:a16="http://schemas.microsoft.com/office/drawing/2014/main" id="{D7E23DC5-E2C3-1E56-A646-B155925A07E2}"/>
              </a:ext>
            </a:extLst>
          </p:cNvPr>
          <p:cNvSpPr>
            <a:spLocks noGrp="1"/>
          </p:cNvSpPr>
          <p:nvPr>
            <p:ph type="body" idx="1"/>
          </p:nvPr>
        </p:nvSpPr>
        <p:spPr/>
        <p:txBody>
          <a:bodyPr/>
          <a:lstStyle/>
          <a:p>
            <a:r>
              <a:rPr lang="pl-PL" sz="1200" b="1" kern="1200" dirty="0">
                <a:solidFill>
                  <a:schemeClr val="tx1"/>
                </a:solidFill>
                <a:effectLst/>
                <a:latin typeface="+mn-lt"/>
                <a:ea typeface="+mn-ea"/>
                <a:cs typeface="+mn-cs"/>
              </a:rPr>
              <a:t>14. Korzyści dla uczniów i szkoły</a:t>
            </a:r>
            <a:r>
              <a:rPr lang="pl-PL" sz="1200" kern="1200" dirty="0">
                <a:solidFill>
                  <a:schemeClr val="tx1"/>
                </a:solidFill>
                <a:effectLst/>
                <a:latin typeface="+mn-lt"/>
                <a:ea typeface="+mn-ea"/>
                <a:cs typeface="+mn-cs"/>
              </a:rPr>
              <a:t/>
            </a:r>
            <a:br>
              <a:rPr lang="pl-PL" sz="1200" kern="1200" dirty="0">
                <a:solidFill>
                  <a:schemeClr val="tx1"/>
                </a:solidFill>
                <a:effectLst/>
                <a:latin typeface="+mn-lt"/>
                <a:ea typeface="+mn-ea"/>
                <a:cs typeface="+mn-cs"/>
              </a:rPr>
            </a:br>
            <a:r>
              <a:rPr lang="pl-PL" sz="1200" b="0" i="0" u="none" strike="noStrike" kern="1200" baseline="0" dirty="0">
                <a:solidFill>
                  <a:schemeClr val="tx1"/>
                </a:solidFill>
                <a:latin typeface="+mn-lt"/>
                <a:ea typeface="+mn-ea"/>
                <a:cs typeface="+mn-cs"/>
              </a:rPr>
              <a:t>Edukacja zdrowotna przynosi wiele wymiernych korzyści zarówno uczniom, jak i całej społeczności szkolnej. Dla uczniów to przede wszystkim rozwijanie świadomości własnego zdrowia i dobrostanu. Poznają oni mechanizmy funkcjonowania organizmu, uczą się rozpoznawać swoje potrzeby, dbać o równowagę między nauką, odpoczynkiem a aktywnością fizyczną. Zdobywają też kompetencje pozwalające na świadome podejmowanie decyzji dotyczących stylu życia. </a:t>
            </a:r>
          </a:p>
          <a:p>
            <a:r>
              <a:rPr lang="pl-PL" sz="1200" b="0" i="0" u="none" strike="noStrike" kern="1200" baseline="0" dirty="0">
                <a:solidFill>
                  <a:schemeClr val="tx1"/>
                </a:solidFill>
                <a:latin typeface="+mn-lt"/>
                <a:ea typeface="+mn-ea"/>
                <a:cs typeface="+mn-cs"/>
              </a:rPr>
              <a:t>W obszarze zdrowia psychicznego uczniowie uczą się radzenia sobie ze stresem, budowania odporności psychicznej i szukania pomocy w sytuacjach kryzysowych. Takie umiejętności wzmacniają poczucie sprawczości, podnoszą samoocenę i zwiększają odwagę w proszeniu o wsparcie, gdy jest ono potrzebne.</a:t>
            </a:r>
          </a:p>
          <a:p>
            <a:r>
              <a:rPr lang="pl-PL" sz="1200" b="0" i="0" u="none" strike="noStrike" kern="1200" baseline="0" dirty="0">
                <a:solidFill>
                  <a:schemeClr val="tx1"/>
                </a:solidFill>
                <a:latin typeface="+mn-lt"/>
                <a:ea typeface="+mn-ea"/>
                <a:cs typeface="+mn-cs"/>
              </a:rPr>
              <a:t>Edukacja zdrowotna sprzyja również integracji społecznej – uczniowie pracują w grupach, uczą się komunikacji bez przemocy, rozwiązywania konfliktów i współpracy. Dzięki temu budują relacje oparte na wzajemnym szacunku i zaufaniu. </a:t>
            </a:r>
          </a:p>
          <a:p>
            <a:r>
              <a:rPr lang="pl-PL" sz="1200" b="0" i="0" u="none" strike="noStrike" kern="1200" baseline="0" dirty="0">
                <a:solidFill>
                  <a:schemeClr val="tx1"/>
                </a:solidFill>
                <a:latin typeface="+mn-lt"/>
                <a:ea typeface="+mn-ea"/>
                <a:cs typeface="+mn-cs"/>
              </a:rPr>
              <a:t>Korzyści dla szkoły to przede wszystkim wzmocnienie roli placówki jako środowiska sprzyjającego zdrowiu. Edukacja zdrowotna staje się platformą współpracy między nauczycielami różnych przedmiotów, psychologiem, pedagogiem, rodzicami i lokalnymi partnerami. Wspólny język mówienia o zdrowiu sprawia, że działania szkoły są spójne, a ich efekty – trwalsze. Połączenie edukacji zdrowotnej z programem </a:t>
            </a:r>
            <a:r>
              <a:rPr lang="pl-PL" sz="1200" b="0" i="0" u="none" strike="noStrike" kern="1200" baseline="0" dirty="0" smtClean="0">
                <a:solidFill>
                  <a:schemeClr val="tx1"/>
                </a:solidFill>
                <a:latin typeface="+mn-lt"/>
                <a:ea typeface="+mn-ea"/>
                <a:cs typeface="+mn-cs"/>
              </a:rPr>
              <a:t>profilaktyczno-wychowawczym </a:t>
            </a:r>
            <a:r>
              <a:rPr lang="pl-PL" sz="1200" b="0" i="0" u="none" strike="noStrike" kern="1200" baseline="0" dirty="0">
                <a:solidFill>
                  <a:schemeClr val="tx1"/>
                </a:solidFill>
                <a:latin typeface="+mn-lt"/>
                <a:ea typeface="+mn-ea"/>
                <a:cs typeface="+mn-cs"/>
              </a:rPr>
              <a:t>szkoły pozwala osiągnąć efekt synergii: wszystkie działania wzajemnie się wzmacniają, a uczniowie otrzymują jednolity, konsekwentny przekaz. </a:t>
            </a:r>
          </a:p>
          <a:p>
            <a:r>
              <a:rPr lang="pl-PL" sz="1200" b="0" i="0" u="none" strike="noStrike" kern="1200" baseline="0" dirty="0">
                <a:solidFill>
                  <a:schemeClr val="tx1"/>
                </a:solidFill>
                <a:latin typeface="+mn-lt"/>
                <a:ea typeface="+mn-ea"/>
                <a:cs typeface="+mn-cs"/>
              </a:rPr>
              <a:t>Wprowadzenie edukacji zdrowotnej umożliwia szkole także realizowanie działań profilaktycznych w sposób bardziej systemowy i dopasowany do potrzeb uczniów. Uczniowie z kolei otrzymują narzędzia do samodzielnego dbania o siebie i wpływania na otoczenie w pozytywny sposób. Obowiązkowy charakter przedmiotu od roku szkolnego 2026/2027 sprawia ponadto, że podstawowe kompetencje zdrowotne stają się udziałem wszystkich uczniów, a nie tylko osób uczestniczących w zajęciach z własnego wyboru. W dłuższej perspektywie edukacja zdrowotna buduje kulturę, w której troska o zdrowie jest wspólną wartością, a szkoła staje się miejscem, gdzie dobrostan każdego ucznia stawia się na pierwszym miejscu. </a:t>
            </a:r>
            <a:endParaRPr lang="pl-PL" dirty="0"/>
          </a:p>
        </p:txBody>
      </p:sp>
      <p:sp>
        <p:nvSpPr>
          <p:cNvPr id="4" name="Symbol zastępczy numeru slajdu 3">
            <a:extLst>
              <a:ext uri="{FF2B5EF4-FFF2-40B4-BE49-F238E27FC236}">
                <a16:creationId xmlns="" xmlns:a16="http://schemas.microsoft.com/office/drawing/2014/main" id="{9D8C795F-1786-6455-B7C4-BC3E8B383E2F}"/>
              </a:ext>
            </a:extLst>
          </p:cNvPr>
          <p:cNvSpPr>
            <a:spLocks noGrp="1"/>
          </p:cNvSpPr>
          <p:nvPr>
            <p:ph type="sldNum" sz="quarter" idx="5"/>
          </p:nvPr>
        </p:nvSpPr>
        <p:spPr/>
        <p:txBody>
          <a:bodyPr/>
          <a:lstStyle/>
          <a:p>
            <a:fld id="{CD76A073-414D-4A56-830F-4AC8560A439D}" type="slidenum">
              <a:rPr lang="pl-PL" smtClean="0"/>
              <a:t>16</a:t>
            </a:fld>
            <a:endParaRPr lang="pl-PL"/>
          </a:p>
        </p:txBody>
      </p:sp>
    </p:spTree>
    <p:extLst>
      <p:ext uri="{BB962C8B-B14F-4D97-AF65-F5344CB8AC3E}">
        <p14:creationId xmlns:p14="http://schemas.microsoft.com/office/powerpoint/2010/main" val="40139215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BA6223F3-6538-A699-AD15-876C82BA9B54}"/>
            </a:ext>
          </a:extLst>
        </p:cNvPr>
        <p:cNvGrpSpPr/>
        <p:nvPr/>
      </p:nvGrpSpPr>
      <p:grpSpPr>
        <a:xfrm>
          <a:off x="0" y="0"/>
          <a:ext cx="0" cy="0"/>
          <a:chOff x="0" y="0"/>
          <a:chExt cx="0" cy="0"/>
        </a:xfrm>
      </p:grpSpPr>
      <p:sp>
        <p:nvSpPr>
          <p:cNvPr id="2" name="Symbol zastępczy obrazu slajdu 1">
            <a:extLst>
              <a:ext uri="{FF2B5EF4-FFF2-40B4-BE49-F238E27FC236}">
                <a16:creationId xmlns="" xmlns:a16="http://schemas.microsoft.com/office/drawing/2014/main" id="{51510BEA-740D-D3CA-2453-93FA2E732915}"/>
              </a:ext>
            </a:extLst>
          </p:cNvPr>
          <p:cNvSpPr>
            <a:spLocks noGrp="1" noRot="1" noChangeAspect="1"/>
          </p:cNvSpPr>
          <p:nvPr>
            <p:ph type="sldImg"/>
          </p:nvPr>
        </p:nvSpPr>
        <p:spPr/>
      </p:sp>
      <p:sp>
        <p:nvSpPr>
          <p:cNvPr id="3" name="Symbol zastępczy notatek 2">
            <a:extLst>
              <a:ext uri="{FF2B5EF4-FFF2-40B4-BE49-F238E27FC236}">
                <a16:creationId xmlns="" xmlns:a16="http://schemas.microsoft.com/office/drawing/2014/main" id="{D8B0BB75-C5B9-EDC8-2AF4-BC6AEF0D8AB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b="1" u="none" kern="1200" dirty="0">
                <a:solidFill>
                  <a:schemeClr val="tx1"/>
                </a:solidFill>
                <a:effectLst/>
                <a:latin typeface="+mn-lt"/>
                <a:ea typeface="+mn-ea"/>
                <a:cs typeface="+mn-cs"/>
              </a:rPr>
              <a:t>15. </a:t>
            </a:r>
            <a:r>
              <a:rPr lang="pl-PL" sz="1200" b="1" kern="1200" dirty="0">
                <a:solidFill>
                  <a:schemeClr val="tx1"/>
                </a:solidFill>
                <a:effectLst/>
                <a:latin typeface="+mn-lt"/>
                <a:ea typeface="+mn-ea"/>
                <a:cs typeface="+mn-cs"/>
              </a:rPr>
              <a:t>Program „Szkoła Promująca Zdrowie” – inspiracja i wsparcie dla Twojej </a:t>
            </a:r>
            <a:r>
              <a:rPr lang="pl-PL" sz="1200" b="1" kern="1200" dirty="0" smtClean="0">
                <a:solidFill>
                  <a:schemeClr val="tx1"/>
                </a:solidFill>
                <a:effectLst/>
                <a:latin typeface="+mn-lt"/>
                <a:ea typeface="+mn-ea"/>
                <a:cs typeface="+mn-cs"/>
              </a:rPr>
              <a:t>szkoły</a:t>
            </a:r>
            <a:r>
              <a:rPr lang="pl-PL" sz="1200" kern="1200" dirty="0" smtClean="0">
                <a:solidFill>
                  <a:schemeClr val="tx1"/>
                </a:solidFill>
                <a:effectLst/>
                <a:latin typeface="+mn-lt"/>
                <a:ea typeface="+mn-ea"/>
                <a:cs typeface="+mn-cs"/>
              </a:rPr>
              <a:t> </a:t>
            </a:r>
            <a:endParaRPr lang="pl-PL" sz="1200" kern="1200" dirty="0">
              <a:solidFill>
                <a:schemeClr val="tx1"/>
              </a:solidFill>
              <a:effectLst/>
              <a:latin typeface="+mn-lt"/>
              <a:ea typeface="+mn-ea"/>
              <a:cs typeface="+mn-cs"/>
            </a:endParaRPr>
          </a:p>
          <a:p>
            <a:r>
              <a:rPr lang="pl-PL" sz="1200" b="0" i="0" u="none" strike="noStrike" kern="1200" baseline="0" dirty="0">
                <a:solidFill>
                  <a:schemeClr val="tx1"/>
                </a:solidFill>
                <a:latin typeface="+mn-lt"/>
                <a:ea typeface="+mn-ea"/>
                <a:cs typeface="+mn-cs"/>
              </a:rPr>
              <a:t>Program „Szkoła Promująca Zdrowie” to długofalowa, systemowa inicjatywa wspierająca szkoły w tworzeniu środowiska sprzyjającego zdrowiu fizycznemu, psychicznemu i społecznemu całej społeczności szkolnej. Jego celem jest nie tylko przekazywanie wiedzy o zdrowiu, ale przede wszystkim kształtowanie postaw i budowanie kultury zdrowia w codziennym życiu szkoły. </a:t>
            </a:r>
          </a:p>
          <a:p>
            <a:r>
              <a:rPr lang="pl-PL" sz="1200" b="0" i="0" u="none" strike="noStrike" kern="1200" baseline="0" dirty="0">
                <a:solidFill>
                  <a:schemeClr val="tx1"/>
                </a:solidFill>
                <a:latin typeface="+mn-lt"/>
                <a:ea typeface="+mn-ea"/>
                <a:cs typeface="+mn-cs"/>
              </a:rPr>
              <a:t>Placówki uczestniczące w programie angażują uczniów, nauczycieli, pracowników oraz rodziców w planowanie i wdrażanie działań prozdrowotnych. Ważnym elementem jest diagnoza potrzeb społeczności szkolnej i prowadzenie autoewaluacji, która pozwala monitorować postępy oraz dostosowywać działania do realnych potrzeb. </a:t>
            </a:r>
          </a:p>
          <a:p>
            <a:r>
              <a:rPr lang="pl-PL" sz="1200" b="0" i="0" u="none" strike="noStrike" kern="1200" baseline="0" dirty="0">
                <a:solidFill>
                  <a:schemeClr val="tx1"/>
                </a:solidFill>
                <a:latin typeface="+mn-lt"/>
                <a:ea typeface="+mn-ea"/>
                <a:cs typeface="+mn-cs"/>
              </a:rPr>
              <a:t>Program w Polsce koordynowany jest przez Ośrodek Rozwoju Edukacji (ORE) we współpracy z wojewódzkimi koordynatorami i kuratoriami oświaty. Jego założenia opierają się na europejskiej koncepcji </a:t>
            </a:r>
            <a:r>
              <a:rPr lang="pl-PL" sz="1200" b="0" i="0" u="none" strike="noStrike" kern="1200" baseline="0" dirty="0" err="1">
                <a:solidFill>
                  <a:schemeClr val="tx1"/>
                </a:solidFill>
                <a:latin typeface="+mn-lt"/>
                <a:ea typeface="+mn-ea"/>
                <a:cs typeface="+mn-cs"/>
              </a:rPr>
              <a:t>Health</a:t>
            </a:r>
            <a:r>
              <a:rPr lang="pl-PL" sz="1200" b="0" i="0" u="none" strike="noStrike" kern="1200" baseline="0" dirty="0">
                <a:solidFill>
                  <a:schemeClr val="tx1"/>
                </a:solidFill>
                <a:latin typeface="+mn-lt"/>
                <a:ea typeface="+mn-ea"/>
                <a:cs typeface="+mn-cs"/>
              </a:rPr>
              <a:t> </a:t>
            </a:r>
            <a:r>
              <a:rPr lang="pl-PL" sz="1200" b="0" i="0" u="none" strike="noStrike" kern="1200" baseline="0" dirty="0" err="1">
                <a:solidFill>
                  <a:schemeClr val="tx1"/>
                </a:solidFill>
                <a:latin typeface="+mn-lt"/>
                <a:ea typeface="+mn-ea"/>
                <a:cs typeface="+mn-cs"/>
              </a:rPr>
              <a:t>Promoting</a:t>
            </a:r>
            <a:r>
              <a:rPr lang="pl-PL" sz="1200" b="0" i="0" u="none" strike="noStrike" kern="1200" baseline="0" dirty="0">
                <a:solidFill>
                  <a:schemeClr val="tx1"/>
                </a:solidFill>
                <a:latin typeface="+mn-lt"/>
                <a:ea typeface="+mn-ea"/>
                <a:cs typeface="+mn-cs"/>
              </a:rPr>
              <a:t> Schools rozwijanej przez Światową Organizację Zdrowia (WHO) oraz sieć SHE (Schools for </a:t>
            </a:r>
            <a:r>
              <a:rPr lang="pl-PL" sz="1200" b="0" i="0" u="none" strike="noStrike" kern="1200" baseline="0" dirty="0" err="1">
                <a:solidFill>
                  <a:schemeClr val="tx1"/>
                </a:solidFill>
                <a:latin typeface="+mn-lt"/>
                <a:ea typeface="+mn-ea"/>
                <a:cs typeface="+mn-cs"/>
              </a:rPr>
              <a:t>Health</a:t>
            </a:r>
            <a:r>
              <a:rPr lang="pl-PL" sz="1200" b="0" i="0" u="none" strike="noStrike" kern="1200" baseline="0" dirty="0">
                <a:solidFill>
                  <a:schemeClr val="tx1"/>
                </a:solidFill>
                <a:latin typeface="+mn-lt"/>
                <a:ea typeface="+mn-ea"/>
                <a:cs typeface="+mn-cs"/>
              </a:rPr>
              <a:t> in Europe). </a:t>
            </a:r>
          </a:p>
          <a:p>
            <a:r>
              <a:rPr lang="pl-PL" sz="1200" b="0" i="0" u="none" strike="noStrike" kern="1200" baseline="0" dirty="0">
                <a:solidFill>
                  <a:schemeClr val="tx1"/>
                </a:solidFill>
                <a:latin typeface="+mn-lt"/>
                <a:ea typeface="+mn-ea"/>
                <a:cs typeface="+mn-cs"/>
              </a:rPr>
              <a:t>Szkoły uczestniczące w programie mają dostęp do materiałów, szkoleń i wymiany doświadczeń z innymi placówkami, co wzmacnia skuteczność działań. Mogą też ubiegać się o krajowy certyfikat „Szkoły Promującej Zdrowie”, potwierdzający spełnianie standardów programu. </a:t>
            </a:r>
          </a:p>
          <a:p>
            <a:r>
              <a:rPr lang="pl-PL" sz="1200" b="0" i="0" u="none" strike="noStrike" kern="1200" baseline="0" dirty="0">
                <a:solidFill>
                  <a:schemeClr val="tx1"/>
                </a:solidFill>
                <a:latin typeface="+mn-lt"/>
                <a:ea typeface="+mn-ea"/>
                <a:cs typeface="+mn-cs"/>
              </a:rPr>
              <a:t>Warunkiem przystąpienia jest dobrowolne zaangażowanie całej społeczności, powołanie szkolnego koordynatora i zespołu ds. promocji zdrowia oraz przeprowadzenie diagnozy potrzeb. Po co najmniej dwóch latach aktywnej realizacji działań szkoła może ubiegać się o certyfikat. </a:t>
            </a:r>
          </a:p>
          <a:p>
            <a:r>
              <a:rPr lang="pl-PL" sz="1200" b="0" i="0" u="none" strike="noStrike" kern="1200" baseline="0" dirty="0">
                <a:solidFill>
                  <a:schemeClr val="tx1"/>
                </a:solidFill>
                <a:latin typeface="+mn-lt"/>
                <a:ea typeface="+mn-ea"/>
                <a:cs typeface="+mn-cs"/>
              </a:rPr>
              <a:t>Program ten może być dla szkół cennym wsparciem we wdrażaniu obowiązkowej edukacji zdrowotnej, ponieważ pomaga łączyć treści programowe z codzienną praktyką szkoły, działaniami wychowawczymi i współpracą ze środowiskiem lokalnym. </a:t>
            </a:r>
          </a:p>
          <a:p>
            <a:r>
              <a:rPr lang="pl-PL" sz="1200" b="0" i="0" u="none" strike="noStrike" kern="1200" baseline="0" dirty="0">
                <a:solidFill>
                  <a:schemeClr val="tx1"/>
                </a:solidFill>
                <a:latin typeface="+mn-lt"/>
                <a:ea typeface="+mn-ea"/>
                <a:cs typeface="+mn-cs"/>
              </a:rPr>
              <a:t>Szczegóły, procedury i formularze dostępne są na stronie ORE: </a:t>
            </a:r>
            <a:r>
              <a:rPr lang="pl-PL" sz="1200" b="0" i="0" u="sng" strike="noStrike" kern="1200" baseline="0" dirty="0" smtClean="0">
                <a:solidFill>
                  <a:srgbClr val="0070C0"/>
                </a:solidFill>
                <a:latin typeface="+mn-lt"/>
                <a:ea typeface="+mn-ea"/>
                <a:cs typeface="+mn-cs"/>
              </a:rPr>
              <a:t>ore.edu.pl/</a:t>
            </a:r>
            <a:r>
              <a:rPr lang="pl-PL" sz="1200" b="0" i="0" u="sng" strike="noStrike" kern="1200" baseline="0" dirty="0" err="1" smtClean="0">
                <a:solidFill>
                  <a:srgbClr val="0070C0"/>
                </a:solidFill>
                <a:latin typeface="+mn-lt"/>
                <a:ea typeface="+mn-ea"/>
                <a:cs typeface="+mn-cs"/>
              </a:rPr>
              <a:t>szkola</a:t>
            </a:r>
            <a:r>
              <a:rPr lang="pl-PL" sz="1200" b="0" i="0" u="sng" strike="noStrike" kern="1200" baseline="0" dirty="0" smtClean="0">
                <a:solidFill>
                  <a:srgbClr val="0070C0"/>
                </a:solidFill>
                <a:latin typeface="+mn-lt"/>
                <a:ea typeface="+mn-ea"/>
                <a:cs typeface="+mn-cs"/>
              </a:rPr>
              <a:t>-</a:t>
            </a:r>
            <a:r>
              <a:rPr lang="pl-PL" sz="1200" b="0" i="0" u="sng" strike="noStrike" kern="1200" baseline="0" dirty="0" err="1" smtClean="0">
                <a:solidFill>
                  <a:srgbClr val="0070C0"/>
                </a:solidFill>
                <a:latin typeface="+mn-lt"/>
                <a:ea typeface="+mn-ea"/>
                <a:cs typeface="+mn-cs"/>
              </a:rPr>
              <a:t>promujaca</a:t>
            </a:r>
            <a:r>
              <a:rPr lang="pl-PL" sz="1200" b="0" i="0" u="sng" strike="noStrike" kern="1200" baseline="0" dirty="0" smtClean="0">
                <a:solidFill>
                  <a:srgbClr val="0070C0"/>
                </a:solidFill>
                <a:latin typeface="+mn-lt"/>
                <a:ea typeface="+mn-ea"/>
                <a:cs typeface="+mn-cs"/>
              </a:rPr>
              <a:t>-zdrowie</a:t>
            </a:r>
            <a:r>
              <a:rPr lang="pl-PL" sz="1200" b="0" i="0" u="none" strike="noStrike" kern="1200" baseline="0" dirty="0" smtClean="0">
                <a:solidFill>
                  <a:schemeClr val="tx1"/>
                </a:solidFill>
                <a:latin typeface="+mn-lt"/>
                <a:ea typeface="+mn-ea"/>
                <a:cs typeface="+mn-cs"/>
              </a:rPr>
              <a:t>. </a:t>
            </a:r>
            <a:endParaRPr lang="pl-PL" u="none" dirty="0"/>
          </a:p>
        </p:txBody>
      </p:sp>
      <p:sp>
        <p:nvSpPr>
          <p:cNvPr id="4" name="Symbol zastępczy numeru slajdu 3">
            <a:extLst>
              <a:ext uri="{FF2B5EF4-FFF2-40B4-BE49-F238E27FC236}">
                <a16:creationId xmlns="" xmlns:a16="http://schemas.microsoft.com/office/drawing/2014/main" id="{6A161636-79AE-5582-B636-51A90790F3BD}"/>
              </a:ext>
            </a:extLst>
          </p:cNvPr>
          <p:cNvSpPr>
            <a:spLocks noGrp="1"/>
          </p:cNvSpPr>
          <p:nvPr>
            <p:ph type="sldNum" sz="quarter" idx="5"/>
          </p:nvPr>
        </p:nvSpPr>
        <p:spPr/>
        <p:txBody>
          <a:bodyPr/>
          <a:lstStyle/>
          <a:p>
            <a:fld id="{CD76A073-414D-4A56-830F-4AC8560A439D}" type="slidenum">
              <a:rPr lang="pl-PL" smtClean="0"/>
              <a:t>17</a:t>
            </a:fld>
            <a:endParaRPr lang="pl-PL"/>
          </a:p>
        </p:txBody>
      </p:sp>
    </p:spTree>
    <p:extLst>
      <p:ext uri="{BB962C8B-B14F-4D97-AF65-F5344CB8AC3E}">
        <p14:creationId xmlns:p14="http://schemas.microsoft.com/office/powerpoint/2010/main" val="33226935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B4D336FE-AE4A-0AA8-0FFA-D1877DC8B4AB}"/>
            </a:ext>
          </a:extLst>
        </p:cNvPr>
        <p:cNvGrpSpPr/>
        <p:nvPr/>
      </p:nvGrpSpPr>
      <p:grpSpPr>
        <a:xfrm>
          <a:off x="0" y="0"/>
          <a:ext cx="0" cy="0"/>
          <a:chOff x="0" y="0"/>
          <a:chExt cx="0" cy="0"/>
        </a:xfrm>
      </p:grpSpPr>
      <p:sp>
        <p:nvSpPr>
          <p:cNvPr id="2" name="Symbol zastępczy obrazu slajdu 1">
            <a:extLst>
              <a:ext uri="{FF2B5EF4-FFF2-40B4-BE49-F238E27FC236}">
                <a16:creationId xmlns="" xmlns:a16="http://schemas.microsoft.com/office/drawing/2014/main" id="{4C2C17E8-572D-1B96-3964-04BA7D042553}"/>
              </a:ext>
            </a:extLst>
          </p:cNvPr>
          <p:cNvSpPr>
            <a:spLocks noGrp="1" noRot="1" noChangeAspect="1"/>
          </p:cNvSpPr>
          <p:nvPr>
            <p:ph type="sldImg"/>
          </p:nvPr>
        </p:nvSpPr>
        <p:spPr/>
      </p:sp>
      <p:sp>
        <p:nvSpPr>
          <p:cNvPr id="3" name="Symbol zastępczy notatek 2">
            <a:extLst>
              <a:ext uri="{FF2B5EF4-FFF2-40B4-BE49-F238E27FC236}">
                <a16:creationId xmlns="" xmlns:a16="http://schemas.microsoft.com/office/drawing/2014/main" id="{EA0FCDCC-3E9D-5AF9-A969-3DBA7B51604C}"/>
              </a:ext>
            </a:extLst>
          </p:cNvPr>
          <p:cNvSpPr>
            <a:spLocks noGrp="1"/>
          </p:cNvSpPr>
          <p:nvPr>
            <p:ph type="body" idx="1"/>
          </p:nvPr>
        </p:nvSpPr>
        <p:spPr/>
        <p:txBody>
          <a:bodyPr/>
          <a:lstStyle/>
          <a:p>
            <a:r>
              <a:rPr lang="pl-PL" sz="1200" b="1" kern="1200" dirty="0">
                <a:solidFill>
                  <a:schemeClr val="tx1"/>
                </a:solidFill>
                <a:effectLst/>
                <a:latin typeface="+mn-lt"/>
                <a:ea typeface="+mn-ea"/>
                <a:cs typeface="+mn-cs"/>
              </a:rPr>
              <a:t>16. Monitorowanie i ewaluacja</a:t>
            </a:r>
            <a:r>
              <a:rPr lang="pl-PL" sz="1200" kern="1200" dirty="0">
                <a:solidFill>
                  <a:schemeClr val="tx1"/>
                </a:solidFill>
                <a:effectLst/>
                <a:latin typeface="+mn-lt"/>
                <a:ea typeface="+mn-ea"/>
                <a:cs typeface="+mn-cs"/>
              </a:rPr>
              <a:t/>
            </a:r>
            <a:br>
              <a:rPr lang="pl-PL" sz="1200" kern="1200" dirty="0">
                <a:solidFill>
                  <a:schemeClr val="tx1"/>
                </a:solidFill>
                <a:effectLst/>
                <a:latin typeface="+mn-lt"/>
                <a:ea typeface="+mn-ea"/>
                <a:cs typeface="+mn-cs"/>
              </a:rPr>
            </a:br>
            <a:r>
              <a:rPr lang="pl-PL" sz="1200" b="0" i="0" u="none" strike="noStrike" kern="1200" baseline="0" dirty="0">
                <a:solidFill>
                  <a:schemeClr val="tx1"/>
                </a:solidFill>
                <a:latin typeface="+mn-lt"/>
                <a:ea typeface="+mn-ea"/>
                <a:cs typeface="+mn-cs"/>
              </a:rPr>
              <a:t>Aby edukacja zdrowotna przynosiła oczekiwane efekty, ważne jest jej systematyczne monitorowanie i ewaluacja. Proces ten pozwala ocenić, w jakim stopniu realizowane są cele przedmiotu oraz jakie zmiany warto wprowadzić, aby zajęcia były jeszcze skuteczniejsze i lepiej dopasowane do potrzeb uczniów. </a:t>
            </a:r>
          </a:p>
          <a:p>
            <a:r>
              <a:rPr lang="pl-PL" sz="1200" b="0" i="0" u="none" strike="noStrike" kern="1200" baseline="0" dirty="0">
                <a:solidFill>
                  <a:schemeClr val="tx1"/>
                </a:solidFill>
                <a:latin typeface="+mn-lt"/>
                <a:ea typeface="+mn-ea"/>
                <a:cs typeface="+mn-cs"/>
              </a:rPr>
              <a:t>Monitorowanie obejmuje obserwację zajęć, analizę frekwencji, aktywności uczniów oraz stopnia realizacji treści podstawy programowej. Warto wykorzystywać narzędzia takie jak ankiety, rozmowy indywidualne czy dyskusje w grupach, aby poznać opinie uczniów i rodziców na temat zajęć. Informacje zwrotne od uczestników są bezcenne – pokazują, co jest dla nich wartościowe, a co wymaga modyfikacji. </a:t>
            </a:r>
          </a:p>
          <a:p>
            <a:r>
              <a:rPr lang="pl-PL" sz="1200" b="0" i="0" u="none" strike="noStrike" kern="1200" baseline="0" dirty="0">
                <a:solidFill>
                  <a:schemeClr val="tx1"/>
                </a:solidFill>
                <a:latin typeface="+mn-lt"/>
                <a:ea typeface="+mn-ea"/>
                <a:cs typeface="+mn-cs"/>
              </a:rPr>
              <a:t>Ewaluacja powinna być prowadzona zarówno na poziomie bieżącym (po zakończeniu cyklu zajęć czy projektu), jak i długofalowym (po zakończeniu roku szkolnego). Dzięki temu można analizować zmiany w postawach, wiedzy i umiejętnościach uczniów oraz ocenić, czy zajęcia mają realny wpływ na ich codzienne wybory prozdrowotne. </a:t>
            </a:r>
          </a:p>
          <a:p>
            <a:r>
              <a:rPr lang="pl-PL" sz="1200" b="0" i="0" u="none" strike="noStrike" kern="1200" baseline="0" dirty="0">
                <a:solidFill>
                  <a:schemeClr val="tx1"/>
                </a:solidFill>
                <a:latin typeface="+mn-lt"/>
                <a:ea typeface="+mn-ea"/>
                <a:cs typeface="+mn-cs"/>
              </a:rPr>
              <a:t>Istotne jest również, aby wyniki ewaluacji były omawiane w gronie rady pedagogicznej i włączane do planowania działań szkoły. W ten sposób edukacja zdrowotna staje się elementem całościowej strategii wychowawczej i profilaktycznej placówki. </a:t>
            </a:r>
          </a:p>
          <a:p>
            <a:r>
              <a:rPr lang="pl-PL" sz="1200" b="0" i="0" u="none" strike="noStrike" kern="1200" baseline="0" dirty="0">
                <a:solidFill>
                  <a:schemeClr val="tx1"/>
                </a:solidFill>
                <a:latin typeface="+mn-lt"/>
                <a:ea typeface="+mn-ea"/>
                <a:cs typeface="+mn-cs"/>
              </a:rPr>
              <a:t>Warto pamiętać, że ewaluacja nie służy ocenie nauczyciela, ale wspieraniu go w rozwijaniu metod pracy. To narzędzie do wspólnego uczenia się i doskonalenia. W nowej podstawie programowej szczególnie ważne jest także monitorowanie, czy uczniowie mają możliwość udziału w działaniach praktycznych, projektach i doświadczeniach edukacyjnych oraz czy szkoła zapewnia warunki do bezpiecznej, opartej na szacunku realizacji zajęć. </a:t>
            </a:r>
          </a:p>
          <a:p>
            <a:r>
              <a:rPr lang="pl-PL" sz="1200" b="0" i="0" u="none" strike="noStrike" kern="1200" baseline="0" dirty="0">
                <a:solidFill>
                  <a:schemeClr val="tx1"/>
                </a:solidFill>
                <a:latin typeface="+mn-lt"/>
                <a:ea typeface="+mn-ea"/>
                <a:cs typeface="+mn-cs"/>
              </a:rPr>
              <a:t>Regularne monitorowanie i ewaluacja pozwalają utrzymać wysoki poziom zajęć, zapewniają ich zgodność z podstawą programową, a przede wszystkim sprawiają, że edukacja zdrowotna jest żywym, reagującym na zmiany i potrzeby uczniów procesem. </a:t>
            </a:r>
            <a:endParaRPr lang="pl-PL" dirty="0"/>
          </a:p>
        </p:txBody>
      </p:sp>
      <p:sp>
        <p:nvSpPr>
          <p:cNvPr id="4" name="Symbol zastępczy numeru slajdu 3">
            <a:extLst>
              <a:ext uri="{FF2B5EF4-FFF2-40B4-BE49-F238E27FC236}">
                <a16:creationId xmlns="" xmlns:a16="http://schemas.microsoft.com/office/drawing/2014/main" id="{BDA7E0A1-BB73-2857-8360-FDE8E2ABD04D}"/>
              </a:ext>
            </a:extLst>
          </p:cNvPr>
          <p:cNvSpPr>
            <a:spLocks noGrp="1"/>
          </p:cNvSpPr>
          <p:nvPr>
            <p:ph type="sldNum" sz="quarter" idx="5"/>
          </p:nvPr>
        </p:nvSpPr>
        <p:spPr/>
        <p:txBody>
          <a:bodyPr/>
          <a:lstStyle/>
          <a:p>
            <a:fld id="{CD76A073-414D-4A56-830F-4AC8560A439D}" type="slidenum">
              <a:rPr lang="pl-PL" smtClean="0"/>
              <a:t>18</a:t>
            </a:fld>
            <a:endParaRPr lang="pl-PL"/>
          </a:p>
        </p:txBody>
      </p:sp>
    </p:spTree>
    <p:extLst>
      <p:ext uri="{BB962C8B-B14F-4D97-AF65-F5344CB8AC3E}">
        <p14:creationId xmlns:p14="http://schemas.microsoft.com/office/powerpoint/2010/main" val="7133531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7D78A209-D005-9CF9-C3C2-FA715FCFEC9F}"/>
            </a:ext>
          </a:extLst>
        </p:cNvPr>
        <p:cNvGrpSpPr/>
        <p:nvPr/>
      </p:nvGrpSpPr>
      <p:grpSpPr>
        <a:xfrm>
          <a:off x="0" y="0"/>
          <a:ext cx="0" cy="0"/>
          <a:chOff x="0" y="0"/>
          <a:chExt cx="0" cy="0"/>
        </a:xfrm>
      </p:grpSpPr>
      <p:sp>
        <p:nvSpPr>
          <p:cNvPr id="2" name="Symbol zastępczy obrazu slajdu 1">
            <a:extLst>
              <a:ext uri="{FF2B5EF4-FFF2-40B4-BE49-F238E27FC236}">
                <a16:creationId xmlns="" xmlns:a16="http://schemas.microsoft.com/office/drawing/2014/main" id="{FC4B582F-F5B0-950F-0413-73F7458EA59F}"/>
              </a:ext>
            </a:extLst>
          </p:cNvPr>
          <p:cNvSpPr>
            <a:spLocks noGrp="1" noRot="1" noChangeAspect="1"/>
          </p:cNvSpPr>
          <p:nvPr>
            <p:ph type="sldImg"/>
          </p:nvPr>
        </p:nvSpPr>
        <p:spPr/>
      </p:sp>
      <p:sp>
        <p:nvSpPr>
          <p:cNvPr id="3" name="Symbol zastępczy notatek 2">
            <a:extLst>
              <a:ext uri="{FF2B5EF4-FFF2-40B4-BE49-F238E27FC236}">
                <a16:creationId xmlns="" xmlns:a16="http://schemas.microsoft.com/office/drawing/2014/main" id="{58F535D4-A6D0-6446-A948-467F90D34FB8}"/>
              </a:ext>
            </a:extLst>
          </p:cNvPr>
          <p:cNvSpPr>
            <a:spLocks noGrp="1"/>
          </p:cNvSpPr>
          <p:nvPr>
            <p:ph type="body" idx="1"/>
          </p:nvPr>
        </p:nvSpPr>
        <p:spPr/>
        <p:txBody>
          <a:bodyPr/>
          <a:lstStyle/>
          <a:p>
            <a:r>
              <a:rPr lang="pl-PL" sz="1200" b="1" kern="1200" dirty="0">
                <a:solidFill>
                  <a:schemeClr val="tx1"/>
                </a:solidFill>
                <a:effectLst/>
                <a:latin typeface="+mn-lt"/>
                <a:ea typeface="+mn-ea"/>
                <a:cs typeface="+mn-cs"/>
              </a:rPr>
              <a:t>16. Podsumowanie</a:t>
            </a:r>
          </a:p>
          <a:p>
            <a:r>
              <a:rPr lang="pl-PL" sz="1200" b="0" i="0" u="none" strike="noStrike" kern="1200" baseline="0" dirty="0">
                <a:solidFill>
                  <a:schemeClr val="tx1"/>
                </a:solidFill>
                <a:latin typeface="+mn-lt"/>
                <a:ea typeface="+mn-ea"/>
                <a:cs typeface="+mn-cs"/>
              </a:rPr>
              <a:t>Wprowadzenie edukacji zdrowotnej to krok milowy w kierunku szkoły, w której dobrostan uczniów staje się rzeczywiście istotny. Zamiast traktować uczniów jako biernych odbiorców treści, należy stworzyć przestrzeń, w której każdy może aktywnie kształtować swoje zdrowie i życie – zarówno w środowisku szkolnym, jak i poza nim. </a:t>
            </a:r>
          </a:p>
          <a:p>
            <a:r>
              <a:rPr lang="pl-PL" sz="1200" b="0" i="0" u="none" strike="noStrike" kern="1200" baseline="0" dirty="0">
                <a:solidFill>
                  <a:schemeClr val="tx1"/>
                </a:solidFill>
                <a:latin typeface="+mn-lt"/>
                <a:ea typeface="+mn-ea"/>
                <a:cs typeface="+mn-cs"/>
              </a:rPr>
              <a:t>To zaproszenie do kreatywności i zaangażowania całej społeczności: nauczycieli, uczniów, rodziców i lokalnych partnerów. Dzięki metodom aktywizującym, pracy w projektach, inicjatywom i partnerskiej współpracy przekazywana jest spójna informacja, że zdrowie to wartość budowana wspólnie, poprzez podejmowane razem działania. </a:t>
            </a:r>
          </a:p>
          <a:p>
            <a:r>
              <a:rPr lang="pl-PL" sz="1200" b="0" i="0" u="none" strike="noStrike" kern="1200" baseline="0" dirty="0">
                <a:solidFill>
                  <a:schemeClr val="tx1"/>
                </a:solidFill>
                <a:latin typeface="+mn-lt"/>
                <a:ea typeface="+mn-ea"/>
                <a:cs typeface="+mn-cs"/>
              </a:rPr>
              <a:t>Dla dyrektorów i rad pedagogicznych jest to okazja do pełnienia roli liderów zmiany – szkoły, która odzwierciedla świadome, oparte na wzajemnym wsparciu podejście do zdrowia i rozwoju. Takie podejście umożliwia wdrażanie innowacyjnych praktyk, łączenie treści </a:t>
            </a:r>
            <a:r>
              <a:rPr lang="pl-PL" sz="1200" b="0" i="0" u="none" strike="noStrike" kern="1200" baseline="0" dirty="0" err="1">
                <a:solidFill>
                  <a:schemeClr val="tx1"/>
                </a:solidFill>
                <a:latin typeface="+mn-lt"/>
                <a:ea typeface="+mn-ea"/>
                <a:cs typeface="+mn-cs"/>
              </a:rPr>
              <a:t>międzyprzedmiotowo</a:t>
            </a:r>
            <a:r>
              <a:rPr lang="pl-PL" sz="1200" b="0" i="0" u="none" strike="noStrike" kern="1200" baseline="0" dirty="0">
                <a:solidFill>
                  <a:schemeClr val="tx1"/>
                </a:solidFill>
                <a:latin typeface="+mn-lt"/>
                <a:ea typeface="+mn-ea"/>
                <a:cs typeface="+mn-cs"/>
              </a:rPr>
              <a:t> i organizowanie wspólnych projektów, które kształtują odpowiedzialność, samodzielność oraz umiejętność współpracy. </a:t>
            </a:r>
          </a:p>
          <a:p>
            <a:r>
              <a:rPr lang="pl-PL" sz="1200" b="0" i="0" u="none" strike="noStrike" kern="1200" baseline="0" dirty="0">
                <a:solidFill>
                  <a:schemeClr val="tx1"/>
                </a:solidFill>
                <a:latin typeface="+mn-lt"/>
                <a:ea typeface="+mn-ea"/>
                <a:cs typeface="+mn-cs"/>
              </a:rPr>
              <a:t>Cenne jest korzystanie z dobrych praktyk i ich dostosowywanie do lokalnych warunków. Nawet niewielkie działania – jak warsztaty prowadzone przez zaproszonych ekspertów, szkolne konkursy czy tygodnie tematyczne – mogą stopniowo budować kulturę szkoły, w której troska o zdrowie staje się naturalnym elementem codzienności. </a:t>
            </a:r>
          </a:p>
          <a:p>
            <a:r>
              <a:rPr lang="pl-PL" sz="1200" b="0" i="0" u="none" strike="noStrike" kern="1200" baseline="0" dirty="0">
                <a:solidFill>
                  <a:schemeClr val="tx1"/>
                </a:solidFill>
                <a:latin typeface="+mn-lt"/>
                <a:ea typeface="+mn-ea"/>
                <a:cs typeface="+mn-cs"/>
              </a:rPr>
              <a:t>Obowiązkowa edukacja zdrowotna od 1 września 2026 r. staje się ważnym narzędziem wspierania zdrowia publicznego, budowania </a:t>
            </a:r>
            <a:r>
              <a:rPr lang="pl-PL" sz="1200" b="0" i="0" u="none" strike="noStrike" kern="1200" baseline="0" dirty="0" err="1">
                <a:solidFill>
                  <a:schemeClr val="tx1"/>
                </a:solidFill>
                <a:latin typeface="+mn-lt"/>
                <a:ea typeface="+mn-ea"/>
                <a:cs typeface="+mn-cs"/>
              </a:rPr>
              <a:t>alfabetyzmu</a:t>
            </a:r>
            <a:r>
              <a:rPr lang="pl-PL" sz="1200" b="0" i="0" u="none" strike="noStrike" kern="1200" baseline="0" dirty="0">
                <a:solidFill>
                  <a:schemeClr val="tx1"/>
                </a:solidFill>
                <a:latin typeface="+mn-lt"/>
                <a:ea typeface="+mn-ea"/>
                <a:cs typeface="+mn-cs"/>
              </a:rPr>
              <a:t> zdrowotnego oraz rozwijania kompetencji potrzebnych do odpowiedzialnego życia w zmieniającym się świecie. </a:t>
            </a:r>
          </a:p>
          <a:p>
            <a:r>
              <a:rPr lang="pl-PL" sz="1200" b="1" i="0" u="none" strike="noStrike" kern="1200" baseline="0" dirty="0">
                <a:solidFill>
                  <a:schemeClr val="tx1"/>
                </a:solidFill>
                <a:latin typeface="+mn-lt"/>
                <a:ea typeface="+mn-ea"/>
                <a:cs typeface="+mn-cs"/>
              </a:rPr>
              <a:t>Edukacja zdrowotna to nie tylko nowy przedmiot, lecz także długofalowe działanie na rzecz tworzenia szkoły, w której każdy czuje się bezpieczny, zauważony i wyposażony w umiejętności potrzebne do życia w zdrowiu i </a:t>
            </a:r>
            <a:r>
              <a:rPr lang="pl-PL" sz="1200" b="1" i="0" u="none" strike="noStrike" kern="1200" baseline="0" dirty="0" smtClean="0">
                <a:solidFill>
                  <a:schemeClr val="tx1"/>
                </a:solidFill>
                <a:latin typeface="+mn-lt"/>
                <a:ea typeface="+mn-ea"/>
                <a:cs typeface="+mn-cs"/>
              </a:rPr>
              <a:t>samoświadomości</a:t>
            </a:r>
            <a:r>
              <a:rPr lang="pl-PL" sz="1200" b="1" i="0" u="none" strike="noStrike" kern="1200" baseline="0" dirty="0">
                <a:solidFill>
                  <a:schemeClr val="tx1"/>
                </a:solidFill>
                <a:latin typeface="+mn-lt"/>
                <a:ea typeface="+mn-ea"/>
                <a:cs typeface="+mn-cs"/>
              </a:rPr>
              <a:t>.</a:t>
            </a:r>
            <a:endParaRPr lang="pl-PL" dirty="0"/>
          </a:p>
        </p:txBody>
      </p:sp>
      <p:sp>
        <p:nvSpPr>
          <p:cNvPr id="4" name="Symbol zastępczy numeru slajdu 3">
            <a:extLst>
              <a:ext uri="{FF2B5EF4-FFF2-40B4-BE49-F238E27FC236}">
                <a16:creationId xmlns="" xmlns:a16="http://schemas.microsoft.com/office/drawing/2014/main" id="{98F9D186-ACEC-49E0-99E2-AA7710CF2722}"/>
              </a:ext>
            </a:extLst>
          </p:cNvPr>
          <p:cNvSpPr>
            <a:spLocks noGrp="1"/>
          </p:cNvSpPr>
          <p:nvPr>
            <p:ph type="sldNum" sz="quarter" idx="5"/>
          </p:nvPr>
        </p:nvSpPr>
        <p:spPr/>
        <p:txBody>
          <a:bodyPr/>
          <a:lstStyle/>
          <a:p>
            <a:fld id="{CD76A073-414D-4A56-830F-4AC8560A439D}" type="slidenum">
              <a:rPr lang="pl-PL" smtClean="0"/>
              <a:t>19</a:t>
            </a:fld>
            <a:endParaRPr lang="pl-PL"/>
          </a:p>
        </p:txBody>
      </p:sp>
    </p:spTree>
    <p:extLst>
      <p:ext uri="{BB962C8B-B14F-4D97-AF65-F5344CB8AC3E}">
        <p14:creationId xmlns:p14="http://schemas.microsoft.com/office/powerpoint/2010/main" val="29230911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p:cNvSpPr>
            <a:spLocks noGrp="1"/>
          </p:cNvSpPr>
          <p:nvPr>
            <p:ph type="dt" sz="half" idx="10"/>
          </p:nvPr>
        </p:nvSpPr>
        <p:spPr/>
        <p:txBody>
          <a:bodyPr/>
          <a:lstStyle/>
          <a:p>
            <a:fld id="{4521C082-45DE-4DC4-91F8-9D608B0F60C2}" type="datetimeFigureOut">
              <a:rPr lang="pl-PL" smtClean="0"/>
              <a:t>31.08.2026</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B94BF887-0B32-492D-81F8-42150857283F}" type="slidenum">
              <a:rPr lang="pl-PL" smtClean="0"/>
              <a:t>‹#›</a:t>
            </a:fld>
            <a:endParaRPr lang="pl-PL"/>
          </a:p>
        </p:txBody>
      </p:sp>
    </p:spTree>
    <p:extLst>
      <p:ext uri="{BB962C8B-B14F-4D97-AF65-F5344CB8AC3E}">
        <p14:creationId xmlns:p14="http://schemas.microsoft.com/office/powerpoint/2010/main" val="16916892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ytuł i zawartość">
    <p:spTree>
      <p:nvGrpSpPr>
        <p:cNvPr id="1" name=""/>
        <p:cNvGrpSpPr/>
        <p:nvPr/>
      </p:nvGrpSpPr>
      <p:grpSpPr>
        <a:xfrm>
          <a:off x="0" y="0"/>
          <a:ext cx="0" cy="0"/>
          <a:chOff x="0" y="0"/>
          <a:chExt cx="0" cy="0"/>
        </a:xfrm>
      </p:grpSpPr>
      <p:pic>
        <p:nvPicPr>
          <p:cNvPr id="8" name="Obraz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ytuł 1"/>
          <p:cNvSpPr>
            <a:spLocks noGrp="1"/>
          </p:cNvSpPr>
          <p:nvPr>
            <p:ph type="title"/>
          </p:nvPr>
        </p:nvSpPr>
        <p:spPr/>
        <p:txBody>
          <a:bodyPr/>
          <a:lstStyle>
            <a:lvl1pPr>
              <a:defRPr>
                <a:solidFill>
                  <a:schemeClr val="bg1"/>
                </a:solidFill>
              </a:defRPr>
            </a:lvl1pPr>
          </a:lstStyle>
          <a:p>
            <a:r>
              <a:rPr lang="pl-PL" dirty="0"/>
              <a:t>Kliknij, aby edytować styl</a:t>
            </a:r>
          </a:p>
        </p:txBody>
      </p:sp>
      <p:sp>
        <p:nvSpPr>
          <p:cNvPr id="3" name="Symbol zastępczy zawartości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pl-PL" dirty="0"/>
              <a:t>Edytuj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4" name="Symbol zastępczy daty 3"/>
          <p:cNvSpPr>
            <a:spLocks noGrp="1"/>
          </p:cNvSpPr>
          <p:nvPr>
            <p:ph type="dt" sz="half" idx="10"/>
          </p:nvPr>
        </p:nvSpPr>
        <p:spPr/>
        <p:txBody>
          <a:bodyPr/>
          <a:lstStyle/>
          <a:p>
            <a:fld id="{4521C082-45DE-4DC4-91F8-9D608B0F60C2}" type="datetimeFigureOut">
              <a:rPr lang="pl-PL" smtClean="0"/>
              <a:t>31.08.2026</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B94BF887-0B32-492D-81F8-42150857283F}" type="slidenum">
              <a:rPr lang="pl-PL" smtClean="0"/>
              <a:t>‹#›</a:t>
            </a:fld>
            <a:endParaRPr lang="pl-PL"/>
          </a:p>
        </p:txBody>
      </p:sp>
    </p:spTree>
    <p:extLst>
      <p:ext uri="{BB962C8B-B14F-4D97-AF65-F5344CB8AC3E}">
        <p14:creationId xmlns:p14="http://schemas.microsoft.com/office/powerpoint/2010/main" val="3782878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Edytuj style wzorca tekstu</a:t>
            </a:r>
          </a:p>
        </p:txBody>
      </p:sp>
      <p:sp>
        <p:nvSpPr>
          <p:cNvPr id="4" name="Symbol zastępczy daty 3"/>
          <p:cNvSpPr>
            <a:spLocks noGrp="1"/>
          </p:cNvSpPr>
          <p:nvPr>
            <p:ph type="dt" sz="half" idx="10"/>
          </p:nvPr>
        </p:nvSpPr>
        <p:spPr/>
        <p:txBody>
          <a:bodyPr/>
          <a:lstStyle/>
          <a:p>
            <a:fld id="{4521C082-45DE-4DC4-91F8-9D608B0F60C2}" type="datetimeFigureOut">
              <a:rPr lang="pl-PL" smtClean="0"/>
              <a:t>31.08.2026</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B94BF887-0B32-492D-81F8-42150857283F}" type="slidenum">
              <a:rPr lang="pl-PL" smtClean="0"/>
              <a:t>‹#›</a:t>
            </a:fld>
            <a:endParaRPr lang="pl-PL"/>
          </a:p>
        </p:txBody>
      </p:sp>
    </p:spTree>
    <p:extLst>
      <p:ext uri="{BB962C8B-B14F-4D97-AF65-F5344CB8AC3E}">
        <p14:creationId xmlns:p14="http://schemas.microsoft.com/office/powerpoint/2010/main" val="143723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zawartości 2"/>
          <p:cNvSpPr>
            <a:spLocks noGrp="1"/>
          </p:cNvSpPr>
          <p:nvPr>
            <p:ph sz="half" idx="1"/>
          </p:nvPr>
        </p:nvSpPr>
        <p:spPr>
          <a:xfrm>
            <a:off x="838200" y="1825625"/>
            <a:ext cx="5181600" cy="435133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p:cNvSpPr>
            <a:spLocks noGrp="1"/>
          </p:cNvSpPr>
          <p:nvPr>
            <p:ph sz="half" idx="2"/>
          </p:nvPr>
        </p:nvSpPr>
        <p:spPr>
          <a:xfrm>
            <a:off x="6172200" y="1825625"/>
            <a:ext cx="5181600" cy="435133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p:cNvSpPr>
            <a:spLocks noGrp="1"/>
          </p:cNvSpPr>
          <p:nvPr>
            <p:ph type="dt" sz="half" idx="10"/>
          </p:nvPr>
        </p:nvSpPr>
        <p:spPr/>
        <p:txBody>
          <a:bodyPr/>
          <a:lstStyle/>
          <a:p>
            <a:fld id="{4521C082-45DE-4DC4-91F8-9D608B0F60C2}" type="datetimeFigureOut">
              <a:rPr lang="pl-PL" smtClean="0"/>
              <a:t>31.08.2026</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B94BF887-0B32-492D-81F8-42150857283F}" type="slidenum">
              <a:rPr lang="pl-PL" smtClean="0"/>
              <a:t>‹#›</a:t>
            </a:fld>
            <a:endParaRPr lang="pl-PL"/>
          </a:p>
        </p:txBody>
      </p:sp>
    </p:spTree>
    <p:extLst>
      <p:ext uri="{BB962C8B-B14F-4D97-AF65-F5344CB8AC3E}">
        <p14:creationId xmlns:p14="http://schemas.microsoft.com/office/powerpoint/2010/main" val="21324379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4" name="Symbol zastępczy zawartości 3"/>
          <p:cNvSpPr>
            <a:spLocks noGrp="1"/>
          </p:cNvSpPr>
          <p:nvPr>
            <p:ph sz="half" idx="2"/>
          </p:nvPr>
        </p:nvSpPr>
        <p:spPr>
          <a:xfrm>
            <a:off x="839788" y="2505075"/>
            <a:ext cx="5157787" cy="368458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6" name="Symbol zastępczy zawartości 5"/>
          <p:cNvSpPr>
            <a:spLocks noGrp="1"/>
          </p:cNvSpPr>
          <p:nvPr>
            <p:ph sz="quarter" idx="4"/>
          </p:nvPr>
        </p:nvSpPr>
        <p:spPr>
          <a:xfrm>
            <a:off x="6172200" y="2505075"/>
            <a:ext cx="5183188" cy="368458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p:cNvSpPr>
            <a:spLocks noGrp="1"/>
          </p:cNvSpPr>
          <p:nvPr>
            <p:ph type="dt" sz="half" idx="10"/>
          </p:nvPr>
        </p:nvSpPr>
        <p:spPr/>
        <p:txBody>
          <a:bodyPr/>
          <a:lstStyle/>
          <a:p>
            <a:fld id="{4521C082-45DE-4DC4-91F8-9D608B0F60C2}" type="datetimeFigureOut">
              <a:rPr lang="pl-PL" smtClean="0"/>
              <a:t>31.08.2026</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B94BF887-0B32-492D-81F8-42150857283F}" type="slidenum">
              <a:rPr lang="pl-PL" smtClean="0"/>
              <a:t>‹#›</a:t>
            </a:fld>
            <a:endParaRPr lang="pl-PL"/>
          </a:p>
        </p:txBody>
      </p:sp>
    </p:spTree>
    <p:extLst>
      <p:ext uri="{BB962C8B-B14F-4D97-AF65-F5344CB8AC3E}">
        <p14:creationId xmlns:p14="http://schemas.microsoft.com/office/powerpoint/2010/main" val="29316034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daty 2"/>
          <p:cNvSpPr>
            <a:spLocks noGrp="1"/>
          </p:cNvSpPr>
          <p:nvPr>
            <p:ph type="dt" sz="half" idx="10"/>
          </p:nvPr>
        </p:nvSpPr>
        <p:spPr/>
        <p:txBody>
          <a:bodyPr/>
          <a:lstStyle/>
          <a:p>
            <a:fld id="{4521C082-45DE-4DC4-91F8-9D608B0F60C2}" type="datetimeFigureOut">
              <a:rPr lang="pl-PL" smtClean="0"/>
              <a:t>31.08.2026</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B94BF887-0B32-492D-81F8-42150857283F}" type="slidenum">
              <a:rPr lang="pl-PL" smtClean="0"/>
              <a:t>‹#›</a:t>
            </a:fld>
            <a:endParaRPr lang="pl-PL"/>
          </a:p>
        </p:txBody>
      </p:sp>
    </p:spTree>
    <p:extLst>
      <p:ext uri="{BB962C8B-B14F-4D97-AF65-F5344CB8AC3E}">
        <p14:creationId xmlns:p14="http://schemas.microsoft.com/office/powerpoint/2010/main" val="32233931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4521C082-45DE-4DC4-91F8-9D608B0F60C2}" type="datetimeFigureOut">
              <a:rPr lang="pl-PL" smtClean="0"/>
              <a:t>31.08.2026</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B94BF887-0B32-492D-81F8-42150857283F}" type="slidenum">
              <a:rPr lang="pl-PL" smtClean="0"/>
              <a:t>‹#›</a:t>
            </a:fld>
            <a:endParaRPr lang="pl-PL"/>
          </a:p>
        </p:txBody>
      </p:sp>
    </p:spTree>
    <p:extLst>
      <p:ext uri="{BB962C8B-B14F-4D97-AF65-F5344CB8AC3E}">
        <p14:creationId xmlns:p14="http://schemas.microsoft.com/office/powerpoint/2010/main" val="3840967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a:t>
            </a:r>
          </a:p>
        </p:txBody>
      </p:sp>
      <p:sp>
        <p:nvSpPr>
          <p:cNvPr id="5" name="Symbol zastępczy daty 4"/>
          <p:cNvSpPr>
            <a:spLocks noGrp="1"/>
          </p:cNvSpPr>
          <p:nvPr>
            <p:ph type="dt" sz="half" idx="10"/>
          </p:nvPr>
        </p:nvSpPr>
        <p:spPr/>
        <p:txBody>
          <a:bodyPr/>
          <a:lstStyle/>
          <a:p>
            <a:fld id="{4521C082-45DE-4DC4-91F8-9D608B0F60C2}" type="datetimeFigureOut">
              <a:rPr lang="pl-PL" smtClean="0"/>
              <a:t>31.08.2026</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B94BF887-0B32-492D-81F8-42150857283F}" type="slidenum">
              <a:rPr lang="pl-PL" smtClean="0"/>
              <a:t>‹#›</a:t>
            </a:fld>
            <a:endParaRPr lang="pl-PL"/>
          </a:p>
        </p:txBody>
      </p:sp>
    </p:spTree>
    <p:extLst>
      <p:ext uri="{BB962C8B-B14F-4D97-AF65-F5344CB8AC3E}">
        <p14:creationId xmlns:p14="http://schemas.microsoft.com/office/powerpoint/2010/main" val="3446641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a:t>
            </a:r>
          </a:p>
        </p:txBody>
      </p:sp>
      <p:sp>
        <p:nvSpPr>
          <p:cNvPr id="5" name="Symbol zastępczy daty 4"/>
          <p:cNvSpPr>
            <a:spLocks noGrp="1"/>
          </p:cNvSpPr>
          <p:nvPr>
            <p:ph type="dt" sz="half" idx="10"/>
          </p:nvPr>
        </p:nvSpPr>
        <p:spPr/>
        <p:txBody>
          <a:bodyPr/>
          <a:lstStyle/>
          <a:p>
            <a:fld id="{4521C082-45DE-4DC4-91F8-9D608B0F60C2}" type="datetimeFigureOut">
              <a:rPr lang="pl-PL" smtClean="0"/>
              <a:t>31.08.2026</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B94BF887-0B32-492D-81F8-42150857283F}" type="slidenum">
              <a:rPr lang="pl-PL" smtClean="0"/>
              <a:t>‹#›</a:t>
            </a:fld>
            <a:endParaRPr lang="pl-PL"/>
          </a:p>
        </p:txBody>
      </p:sp>
    </p:spTree>
    <p:extLst>
      <p:ext uri="{BB962C8B-B14F-4D97-AF65-F5344CB8AC3E}">
        <p14:creationId xmlns:p14="http://schemas.microsoft.com/office/powerpoint/2010/main" val="1114635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tytułu pionowego 2"/>
          <p:cNvSpPr>
            <a:spLocks noGrp="1"/>
          </p:cNvSpPr>
          <p:nvPr>
            <p:ph type="body" orient="vert" idx="1"/>
          </p:nvPr>
        </p:nvSpPr>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4521C082-45DE-4DC4-91F8-9D608B0F60C2}" type="datetimeFigureOut">
              <a:rPr lang="pl-PL" smtClean="0"/>
              <a:t>31.08.2026</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B94BF887-0B32-492D-81F8-42150857283F}" type="slidenum">
              <a:rPr lang="pl-PL" smtClean="0"/>
              <a:t>‹#›</a:t>
            </a:fld>
            <a:endParaRPr lang="pl-PL"/>
          </a:p>
        </p:txBody>
      </p:sp>
    </p:spTree>
    <p:extLst>
      <p:ext uri="{BB962C8B-B14F-4D97-AF65-F5344CB8AC3E}">
        <p14:creationId xmlns:p14="http://schemas.microsoft.com/office/powerpoint/2010/main" val="5649863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p:cNvSpPr>
            <a:spLocks noGrp="1"/>
          </p:cNvSpPr>
          <p:nvPr>
            <p:ph type="body" orient="vert" idx="1"/>
          </p:nvPr>
        </p:nvSpPr>
        <p:spPr>
          <a:xfrm>
            <a:off x="838200" y="365125"/>
            <a:ext cx="7734300" cy="5811838"/>
          </a:xfrm>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4521C082-45DE-4DC4-91F8-9D608B0F60C2}" type="datetimeFigureOut">
              <a:rPr lang="pl-PL" smtClean="0"/>
              <a:t>31.08.2026</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B94BF887-0B32-492D-81F8-42150857283F}" type="slidenum">
              <a:rPr lang="pl-PL" smtClean="0"/>
              <a:t>‹#›</a:t>
            </a:fld>
            <a:endParaRPr lang="pl-PL"/>
          </a:p>
        </p:txBody>
      </p:sp>
    </p:spTree>
    <p:extLst>
      <p:ext uri="{BB962C8B-B14F-4D97-AF65-F5344CB8AC3E}">
        <p14:creationId xmlns:p14="http://schemas.microsoft.com/office/powerpoint/2010/main" val="2002147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21C082-45DE-4DC4-91F8-9D608B0F60C2}" type="datetimeFigureOut">
              <a:rPr lang="pl-PL" smtClean="0"/>
              <a:t>31.08.2026</a:t>
            </a:fld>
            <a:endParaRPr lang="pl-PL"/>
          </a:p>
        </p:txBody>
      </p:sp>
      <p:sp>
        <p:nvSpPr>
          <p:cNvPr id="5" name="Symbol zastępczy stop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4BF887-0B32-492D-81F8-42150857283F}" type="slidenum">
              <a:rPr lang="pl-PL" smtClean="0"/>
              <a:t>‹#›</a:t>
            </a:fld>
            <a:endParaRPr lang="pl-PL"/>
          </a:p>
        </p:txBody>
      </p:sp>
    </p:spTree>
    <p:extLst>
      <p:ext uri="{BB962C8B-B14F-4D97-AF65-F5344CB8AC3E}">
        <p14:creationId xmlns:p14="http://schemas.microsoft.com/office/powerpoint/2010/main" val="39109500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ore.edu.pl/szkola-promujaca-zdrowie"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ytuł 8"/>
          <p:cNvSpPr>
            <a:spLocks noGrp="1"/>
          </p:cNvSpPr>
          <p:nvPr>
            <p:ph type="title"/>
          </p:nvPr>
        </p:nvSpPr>
        <p:spPr>
          <a:xfrm>
            <a:off x="142874" y="3289300"/>
            <a:ext cx="11906250" cy="1917700"/>
          </a:xfrm>
        </p:spPr>
        <p:txBody>
          <a:bodyPr>
            <a:noAutofit/>
          </a:bodyPr>
          <a:lstStyle/>
          <a:p>
            <a:pPr algn="ctr"/>
            <a:r>
              <a:rPr lang="pl-PL" sz="5400" b="1" dirty="0"/>
              <a:t>EDUKACJA ZDROWOTNA</a:t>
            </a:r>
            <a:r>
              <a:rPr lang="pl-PL" b="1" dirty="0"/>
              <a:t/>
            </a:r>
            <a:br>
              <a:rPr lang="pl-PL" b="1" dirty="0"/>
            </a:br>
            <a:r>
              <a:rPr lang="pl-PL" b="1" dirty="0"/>
              <a:t>EDUKACJA ZDROWOTNA – ZDROWIE SEKSUALNE</a:t>
            </a:r>
            <a:br>
              <a:rPr lang="pl-PL" b="1" dirty="0"/>
            </a:br>
            <a:r>
              <a:rPr lang="pl-PL" b="1" dirty="0">
                <a:solidFill>
                  <a:srgbClr val="F39D1A"/>
                </a:solidFill>
              </a:rPr>
              <a:t>- NOWE PRZEDMIOTY W SZKOLE</a:t>
            </a:r>
          </a:p>
        </p:txBody>
      </p:sp>
      <p:pic>
        <p:nvPicPr>
          <p:cNvPr id="3" name="Obraz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3635" y="533400"/>
            <a:ext cx="2284729" cy="2560080"/>
          </a:xfrm>
          <a:prstGeom prst="rect">
            <a:avLst/>
          </a:prstGeom>
        </p:spPr>
      </p:pic>
      <p:sp>
        <p:nvSpPr>
          <p:cNvPr id="5" name="pole tekstowe 4">
            <a:extLst>
              <a:ext uri="{FF2B5EF4-FFF2-40B4-BE49-F238E27FC236}">
                <a16:creationId xmlns="" xmlns:a16="http://schemas.microsoft.com/office/drawing/2014/main" id="{E12156D8-5812-5ACC-3A68-702E4AFD0F05}"/>
              </a:ext>
            </a:extLst>
          </p:cNvPr>
          <p:cNvSpPr txBox="1"/>
          <p:nvPr/>
        </p:nvSpPr>
        <p:spPr>
          <a:xfrm>
            <a:off x="3047999" y="5678269"/>
            <a:ext cx="6096000" cy="646331"/>
          </a:xfrm>
          <a:prstGeom prst="rect">
            <a:avLst/>
          </a:prstGeom>
          <a:noFill/>
        </p:spPr>
        <p:txBody>
          <a:bodyPr wrap="square">
            <a:spAutoFit/>
          </a:bodyPr>
          <a:lstStyle/>
          <a:p>
            <a:pPr algn="ctr"/>
            <a:r>
              <a:rPr lang="pl-PL" dirty="0">
                <a:solidFill>
                  <a:schemeClr val="bg1"/>
                </a:solidFill>
              </a:rPr>
              <a:t>PREZENTACJA WDROŻENIOWA DLA DYREKTORÓW SZKÓŁ</a:t>
            </a:r>
            <a:br>
              <a:rPr lang="pl-PL" dirty="0">
                <a:solidFill>
                  <a:schemeClr val="bg1"/>
                </a:solidFill>
              </a:rPr>
            </a:br>
            <a:r>
              <a:rPr lang="pl-PL" dirty="0">
                <a:solidFill>
                  <a:schemeClr val="bg1"/>
                </a:solidFill>
              </a:rPr>
              <a:t>Wersja zaktualizowana na rok szkolny 2026/2027 </a:t>
            </a:r>
          </a:p>
        </p:txBody>
      </p:sp>
    </p:spTree>
    <p:extLst>
      <p:ext uri="{BB962C8B-B14F-4D97-AF65-F5344CB8AC3E}">
        <p14:creationId xmlns:p14="http://schemas.microsoft.com/office/powerpoint/2010/main" val="42404269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D6B243DE-19F4-302F-3285-DBA77E5A216B}"/>
              </a:ext>
            </a:extLst>
          </p:cNvPr>
          <p:cNvSpPr>
            <a:spLocks noGrp="1"/>
          </p:cNvSpPr>
          <p:nvPr>
            <p:ph type="title"/>
          </p:nvPr>
        </p:nvSpPr>
        <p:spPr>
          <a:xfrm>
            <a:off x="838200" y="863600"/>
            <a:ext cx="10515600" cy="827088"/>
          </a:xfrm>
        </p:spPr>
        <p:txBody>
          <a:bodyPr>
            <a:normAutofit/>
          </a:bodyPr>
          <a:lstStyle/>
          <a:p>
            <a:r>
              <a:rPr lang="pl-PL" sz="3200" b="1" dirty="0" smtClean="0">
                <a:solidFill>
                  <a:srgbClr val="F39D1A"/>
                </a:solidFill>
              </a:rPr>
              <a:t>1. Wprowadzenie </a:t>
            </a:r>
            <a:r>
              <a:rPr lang="pl-PL" sz="3200" dirty="0"/>
              <a:t>– dwuetapowa struktura przedmiotów (2026)</a:t>
            </a:r>
          </a:p>
        </p:txBody>
      </p:sp>
      <p:sp>
        <p:nvSpPr>
          <p:cNvPr id="3" name="Symbol zastępczy zawartości 2">
            <a:extLst>
              <a:ext uri="{FF2B5EF4-FFF2-40B4-BE49-F238E27FC236}">
                <a16:creationId xmlns="" xmlns:a16="http://schemas.microsoft.com/office/drawing/2014/main" id="{B0D07C23-942C-FB93-EB8D-5E2D0BD81954}"/>
              </a:ext>
            </a:extLst>
          </p:cNvPr>
          <p:cNvSpPr>
            <a:spLocks noGrp="1"/>
          </p:cNvSpPr>
          <p:nvPr>
            <p:ph idx="1"/>
          </p:nvPr>
        </p:nvSpPr>
        <p:spPr/>
        <p:txBody>
          <a:bodyPr>
            <a:normAutofit fontScale="92500" lnSpcReduction="20000"/>
          </a:bodyPr>
          <a:lstStyle/>
          <a:p>
            <a:pPr marL="0" indent="0">
              <a:buNone/>
            </a:pPr>
            <a:r>
              <a:rPr lang="pl-PL" dirty="0"/>
              <a:t>Dwa powiązane, ale odrębne przedmioty szkolne od 1 września 2026 r.:</a:t>
            </a:r>
          </a:p>
          <a:p>
            <a:pPr marL="0" indent="0">
              <a:buNone/>
            </a:pPr>
            <a:r>
              <a:rPr lang="pl-PL" dirty="0" smtClean="0"/>
              <a:t>1</a:t>
            </a:r>
            <a:r>
              <a:rPr lang="pl-PL" dirty="0"/>
              <a:t>. Edukacja zdrowotna (przedmiot OBOWIĄZKOWY)</a:t>
            </a:r>
          </a:p>
          <a:p>
            <a:pPr marL="0" indent="0">
              <a:buNone/>
            </a:pPr>
            <a:r>
              <a:rPr lang="pl-PL" dirty="0" smtClean="0"/>
              <a:t>2</a:t>
            </a:r>
            <a:r>
              <a:rPr lang="pl-PL" dirty="0"/>
              <a:t>. Edukacja zdrowotna – zdrowie seksualne (przedmiot NIEOBOWIĄZKOWY)</a:t>
            </a:r>
          </a:p>
          <a:p>
            <a:endParaRPr lang="pl-PL" dirty="0"/>
          </a:p>
          <a:p>
            <a:r>
              <a:rPr lang="pl-PL" dirty="0"/>
              <a:t>Interdyscyplinarny charakter kształcenia (nauki medyczne, biologiczne, psychologiczne i społeczne).</a:t>
            </a:r>
          </a:p>
          <a:p>
            <a:r>
              <a:rPr lang="pl-PL" dirty="0"/>
              <a:t>Kształtowanie trwałych nawyków prozdrowotnych oraz </a:t>
            </a:r>
            <a:r>
              <a:rPr lang="pl-PL" dirty="0" err="1"/>
              <a:t>alfabetyzmu</a:t>
            </a:r>
            <a:r>
              <a:rPr lang="pl-PL" dirty="0"/>
              <a:t> zdrowotnego (ang. </a:t>
            </a:r>
            <a:r>
              <a:rPr lang="pl-PL" i="1" dirty="0" err="1"/>
              <a:t>health</a:t>
            </a:r>
            <a:r>
              <a:rPr lang="pl-PL" i="1" dirty="0"/>
              <a:t> </a:t>
            </a:r>
            <a:r>
              <a:rPr lang="pl-PL" i="1" dirty="0" err="1"/>
              <a:t>literacy</a:t>
            </a:r>
            <a:r>
              <a:rPr lang="pl-PL" dirty="0"/>
              <a:t>).</a:t>
            </a:r>
          </a:p>
          <a:p>
            <a:r>
              <a:rPr lang="pl-PL" dirty="0"/>
              <a:t>Wsparcie zdrowia i odporności psychicznej uczniów w odpowiedzi </a:t>
            </a:r>
            <a:r>
              <a:rPr lang="pl-PL" dirty="0" smtClean="0"/>
              <a:t/>
            </a:r>
            <a:br>
              <a:rPr lang="pl-PL" dirty="0" smtClean="0"/>
            </a:br>
            <a:r>
              <a:rPr lang="pl-PL" dirty="0" smtClean="0"/>
              <a:t>na </a:t>
            </a:r>
            <a:r>
              <a:rPr lang="pl-PL" dirty="0"/>
              <a:t>kryzysy cywilizacyjne i cyfrowe.</a:t>
            </a:r>
          </a:p>
          <a:p>
            <a:r>
              <a:rPr lang="pl-PL" dirty="0"/>
              <a:t>Oparcie treści na dowodach naukowych (EBM) oraz krytycznej analizie informacji.</a:t>
            </a:r>
          </a:p>
          <a:p>
            <a:endParaRPr lang="pl-PL" dirty="0"/>
          </a:p>
        </p:txBody>
      </p:sp>
    </p:spTree>
    <p:extLst>
      <p:ext uri="{BB962C8B-B14F-4D97-AF65-F5344CB8AC3E}">
        <p14:creationId xmlns:p14="http://schemas.microsoft.com/office/powerpoint/2010/main" val="5222407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 xmlns:a16="http://schemas.microsoft.com/office/drawing/2014/main" id="{C0A50C8B-28E1-BBBA-99B3-D444F20E26AE}"/>
            </a:ext>
          </a:extLst>
        </p:cNvPr>
        <p:cNvGrpSpPr/>
        <p:nvPr/>
      </p:nvGrpSpPr>
      <p:grpSpPr>
        <a:xfrm>
          <a:off x="0" y="0"/>
          <a:ext cx="0" cy="0"/>
          <a:chOff x="0" y="0"/>
          <a:chExt cx="0" cy="0"/>
        </a:xfrm>
      </p:grpSpPr>
      <p:sp>
        <p:nvSpPr>
          <p:cNvPr id="9" name="Tytuł 8">
            <a:extLst>
              <a:ext uri="{FF2B5EF4-FFF2-40B4-BE49-F238E27FC236}">
                <a16:creationId xmlns="" xmlns:a16="http://schemas.microsoft.com/office/drawing/2014/main" id="{0DDDF505-382B-A5A1-3912-16D734E60137}"/>
              </a:ext>
            </a:extLst>
          </p:cNvPr>
          <p:cNvSpPr>
            <a:spLocks noGrp="1"/>
          </p:cNvSpPr>
          <p:nvPr>
            <p:ph type="title"/>
          </p:nvPr>
        </p:nvSpPr>
        <p:spPr>
          <a:xfrm>
            <a:off x="484497" y="680720"/>
            <a:ext cx="8987049" cy="665280"/>
          </a:xfrm>
        </p:spPr>
        <p:txBody>
          <a:bodyPr>
            <a:noAutofit/>
          </a:bodyPr>
          <a:lstStyle/>
          <a:p>
            <a:r>
              <a:rPr lang="pl-PL" sz="3000" b="1" dirty="0" smtClean="0">
                <a:solidFill>
                  <a:srgbClr val="F39D1A"/>
                </a:solidFill>
              </a:rPr>
              <a:t>2. Podstawa </a:t>
            </a:r>
            <a:r>
              <a:rPr lang="pl-PL" sz="3000" b="1" dirty="0">
                <a:solidFill>
                  <a:srgbClr val="F39D1A"/>
                </a:solidFill>
              </a:rPr>
              <a:t>prawna (stan prawny 2026 r.)</a:t>
            </a:r>
          </a:p>
        </p:txBody>
      </p:sp>
      <p:sp>
        <p:nvSpPr>
          <p:cNvPr id="10" name="Symbol zastępczy zawartości 9">
            <a:extLst>
              <a:ext uri="{FF2B5EF4-FFF2-40B4-BE49-F238E27FC236}">
                <a16:creationId xmlns="" xmlns:a16="http://schemas.microsoft.com/office/drawing/2014/main" id="{F58E3121-4127-2AAF-549E-26B33A8C8296}"/>
              </a:ext>
            </a:extLst>
          </p:cNvPr>
          <p:cNvSpPr>
            <a:spLocks noGrp="1"/>
          </p:cNvSpPr>
          <p:nvPr>
            <p:ph idx="1"/>
          </p:nvPr>
        </p:nvSpPr>
        <p:spPr>
          <a:xfrm>
            <a:off x="484497" y="1452880"/>
            <a:ext cx="11232106" cy="5140960"/>
          </a:xfrm>
        </p:spPr>
        <p:txBody>
          <a:bodyPr>
            <a:normAutofit fontScale="92500" lnSpcReduction="20000"/>
          </a:bodyPr>
          <a:lstStyle/>
          <a:p>
            <a:r>
              <a:rPr lang="pl-PL" sz="2400" dirty="0"/>
              <a:t>Rozporządzenie ME z dnia 8 lipca 2026 r. – Podstawa programowa dla szkoły podstawowej (Dz.U. </a:t>
            </a:r>
            <a:r>
              <a:rPr lang="pl-PL" sz="2400" dirty="0" smtClean="0"/>
              <a:t>z 2026 r., </a:t>
            </a:r>
            <a:r>
              <a:rPr lang="pl-PL" sz="2400" dirty="0"/>
              <a:t>poz. 958).</a:t>
            </a:r>
          </a:p>
          <a:p>
            <a:r>
              <a:rPr lang="pl-PL" sz="2400" dirty="0"/>
              <a:t>Rozporządzenie ME z dnia 8 lipca 2026 r. – Podstawa programowa dla liceum ogólnokształcącego, technikum i branżowej szkoły II st. (Dz.U</a:t>
            </a:r>
            <a:r>
              <a:rPr lang="pl-PL" sz="2400" dirty="0" smtClean="0"/>
              <a:t>. z </a:t>
            </a:r>
            <a:r>
              <a:rPr lang="pl-PL" sz="2400" dirty="0"/>
              <a:t>2026 </a:t>
            </a:r>
            <a:r>
              <a:rPr lang="pl-PL" sz="2400" dirty="0" smtClean="0"/>
              <a:t>r., poz</a:t>
            </a:r>
            <a:r>
              <a:rPr lang="pl-PL" sz="2400" dirty="0"/>
              <a:t>. 947).</a:t>
            </a:r>
          </a:p>
          <a:p>
            <a:r>
              <a:rPr lang="pl-PL" sz="2400" dirty="0"/>
              <a:t>Rozporządzenie ME z dnia 14 lipca 2026 r. – Podstawa programowa dla branżowej szkoły </a:t>
            </a:r>
            <a:r>
              <a:rPr lang="pl-PL" sz="2400" dirty="0" smtClean="0"/>
              <a:t/>
            </a:r>
            <a:br>
              <a:rPr lang="pl-PL" sz="2400" dirty="0" smtClean="0"/>
            </a:br>
            <a:r>
              <a:rPr lang="pl-PL" sz="2400" dirty="0" smtClean="0"/>
              <a:t>I </a:t>
            </a:r>
            <a:r>
              <a:rPr lang="pl-PL" sz="2400" dirty="0"/>
              <a:t>stopnia, szkoły specjalnej przysposabiającej do pracy oraz szkoły policealnej (Dz.U. </a:t>
            </a:r>
            <a:r>
              <a:rPr lang="pl-PL" sz="2400" dirty="0" smtClean="0"/>
              <a:t>z 2026 r., poz</a:t>
            </a:r>
            <a:r>
              <a:rPr lang="pl-PL" sz="2400" dirty="0"/>
              <a:t>. 1012).</a:t>
            </a:r>
          </a:p>
          <a:p>
            <a:r>
              <a:rPr lang="pl-PL" sz="2400" dirty="0"/>
              <a:t>Rozporządzenie ME z dnia 17 lipca 2026 r. – Sposób nauczania i zakres treści dotyczących wiedzy o życiu seksualnym człowieka, o zasadach świadomego i odpowiedzialnego rodzicielstwa, o wartości rodziny, życia w fazie prenatalnej oraz metodach i środkach świadomej prokreacji (Dz.U. </a:t>
            </a:r>
            <a:r>
              <a:rPr lang="pl-PL" sz="2400" dirty="0" smtClean="0"/>
              <a:t>z 2026 r., poz</a:t>
            </a:r>
            <a:r>
              <a:rPr lang="pl-PL" sz="2400" dirty="0"/>
              <a:t>. 966).</a:t>
            </a:r>
          </a:p>
          <a:p>
            <a:r>
              <a:rPr lang="pl-PL" sz="2400" dirty="0"/>
              <a:t>Rozporządzenie ME z dnia 22 lipca 2026 r. – Ramowe plany nauczania dla publicznych szkół (Dz.U. </a:t>
            </a:r>
            <a:r>
              <a:rPr lang="pl-PL" sz="2400" dirty="0" smtClean="0"/>
              <a:t>z 2026 r., </a:t>
            </a:r>
            <a:r>
              <a:rPr lang="pl-PL" sz="2400" dirty="0"/>
              <a:t>poz. 1028).</a:t>
            </a:r>
          </a:p>
          <a:p>
            <a:r>
              <a:rPr lang="pl-PL" sz="2400" dirty="0"/>
              <a:t>Rozporządzenie Ministra Edukacji z dnia 8 sierpnia 2025 r. zmieniające rozporządzenie </a:t>
            </a:r>
            <a:r>
              <a:rPr lang="pl-PL" sz="2400" dirty="0" smtClean="0"/>
              <a:t/>
            </a:r>
            <a:br>
              <a:rPr lang="pl-PL" sz="2400" dirty="0" smtClean="0"/>
            </a:br>
            <a:r>
              <a:rPr lang="pl-PL" sz="2400" dirty="0" smtClean="0"/>
              <a:t>w </a:t>
            </a:r>
            <a:r>
              <a:rPr lang="pl-PL" sz="2400" dirty="0"/>
              <a:t>sprawie szczegółowych kwalifikacji wymaganych od nauczycieli (Dz.U. </a:t>
            </a:r>
            <a:r>
              <a:rPr lang="pl-PL" sz="2400" dirty="0" smtClean="0"/>
              <a:t>z 2025 r., </a:t>
            </a:r>
            <a:r>
              <a:rPr lang="pl-PL" sz="2400" dirty="0"/>
              <a:t>poz. </a:t>
            </a:r>
            <a:r>
              <a:rPr lang="pl-PL" sz="2400" dirty="0" smtClean="0"/>
              <a:t>1111).</a:t>
            </a:r>
            <a:endParaRPr lang="pl-PL" sz="2400" dirty="0"/>
          </a:p>
          <a:p>
            <a:r>
              <a:rPr lang="pl-PL" sz="2400" dirty="0"/>
              <a:t>Rozporządzenie Ministra Edukacji z dnia 19 sierpnia 2026 r. zmieniające rozporządzenie </a:t>
            </a:r>
            <a:r>
              <a:rPr lang="pl-PL" sz="2400" dirty="0" smtClean="0"/>
              <a:t/>
            </a:r>
            <a:br>
              <a:rPr lang="pl-PL" sz="2400" dirty="0" smtClean="0"/>
            </a:br>
            <a:r>
              <a:rPr lang="pl-PL" sz="2400" dirty="0" smtClean="0"/>
              <a:t>w </a:t>
            </a:r>
            <a:r>
              <a:rPr lang="pl-PL" sz="2400" dirty="0"/>
              <a:t>sprawie szczegółowych kwalifikacji wymaganych od nauczycieli (Dz.U</a:t>
            </a:r>
            <a:r>
              <a:rPr lang="pl-PL" sz="2400" dirty="0" smtClean="0"/>
              <a:t>. z </a:t>
            </a:r>
            <a:r>
              <a:rPr lang="pl-PL" sz="2400" dirty="0"/>
              <a:t>2026 </a:t>
            </a:r>
            <a:r>
              <a:rPr lang="pl-PL" sz="2400" dirty="0" smtClean="0"/>
              <a:t>r., poz</a:t>
            </a:r>
            <a:r>
              <a:rPr lang="pl-PL" sz="2400" dirty="0"/>
              <a:t>. 1126)</a:t>
            </a:r>
          </a:p>
          <a:p>
            <a:endParaRPr lang="pl-PL" sz="2400" dirty="0"/>
          </a:p>
        </p:txBody>
      </p:sp>
    </p:spTree>
    <p:extLst>
      <p:ext uri="{BB962C8B-B14F-4D97-AF65-F5344CB8AC3E}">
        <p14:creationId xmlns:p14="http://schemas.microsoft.com/office/powerpoint/2010/main" val="33101918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 xmlns:a16="http://schemas.microsoft.com/office/drawing/2014/main" id="{7D28F353-802A-92AC-958E-7731824ED6CA}"/>
            </a:ext>
          </a:extLst>
        </p:cNvPr>
        <p:cNvGrpSpPr/>
        <p:nvPr/>
      </p:nvGrpSpPr>
      <p:grpSpPr>
        <a:xfrm>
          <a:off x="0" y="0"/>
          <a:ext cx="0" cy="0"/>
          <a:chOff x="0" y="0"/>
          <a:chExt cx="0" cy="0"/>
        </a:xfrm>
      </p:grpSpPr>
      <p:sp>
        <p:nvSpPr>
          <p:cNvPr id="9" name="Tytuł 8">
            <a:extLst>
              <a:ext uri="{FF2B5EF4-FFF2-40B4-BE49-F238E27FC236}">
                <a16:creationId xmlns="" xmlns:a16="http://schemas.microsoft.com/office/drawing/2014/main" id="{D3C95FE6-94D9-34B4-E13A-02A788EA8852}"/>
              </a:ext>
            </a:extLst>
          </p:cNvPr>
          <p:cNvSpPr>
            <a:spLocks noGrp="1"/>
          </p:cNvSpPr>
          <p:nvPr>
            <p:ph type="title"/>
          </p:nvPr>
        </p:nvSpPr>
        <p:spPr>
          <a:xfrm>
            <a:off x="484497" y="690942"/>
            <a:ext cx="8987049" cy="665280"/>
          </a:xfrm>
        </p:spPr>
        <p:txBody>
          <a:bodyPr>
            <a:noAutofit/>
          </a:bodyPr>
          <a:lstStyle/>
          <a:p>
            <a:r>
              <a:rPr lang="pl-PL" sz="3000" b="1" dirty="0" smtClean="0">
                <a:solidFill>
                  <a:srgbClr val="F39D1A"/>
                </a:solidFill>
              </a:rPr>
              <a:t>3. Cele </a:t>
            </a:r>
            <a:r>
              <a:rPr lang="pl-PL" sz="3000" b="1" dirty="0">
                <a:solidFill>
                  <a:srgbClr val="F39D1A"/>
                </a:solidFill>
              </a:rPr>
              <a:t>edukacji zdrowotnej</a:t>
            </a:r>
          </a:p>
        </p:txBody>
      </p:sp>
      <p:sp>
        <p:nvSpPr>
          <p:cNvPr id="10" name="Symbol zastępczy zawartości 9">
            <a:extLst>
              <a:ext uri="{FF2B5EF4-FFF2-40B4-BE49-F238E27FC236}">
                <a16:creationId xmlns="" xmlns:a16="http://schemas.microsoft.com/office/drawing/2014/main" id="{27182DAE-4078-7D61-3207-AFDD7F105B97}"/>
              </a:ext>
            </a:extLst>
          </p:cNvPr>
          <p:cNvSpPr>
            <a:spLocks noGrp="1"/>
          </p:cNvSpPr>
          <p:nvPr>
            <p:ph idx="1"/>
          </p:nvPr>
        </p:nvSpPr>
        <p:spPr>
          <a:xfrm>
            <a:off x="484497" y="1726442"/>
            <a:ext cx="11232106" cy="4107976"/>
          </a:xfrm>
        </p:spPr>
        <p:txBody>
          <a:bodyPr>
            <a:normAutofit fontScale="92500" lnSpcReduction="20000"/>
          </a:bodyPr>
          <a:lstStyle/>
          <a:p>
            <a:pPr lvl="0">
              <a:spcBef>
                <a:spcPts val="1200"/>
              </a:spcBef>
              <a:spcAft>
                <a:spcPts val="600"/>
              </a:spcAft>
            </a:pPr>
            <a:r>
              <a:rPr lang="pl-PL" b="1" dirty="0"/>
              <a:t>Holistyczny dobrostan: </a:t>
            </a:r>
            <a:r>
              <a:rPr lang="pl-PL" dirty="0"/>
              <a:t>rozwijanie zdrowia fizycznego, psychicznego, społecznego i środowiskowego.</a:t>
            </a:r>
          </a:p>
          <a:p>
            <a:pPr lvl="0">
              <a:spcBef>
                <a:spcPts val="1200"/>
              </a:spcBef>
              <a:spcAft>
                <a:spcPts val="600"/>
              </a:spcAft>
            </a:pPr>
            <a:r>
              <a:rPr lang="pl-PL" b="1" dirty="0"/>
              <a:t>Całożyciowa dbałość o zdrowie: </a:t>
            </a:r>
            <a:r>
              <a:rPr lang="pl-PL" dirty="0"/>
              <a:t>nauka podejmowania świadomych decyzji </a:t>
            </a:r>
            <a:r>
              <a:rPr lang="pl-PL" dirty="0" smtClean="0"/>
              <a:t/>
            </a:r>
            <a:br>
              <a:rPr lang="pl-PL" dirty="0" smtClean="0"/>
            </a:br>
            <a:r>
              <a:rPr lang="pl-PL" dirty="0" smtClean="0"/>
              <a:t>na </a:t>
            </a:r>
            <a:r>
              <a:rPr lang="pl-PL" dirty="0"/>
              <a:t>wszystkich etapach życia.</a:t>
            </a:r>
          </a:p>
          <a:p>
            <a:pPr lvl="0">
              <a:spcBef>
                <a:spcPts val="1200"/>
              </a:spcBef>
              <a:spcAft>
                <a:spcPts val="600"/>
              </a:spcAft>
            </a:pPr>
            <a:r>
              <a:rPr lang="pl-PL" b="1" dirty="0"/>
              <a:t>Rozwijanie </a:t>
            </a:r>
            <a:r>
              <a:rPr lang="pl-PL" b="1" dirty="0" err="1"/>
              <a:t>alfabetyzmu</a:t>
            </a:r>
            <a:r>
              <a:rPr lang="pl-PL" b="1" dirty="0"/>
              <a:t> zdrowotnego: </a:t>
            </a:r>
            <a:r>
              <a:rPr lang="pl-PL" dirty="0" smtClean="0"/>
              <a:t>kształtowanie</a:t>
            </a:r>
            <a:r>
              <a:rPr lang="pl-PL" b="1" dirty="0" smtClean="0"/>
              <a:t> </a:t>
            </a:r>
            <a:r>
              <a:rPr lang="pl-PL" dirty="0" smtClean="0"/>
              <a:t>umiejętności </a:t>
            </a:r>
            <a:r>
              <a:rPr lang="pl-PL" dirty="0"/>
              <a:t>wyszukiwania, weryfikacji i stosowania wiedzy medycznej.</a:t>
            </a:r>
          </a:p>
          <a:p>
            <a:pPr lvl="0">
              <a:spcBef>
                <a:spcPts val="1200"/>
              </a:spcBef>
              <a:spcAft>
                <a:spcPts val="600"/>
              </a:spcAft>
            </a:pPr>
            <a:r>
              <a:rPr lang="pl-PL" b="1" dirty="0"/>
              <a:t>Odporność cyfrowa i krytyczne myślenie: </a:t>
            </a:r>
            <a:r>
              <a:rPr lang="pl-PL" dirty="0"/>
              <a:t>rozpoznawanie dezinformacji, </a:t>
            </a:r>
            <a:r>
              <a:rPr lang="pl-PL" dirty="0" smtClean="0"/>
              <a:t/>
            </a:r>
            <a:br>
              <a:rPr lang="pl-PL" dirty="0" smtClean="0"/>
            </a:br>
            <a:r>
              <a:rPr lang="pl-PL" dirty="0" err="1" smtClean="0"/>
              <a:t>fake</a:t>
            </a:r>
            <a:r>
              <a:rPr lang="pl-PL" dirty="0" smtClean="0"/>
              <a:t> </a:t>
            </a:r>
            <a:r>
              <a:rPr lang="pl-PL" dirty="0"/>
              <a:t>newsów i presji wizerunkowej w sieci.</a:t>
            </a:r>
          </a:p>
          <a:p>
            <a:pPr lvl="0">
              <a:spcBef>
                <a:spcPts val="1200"/>
              </a:spcBef>
              <a:spcAft>
                <a:spcPts val="600"/>
              </a:spcAft>
            </a:pPr>
            <a:r>
              <a:rPr lang="pl-PL" b="1" dirty="0"/>
              <a:t>Profile działania: </a:t>
            </a:r>
            <a:r>
              <a:rPr lang="pl-PL" dirty="0"/>
              <a:t>łączenie profilaktyki (zapobieganie chorobom i uzależnieniom) z działaniami naprawczymi (reagowanie w kryzysie).</a:t>
            </a:r>
          </a:p>
          <a:p>
            <a:pPr>
              <a:spcBef>
                <a:spcPts val="1200"/>
              </a:spcBef>
              <a:spcAft>
                <a:spcPts val="600"/>
              </a:spcAft>
            </a:pPr>
            <a:endParaRPr lang="pl-PL" sz="2400" dirty="0"/>
          </a:p>
        </p:txBody>
      </p:sp>
    </p:spTree>
    <p:extLst>
      <p:ext uri="{BB962C8B-B14F-4D97-AF65-F5344CB8AC3E}">
        <p14:creationId xmlns:p14="http://schemas.microsoft.com/office/powerpoint/2010/main" val="21928758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 xmlns:a16="http://schemas.microsoft.com/office/drawing/2014/main" id="{FB5C78F0-D795-5471-D909-5D65CE9AAECB}"/>
            </a:ext>
          </a:extLst>
        </p:cNvPr>
        <p:cNvGrpSpPr/>
        <p:nvPr/>
      </p:nvGrpSpPr>
      <p:grpSpPr>
        <a:xfrm>
          <a:off x="0" y="0"/>
          <a:ext cx="0" cy="0"/>
          <a:chOff x="0" y="0"/>
          <a:chExt cx="0" cy="0"/>
        </a:xfrm>
      </p:grpSpPr>
      <p:sp>
        <p:nvSpPr>
          <p:cNvPr id="9" name="Tytuł 8">
            <a:extLst>
              <a:ext uri="{FF2B5EF4-FFF2-40B4-BE49-F238E27FC236}">
                <a16:creationId xmlns="" xmlns:a16="http://schemas.microsoft.com/office/drawing/2014/main" id="{A184A9D0-5A59-C4E6-60FD-C2BC3A93E73C}"/>
              </a:ext>
            </a:extLst>
          </p:cNvPr>
          <p:cNvSpPr>
            <a:spLocks noGrp="1"/>
          </p:cNvSpPr>
          <p:nvPr>
            <p:ph type="title"/>
          </p:nvPr>
        </p:nvSpPr>
        <p:spPr>
          <a:xfrm>
            <a:off x="484497" y="826420"/>
            <a:ext cx="10681343" cy="665280"/>
          </a:xfrm>
        </p:spPr>
        <p:txBody>
          <a:bodyPr>
            <a:noAutofit/>
          </a:bodyPr>
          <a:lstStyle/>
          <a:p>
            <a:r>
              <a:rPr lang="pl-PL" sz="3000" b="1" dirty="0">
                <a:solidFill>
                  <a:srgbClr val="F39D1A"/>
                </a:solidFill>
              </a:rPr>
              <a:t>3 a. Cele kształcenia w szkołach – wymagania ogólne</a:t>
            </a:r>
          </a:p>
        </p:txBody>
      </p:sp>
      <p:sp>
        <p:nvSpPr>
          <p:cNvPr id="10" name="Symbol zastępczy zawartości 9">
            <a:extLst>
              <a:ext uri="{FF2B5EF4-FFF2-40B4-BE49-F238E27FC236}">
                <a16:creationId xmlns="" xmlns:a16="http://schemas.microsoft.com/office/drawing/2014/main" id="{DB23A6F8-8EC8-529F-6695-17C08E4DF603}"/>
              </a:ext>
            </a:extLst>
          </p:cNvPr>
          <p:cNvSpPr>
            <a:spLocks noGrp="1"/>
          </p:cNvSpPr>
          <p:nvPr>
            <p:ph idx="1"/>
          </p:nvPr>
        </p:nvSpPr>
        <p:spPr>
          <a:xfrm>
            <a:off x="6410961" y="1666240"/>
            <a:ext cx="5346282" cy="4625378"/>
          </a:xfrm>
        </p:spPr>
        <p:txBody>
          <a:bodyPr>
            <a:normAutofit fontScale="62500" lnSpcReduction="20000"/>
          </a:bodyPr>
          <a:lstStyle/>
          <a:p>
            <a:pPr marL="0" lvl="0" indent="0">
              <a:buNone/>
            </a:pPr>
            <a:r>
              <a:rPr lang="pl-PL" b="1" dirty="0"/>
              <a:t>SZKOŁA PONADPODSTAWOWA</a:t>
            </a:r>
          </a:p>
          <a:p>
            <a:pPr marL="0" lvl="0" indent="0">
              <a:buNone/>
            </a:pPr>
            <a:r>
              <a:rPr lang="pl-PL" dirty="0"/>
              <a:t>1. Podejmowanie działań wspierających zdrowie </a:t>
            </a:r>
            <a:r>
              <a:rPr lang="pl-PL" dirty="0" smtClean="0"/>
              <a:t/>
            </a:r>
            <a:br>
              <a:rPr lang="pl-PL" dirty="0" smtClean="0"/>
            </a:br>
            <a:r>
              <a:rPr lang="pl-PL" dirty="0" smtClean="0"/>
              <a:t>na </a:t>
            </a:r>
            <a:r>
              <a:rPr lang="pl-PL" dirty="0"/>
              <a:t>wszystkich etapach życia.</a:t>
            </a:r>
          </a:p>
          <a:p>
            <a:pPr marL="0" lvl="0" indent="0">
              <a:buNone/>
            </a:pPr>
            <a:r>
              <a:rPr lang="pl-PL" dirty="0"/>
              <a:t>2. Rozumienie i akceptacja przemian oraz procesów zachodzących w ludzkim ciele na wszystkich etapach życia.</a:t>
            </a:r>
          </a:p>
          <a:p>
            <a:pPr marL="0" lvl="0" indent="0">
              <a:buNone/>
            </a:pPr>
            <a:r>
              <a:rPr lang="pl-PL" dirty="0"/>
              <a:t>3. Odpowiedzialne pełnienie ról społecznych </a:t>
            </a:r>
            <a:r>
              <a:rPr lang="pl-PL" dirty="0" smtClean="0"/>
              <a:t/>
            </a:r>
            <a:br>
              <a:rPr lang="pl-PL" dirty="0" smtClean="0"/>
            </a:br>
            <a:r>
              <a:rPr lang="pl-PL" dirty="0" smtClean="0"/>
              <a:t>i </a:t>
            </a:r>
            <a:r>
              <a:rPr lang="pl-PL" dirty="0"/>
              <a:t>budowanie relacji opartych na wartości zdrowia, godności, szacunku i tolerancji na wszystkich etapach życia.</a:t>
            </a:r>
          </a:p>
          <a:p>
            <a:pPr marL="0" lvl="0" indent="0">
              <a:buNone/>
            </a:pPr>
            <a:r>
              <a:rPr lang="pl-PL" dirty="0"/>
              <a:t>4. Monitorowanie własnego stanu zdrowia </a:t>
            </a:r>
            <a:r>
              <a:rPr lang="pl-PL" dirty="0" smtClean="0"/>
              <a:t/>
            </a:r>
            <a:br>
              <a:rPr lang="pl-PL" dirty="0" smtClean="0"/>
            </a:br>
            <a:r>
              <a:rPr lang="pl-PL" dirty="0" smtClean="0"/>
              <a:t>na </a:t>
            </a:r>
            <a:r>
              <a:rPr lang="pl-PL" dirty="0"/>
              <a:t>wszystkich etapach życia.</a:t>
            </a:r>
          </a:p>
          <a:p>
            <a:pPr marL="0" lvl="0" indent="0">
              <a:buNone/>
            </a:pPr>
            <a:r>
              <a:rPr lang="pl-PL" dirty="0"/>
              <a:t>5. Rozumienie czynników wpływających na zdrowie.</a:t>
            </a:r>
          </a:p>
          <a:p>
            <a:pPr marL="0" lvl="0" indent="0">
              <a:buNone/>
            </a:pPr>
            <a:r>
              <a:rPr lang="pl-PL" dirty="0"/>
              <a:t>6. </a:t>
            </a:r>
            <a:r>
              <a:rPr lang="pl-PL" dirty="0">
                <a:solidFill>
                  <a:srgbClr val="F39D1A"/>
                </a:solidFill>
              </a:rPr>
              <a:t>Krytyczne korzystanie z wiedzy </a:t>
            </a:r>
            <a:r>
              <a:rPr lang="pl-PL" dirty="0"/>
              <a:t>opartej na dowodach naukowych, w tym </a:t>
            </a:r>
            <a:r>
              <a:rPr lang="pl-PL" dirty="0">
                <a:solidFill>
                  <a:srgbClr val="F39D1A"/>
                </a:solidFill>
              </a:rPr>
              <a:t>rozpoznawanie dezinformacji </a:t>
            </a:r>
            <a:r>
              <a:rPr lang="pl-PL" dirty="0"/>
              <a:t>oraz podejmowanie świadomych i odpowiedzialnych decyzji w środowisku cyfrowym i </a:t>
            </a:r>
            <a:r>
              <a:rPr lang="pl-PL" dirty="0">
                <a:solidFill>
                  <a:srgbClr val="F39D1A"/>
                </a:solidFill>
              </a:rPr>
              <a:t>społecznym.</a:t>
            </a:r>
            <a:endParaRPr lang="pl-PL" sz="2400" dirty="0">
              <a:solidFill>
                <a:srgbClr val="F39D1A"/>
              </a:solidFill>
            </a:endParaRPr>
          </a:p>
        </p:txBody>
      </p:sp>
      <p:sp>
        <p:nvSpPr>
          <p:cNvPr id="2" name="Symbol zastępczy zawartości 9">
            <a:extLst>
              <a:ext uri="{FF2B5EF4-FFF2-40B4-BE49-F238E27FC236}">
                <a16:creationId xmlns="" xmlns:a16="http://schemas.microsoft.com/office/drawing/2014/main" id="{A93BED95-77D6-67E7-4987-DEBB4397D882}"/>
              </a:ext>
            </a:extLst>
          </p:cNvPr>
          <p:cNvSpPr txBox="1">
            <a:spLocks/>
          </p:cNvSpPr>
          <p:nvPr/>
        </p:nvSpPr>
        <p:spPr>
          <a:xfrm>
            <a:off x="749718" y="1666240"/>
            <a:ext cx="5346282" cy="4625378"/>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pl-PL" b="1" dirty="0"/>
              <a:t>SZKOŁA PODSTAWOWA</a:t>
            </a:r>
          </a:p>
          <a:p>
            <a:pPr marL="0" indent="0">
              <a:buFont typeface="Arial" panose="020B0604020202020204" pitchFamily="34" charset="0"/>
              <a:buNone/>
            </a:pPr>
            <a:r>
              <a:rPr lang="pl-PL" dirty="0"/>
              <a:t>1. Podejmowanie działań wspierających zdrowie </a:t>
            </a:r>
            <a:r>
              <a:rPr lang="pl-PL" dirty="0" smtClean="0"/>
              <a:t/>
            </a:r>
            <a:br>
              <a:rPr lang="pl-PL" dirty="0" smtClean="0"/>
            </a:br>
            <a:r>
              <a:rPr lang="pl-PL" dirty="0" smtClean="0"/>
              <a:t>na </a:t>
            </a:r>
            <a:r>
              <a:rPr lang="pl-PL" dirty="0"/>
              <a:t>wszystkich etapach życia.</a:t>
            </a:r>
          </a:p>
          <a:p>
            <a:pPr marL="0" indent="0">
              <a:buFont typeface="Arial" panose="020B0604020202020204" pitchFamily="34" charset="0"/>
              <a:buNone/>
            </a:pPr>
            <a:r>
              <a:rPr lang="pl-PL" dirty="0"/>
              <a:t>2. Rozumienie i akceptacja przemian oraz procesów zachodzących w ludzkim ciele na wszystkich etapach życia.</a:t>
            </a:r>
          </a:p>
          <a:p>
            <a:pPr marL="0" indent="0">
              <a:buFont typeface="Arial" panose="020B0604020202020204" pitchFamily="34" charset="0"/>
              <a:buNone/>
            </a:pPr>
            <a:r>
              <a:rPr lang="pl-PL" dirty="0"/>
              <a:t>3. Odpowiedzialne pełnienie ról społecznych </a:t>
            </a:r>
            <a:r>
              <a:rPr lang="pl-PL" dirty="0" smtClean="0"/>
              <a:t/>
            </a:r>
            <a:br>
              <a:rPr lang="pl-PL" dirty="0" smtClean="0"/>
            </a:br>
            <a:r>
              <a:rPr lang="pl-PL" dirty="0" smtClean="0"/>
              <a:t>i </a:t>
            </a:r>
            <a:r>
              <a:rPr lang="pl-PL" dirty="0"/>
              <a:t>budowanie relacji opartych na wartości zdrowia, godności, szacunku i tolerancji na wszystkich etapach życia.</a:t>
            </a:r>
          </a:p>
          <a:p>
            <a:pPr marL="0" indent="0">
              <a:buFont typeface="Arial" panose="020B0604020202020204" pitchFamily="34" charset="0"/>
              <a:buNone/>
            </a:pPr>
            <a:r>
              <a:rPr lang="pl-PL" dirty="0"/>
              <a:t>4. Monitorowanie własnego stanu zdrowia </a:t>
            </a:r>
            <a:r>
              <a:rPr lang="pl-PL" dirty="0" smtClean="0"/>
              <a:t/>
            </a:r>
            <a:br>
              <a:rPr lang="pl-PL" dirty="0" smtClean="0"/>
            </a:br>
            <a:r>
              <a:rPr lang="pl-PL" dirty="0" smtClean="0"/>
              <a:t>na </a:t>
            </a:r>
            <a:r>
              <a:rPr lang="pl-PL" dirty="0"/>
              <a:t>wszystkich etapach życia.</a:t>
            </a:r>
          </a:p>
          <a:p>
            <a:pPr marL="0" indent="0">
              <a:buFont typeface="Arial" panose="020B0604020202020204" pitchFamily="34" charset="0"/>
              <a:buNone/>
            </a:pPr>
            <a:r>
              <a:rPr lang="pl-PL" dirty="0"/>
              <a:t>5. Rozumienie czynników wpływających na zdrowie.</a:t>
            </a:r>
          </a:p>
          <a:p>
            <a:pPr marL="0" indent="0">
              <a:buFont typeface="Arial" panose="020B0604020202020204" pitchFamily="34" charset="0"/>
              <a:buNone/>
            </a:pPr>
            <a:r>
              <a:rPr lang="pl-PL" dirty="0"/>
              <a:t>6. Rozumienie znaczenia wiedzy opartej na dowodach naukowych oraz podejmowanie świadomych i odpowiedzialnych decyzji, także w środowisku cyfrowym.</a:t>
            </a:r>
          </a:p>
        </p:txBody>
      </p:sp>
    </p:spTree>
    <p:extLst>
      <p:ext uri="{BB962C8B-B14F-4D97-AF65-F5344CB8AC3E}">
        <p14:creationId xmlns:p14="http://schemas.microsoft.com/office/powerpoint/2010/main" val="16170863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 xmlns:a16="http://schemas.microsoft.com/office/drawing/2014/main" id="{7A8BC2FA-5170-DB49-4DD4-A29380F5DC2C}"/>
            </a:ext>
          </a:extLst>
        </p:cNvPr>
        <p:cNvGrpSpPr/>
        <p:nvPr/>
      </p:nvGrpSpPr>
      <p:grpSpPr>
        <a:xfrm>
          <a:off x="0" y="0"/>
          <a:ext cx="0" cy="0"/>
          <a:chOff x="0" y="0"/>
          <a:chExt cx="0" cy="0"/>
        </a:xfrm>
      </p:grpSpPr>
      <p:sp>
        <p:nvSpPr>
          <p:cNvPr id="9" name="Tytuł 8">
            <a:extLst>
              <a:ext uri="{FF2B5EF4-FFF2-40B4-BE49-F238E27FC236}">
                <a16:creationId xmlns="" xmlns:a16="http://schemas.microsoft.com/office/drawing/2014/main" id="{50AB9F2C-9E43-9C64-68D8-19EE81D656CB}"/>
              </a:ext>
            </a:extLst>
          </p:cNvPr>
          <p:cNvSpPr>
            <a:spLocks noGrp="1"/>
          </p:cNvSpPr>
          <p:nvPr>
            <p:ph type="title"/>
          </p:nvPr>
        </p:nvSpPr>
        <p:spPr>
          <a:xfrm>
            <a:off x="474337" y="968660"/>
            <a:ext cx="10681343" cy="665280"/>
          </a:xfrm>
        </p:spPr>
        <p:txBody>
          <a:bodyPr>
            <a:noAutofit/>
          </a:bodyPr>
          <a:lstStyle/>
          <a:p>
            <a:r>
              <a:rPr lang="pl-PL" sz="3000" b="1" dirty="0" smtClean="0">
                <a:solidFill>
                  <a:srgbClr val="F39D1A"/>
                </a:solidFill>
              </a:rPr>
              <a:t>4. Zakres </a:t>
            </a:r>
            <a:r>
              <a:rPr lang="pl-PL" sz="3000" b="1" dirty="0">
                <a:solidFill>
                  <a:srgbClr val="F39D1A"/>
                </a:solidFill>
              </a:rPr>
              <a:t>treści obowiązkowego przedmiotu </a:t>
            </a:r>
            <a:r>
              <a:rPr lang="pl-PL" sz="3000" b="1" dirty="0" smtClean="0">
                <a:solidFill>
                  <a:srgbClr val="F39D1A"/>
                </a:solidFill>
              </a:rPr>
              <a:t>edukacja </a:t>
            </a:r>
            <a:r>
              <a:rPr lang="pl-PL" sz="3000" b="1" dirty="0">
                <a:solidFill>
                  <a:srgbClr val="F39D1A"/>
                </a:solidFill>
              </a:rPr>
              <a:t>zdrowotna </a:t>
            </a:r>
            <a:r>
              <a:rPr lang="pl-PL" sz="3000" b="1" dirty="0" smtClean="0">
                <a:solidFill>
                  <a:srgbClr val="F39D1A"/>
                </a:solidFill>
              </a:rPr>
              <a:t>– </a:t>
            </a:r>
            <a:br>
              <a:rPr lang="pl-PL" sz="3000" b="1" dirty="0" smtClean="0">
                <a:solidFill>
                  <a:srgbClr val="F39D1A"/>
                </a:solidFill>
              </a:rPr>
            </a:br>
            <a:r>
              <a:rPr lang="pl-PL" sz="3000" b="1" dirty="0" smtClean="0">
                <a:solidFill>
                  <a:srgbClr val="F39D1A"/>
                </a:solidFill>
              </a:rPr>
              <a:t>9 </a:t>
            </a:r>
            <a:r>
              <a:rPr lang="pl-PL" sz="3000" b="1" dirty="0">
                <a:solidFill>
                  <a:srgbClr val="F39D1A"/>
                </a:solidFill>
              </a:rPr>
              <a:t>działów tematycznych</a:t>
            </a:r>
          </a:p>
        </p:txBody>
      </p:sp>
      <p:sp>
        <p:nvSpPr>
          <p:cNvPr id="10" name="Symbol zastępczy zawartości 9">
            <a:extLst>
              <a:ext uri="{FF2B5EF4-FFF2-40B4-BE49-F238E27FC236}">
                <a16:creationId xmlns="" xmlns:a16="http://schemas.microsoft.com/office/drawing/2014/main" id="{CE479D23-A05C-06C0-7E02-3C1F90BC1D21}"/>
              </a:ext>
            </a:extLst>
          </p:cNvPr>
          <p:cNvSpPr>
            <a:spLocks noGrp="1"/>
          </p:cNvSpPr>
          <p:nvPr>
            <p:ph idx="1"/>
          </p:nvPr>
        </p:nvSpPr>
        <p:spPr>
          <a:xfrm>
            <a:off x="6329681" y="1869440"/>
            <a:ext cx="5346282" cy="4625378"/>
          </a:xfrm>
        </p:spPr>
        <p:txBody>
          <a:bodyPr>
            <a:normAutofit/>
          </a:bodyPr>
          <a:lstStyle/>
          <a:p>
            <a:pPr marL="0" lvl="0" indent="0" algn="ctr">
              <a:spcBef>
                <a:spcPts val="600"/>
              </a:spcBef>
              <a:buNone/>
            </a:pPr>
            <a:r>
              <a:rPr lang="pl-PL" sz="2400" dirty="0"/>
              <a:t>SZKOŁA PONADPODSTAWOWA</a:t>
            </a:r>
          </a:p>
          <a:p>
            <a:pPr marL="514350" lvl="0" indent="-514350">
              <a:spcBef>
                <a:spcPts val="600"/>
              </a:spcBef>
              <a:buFont typeface="+mj-lt"/>
              <a:buAutoNum type="arabicPeriod"/>
            </a:pPr>
            <a:r>
              <a:rPr lang="pl-PL" sz="2400" dirty="0"/>
              <a:t>Wartości i postawy</a:t>
            </a:r>
          </a:p>
          <a:p>
            <a:pPr marL="514350" lvl="0" indent="-514350">
              <a:spcBef>
                <a:spcPts val="600"/>
              </a:spcBef>
              <a:buFont typeface="+mj-lt"/>
              <a:buAutoNum type="arabicPeriod"/>
            </a:pPr>
            <a:r>
              <a:rPr lang="pl-PL" sz="2400" dirty="0"/>
              <a:t>Zdrowie fizyczne</a:t>
            </a:r>
          </a:p>
          <a:p>
            <a:pPr marL="514350" lvl="0" indent="-514350">
              <a:spcBef>
                <a:spcPts val="600"/>
              </a:spcBef>
              <a:buFont typeface="+mj-lt"/>
              <a:buAutoNum type="arabicPeriod"/>
            </a:pPr>
            <a:r>
              <a:rPr lang="pl-PL" sz="2400" dirty="0"/>
              <a:t>Aktywność fizyczna</a:t>
            </a:r>
          </a:p>
          <a:p>
            <a:pPr marL="514350" lvl="0" indent="-514350">
              <a:spcBef>
                <a:spcPts val="600"/>
              </a:spcBef>
              <a:buFont typeface="+mj-lt"/>
              <a:buAutoNum type="arabicPeriod"/>
            </a:pPr>
            <a:r>
              <a:rPr lang="pl-PL" sz="2400" dirty="0"/>
              <a:t>Odżywianie</a:t>
            </a:r>
          </a:p>
          <a:p>
            <a:pPr marL="514350" lvl="0" indent="-514350">
              <a:spcBef>
                <a:spcPts val="600"/>
              </a:spcBef>
              <a:buFont typeface="+mj-lt"/>
              <a:buAutoNum type="arabicPeriod"/>
            </a:pPr>
            <a:r>
              <a:rPr lang="pl-PL" sz="2400" dirty="0"/>
              <a:t>Zdrowie psychiczne</a:t>
            </a:r>
          </a:p>
          <a:p>
            <a:pPr marL="514350" lvl="0" indent="-514350">
              <a:spcBef>
                <a:spcPts val="600"/>
              </a:spcBef>
              <a:buFont typeface="+mj-lt"/>
              <a:buAutoNum type="arabicPeriod"/>
            </a:pPr>
            <a:r>
              <a:rPr lang="pl-PL" sz="2400" dirty="0"/>
              <a:t>Zdrowie społeczne</a:t>
            </a:r>
          </a:p>
          <a:p>
            <a:pPr marL="514350" lvl="0" indent="-514350">
              <a:spcBef>
                <a:spcPts val="600"/>
              </a:spcBef>
              <a:buFont typeface="+mj-lt"/>
              <a:buAutoNum type="arabicPeriod"/>
            </a:pPr>
            <a:r>
              <a:rPr lang="pl-PL" sz="2400" dirty="0"/>
              <a:t>Zdrowie środowiskowe</a:t>
            </a:r>
          </a:p>
          <a:p>
            <a:pPr marL="514350" lvl="0" indent="-514350">
              <a:spcBef>
                <a:spcPts val="600"/>
              </a:spcBef>
              <a:buFont typeface="+mj-lt"/>
              <a:buAutoNum type="arabicPeriod"/>
            </a:pPr>
            <a:r>
              <a:rPr lang="pl-PL" sz="2400" dirty="0"/>
              <a:t>Internet i profilaktyka uzależnień</a:t>
            </a:r>
          </a:p>
          <a:p>
            <a:pPr marL="514350" lvl="0" indent="-514350">
              <a:spcBef>
                <a:spcPts val="600"/>
              </a:spcBef>
              <a:buFont typeface="+mj-lt"/>
              <a:buAutoNum type="arabicPeriod"/>
            </a:pPr>
            <a:r>
              <a:rPr lang="pl-PL" sz="2400" dirty="0">
                <a:solidFill>
                  <a:srgbClr val="F39D1A"/>
                </a:solidFill>
              </a:rPr>
              <a:t>System ochrony zdrowia</a:t>
            </a:r>
          </a:p>
        </p:txBody>
      </p:sp>
      <p:sp>
        <p:nvSpPr>
          <p:cNvPr id="2" name="Symbol zastępczy zawartości 9">
            <a:extLst>
              <a:ext uri="{FF2B5EF4-FFF2-40B4-BE49-F238E27FC236}">
                <a16:creationId xmlns="" xmlns:a16="http://schemas.microsoft.com/office/drawing/2014/main" id="{CC1CC411-3B18-C0EB-AE6E-B66F85CA031B}"/>
              </a:ext>
            </a:extLst>
          </p:cNvPr>
          <p:cNvSpPr txBox="1">
            <a:spLocks/>
          </p:cNvSpPr>
          <p:nvPr/>
        </p:nvSpPr>
        <p:spPr>
          <a:xfrm>
            <a:off x="678598" y="1869440"/>
            <a:ext cx="5346282" cy="462537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600"/>
              </a:spcBef>
              <a:buFont typeface="Arial" panose="020B0604020202020204" pitchFamily="34" charset="0"/>
              <a:buNone/>
            </a:pPr>
            <a:r>
              <a:rPr lang="pl-PL" sz="2400" dirty="0"/>
              <a:t>SZKOŁA PODSTAWOWA</a:t>
            </a:r>
          </a:p>
          <a:p>
            <a:pPr marL="514350" indent="-514350">
              <a:spcBef>
                <a:spcPts val="600"/>
              </a:spcBef>
              <a:buFont typeface="+mj-lt"/>
              <a:buAutoNum type="arabicPeriod"/>
            </a:pPr>
            <a:r>
              <a:rPr lang="pl-PL" sz="2400" dirty="0"/>
              <a:t>Wartości i postawy</a:t>
            </a:r>
          </a:p>
          <a:p>
            <a:pPr marL="514350" indent="-514350">
              <a:spcBef>
                <a:spcPts val="600"/>
              </a:spcBef>
              <a:buFont typeface="+mj-lt"/>
              <a:buAutoNum type="arabicPeriod"/>
            </a:pPr>
            <a:r>
              <a:rPr lang="pl-PL" sz="2400" dirty="0"/>
              <a:t>Zdrowie fizyczne</a:t>
            </a:r>
          </a:p>
          <a:p>
            <a:pPr marL="514350" indent="-514350">
              <a:spcBef>
                <a:spcPts val="600"/>
              </a:spcBef>
              <a:buFont typeface="+mj-lt"/>
              <a:buAutoNum type="arabicPeriod"/>
            </a:pPr>
            <a:r>
              <a:rPr lang="pl-PL" sz="2400" dirty="0"/>
              <a:t>Aktywność fizyczna</a:t>
            </a:r>
          </a:p>
          <a:p>
            <a:pPr marL="514350" indent="-514350">
              <a:spcBef>
                <a:spcPts val="600"/>
              </a:spcBef>
              <a:buFont typeface="+mj-lt"/>
              <a:buAutoNum type="arabicPeriod"/>
            </a:pPr>
            <a:r>
              <a:rPr lang="pl-PL" sz="2400" dirty="0"/>
              <a:t>Odżywianie</a:t>
            </a:r>
          </a:p>
          <a:p>
            <a:pPr marL="514350" indent="-514350">
              <a:spcBef>
                <a:spcPts val="600"/>
              </a:spcBef>
              <a:buFont typeface="+mj-lt"/>
              <a:buAutoNum type="arabicPeriod"/>
            </a:pPr>
            <a:r>
              <a:rPr lang="pl-PL" sz="2400" dirty="0"/>
              <a:t>Zdrowie psychiczne</a:t>
            </a:r>
          </a:p>
          <a:p>
            <a:pPr marL="514350" indent="-514350">
              <a:spcBef>
                <a:spcPts val="600"/>
              </a:spcBef>
              <a:buFont typeface="+mj-lt"/>
              <a:buAutoNum type="arabicPeriod"/>
            </a:pPr>
            <a:r>
              <a:rPr lang="pl-PL" sz="2400" dirty="0"/>
              <a:t>Zdrowie społeczne</a:t>
            </a:r>
          </a:p>
          <a:p>
            <a:pPr marL="514350" indent="-514350">
              <a:spcBef>
                <a:spcPts val="600"/>
              </a:spcBef>
              <a:buFont typeface="+mj-lt"/>
              <a:buAutoNum type="arabicPeriod"/>
            </a:pPr>
            <a:r>
              <a:rPr lang="pl-PL" sz="2400" dirty="0">
                <a:solidFill>
                  <a:srgbClr val="F39D1A"/>
                </a:solidFill>
              </a:rPr>
              <a:t>Dojrzewanie </a:t>
            </a:r>
          </a:p>
          <a:p>
            <a:pPr marL="514350" indent="-514350">
              <a:spcBef>
                <a:spcPts val="600"/>
              </a:spcBef>
              <a:buFont typeface="+mj-lt"/>
              <a:buAutoNum type="arabicPeriod"/>
            </a:pPr>
            <a:r>
              <a:rPr lang="pl-PL" sz="2400" dirty="0"/>
              <a:t>Zdrowie środowiskowe</a:t>
            </a:r>
          </a:p>
          <a:p>
            <a:pPr marL="514350" indent="-514350">
              <a:spcBef>
                <a:spcPts val="600"/>
              </a:spcBef>
              <a:buFont typeface="+mj-lt"/>
              <a:buAutoNum type="arabicPeriod"/>
            </a:pPr>
            <a:r>
              <a:rPr lang="pl-PL" sz="2400" dirty="0"/>
              <a:t>Internet i profilaktyka uzależnień</a:t>
            </a:r>
          </a:p>
        </p:txBody>
      </p:sp>
      <p:sp>
        <p:nvSpPr>
          <p:cNvPr id="4" name="pole tekstowe 3">
            <a:extLst>
              <a:ext uri="{FF2B5EF4-FFF2-40B4-BE49-F238E27FC236}">
                <a16:creationId xmlns="" xmlns:a16="http://schemas.microsoft.com/office/drawing/2014/main" id="{CC1D50F2-1965-AB1F-A02E-2D97FCC1A202}"/>
              </a:ext>
            </a:extLst>
          </p:cNvPr>
          <p:cNvSpPr txBox="1"/>
          <p:nvPr/>
        </p:nvSpPr>
        <p:spPr>
          <a:xfrm>
            <a:off x="751840" y="6082715"/>
            <a:ext cx="10924123" cy="338554"/>
          </a:xfrm>
          <a:prstGeom prst="rect">
            <a:avLst/>
          </a:prstGeom>
          <a:noFill/>
        </p:spPr>
        <p:txBody>
          <a:bodyPr wrap="square">
            <a:spAutoFit/>
          </a:bodyPr>
          <a:lstStyle/>
          <a:p>
            <a:r>
              <a:rPr lang="pl-PL" sz="1600" i="1" dirty="0">
                <a:solidFill>
                  <a:schemeClr val="bg1"/>
                </a:solidFill>
              </a:rPr>
              <a:t>Uwaga organizacyjna: Treści dotyczące </a:t>
            </a:r>
            <a:r>
              <a:rPr lang="pl-PL" sz="1600" i="1" dirty="0">
                <a:solidFill>
                  <a:srgbClr val="F39D1A"/>
                </a:solidFill>
              </a:rPr>
              <a:t>zdrowia seksualnego </a:t>
            </a:r>
            <a:r>
              <a:rPr lang="pl-PL" sz="1600" i="1" dirty="0">
                <a:solidFill>
                  <a:schemeClr val="bg1"/>
                </a:solidFill>
              </a:rPr>
              <a:t>wyodrębniono do osobnego, nieobowiązkowego przedmiotu.</a:t>
            </a:r>
          </a:p>
        </p:txBody>
      </p:sp>
    </p:spTree>
    <p:extLst>
      <p:ext uri="{BB962C8B-B14F-4D97-AF65-F5344CB8AC3E}">
        <p14:creationId xmlns:p14="http://schemas.microsoft.com/office/powerpoint/2010/main" val="36562588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 xmlns:a16="http://schemas.microsoft.com/office/drawing/2014/main" id="{94F44E4A-4769-B65C-5888-8AF38C02533D}"/>
            </a:ext>
          </a:extLst>
        </p:cNvPr>
        <p:cNvGrpSpPr/>
        <p:nvPr/>
      </p:nvGrpSpPr>
      <p:grpSpPr>
        <a:xfrm>
          <a:off x="0" y="0"/>
          <a:ext cx="0" cy="0"/>
          <a:chOff x="0" y="0"/>
          <a:chExt cx="0" cy="0"/>
        </a:xfrm>
      </p:grpSpPr>
      <p:sp>
        <p:nvSpPr>
          <p:cNvPr id="9" name="Tytuł 8">
            <a:extLst>
              <a:ext uri="{FF2B5EF4-FFF2-40B4-BE49-F238E27FC236}">
                <a16:creationId xmlns="" xmlns:a16="http://schemas.microsoft.com/office/drawing/2014/main" id="{6127E41A-BB23-B9CE-0627-5B6349EDBC87}"/>
              </a:ext>
            </a:extLst>
          </p:cNvPr>
          <p:cNvSpPr>
            <a:spLocks noGrp="1"/>
          </p:cNvSpPr>
          <p:nvPr>
            <p:ph type="title"/>
          </p:nvPr>
        </p:nvSpPr>
        <p:spPr>
          <a:xfrm>
            <a:off x="484497" y="1121060"/>
            <a:ext cx="11463663" cy="665280"/>
          </a:xfrm>
        </p:spPr>
        <p:txBody>
          <a:bodyPr>
            <a:noAutofit/>
          </a:bodyPr>
          <a:lstStyle/>
          <a:p>
            <a:r>
              <a:rPr lang="pl-PL" sz="3000" b="1" dirty="0" smtClean="0">
                <a:solidFill>
                  <a:srgbClr val="F39D1A"/>
                </a:solidFill>
              </a:rPr>
              <a:t>5. Różnice </a:t>
            </a:r>
            <a:r>
              <a:rPr lang="pl-PL" sz="3000" b="1" dirty="0">
                <a:solidFill>
                  <a:srgbClr val="F39D1A"/>
                </a:solidFill>
              </a:rPr>
              <a:t>między wychowaniem do życia w rodzinie </a:t>
            </a:r>
            <a:r>
              <a:rPr lang="pl-PL" sz="3000" b="1" dirty="0" smtClean="0">
                <a:solidFill>
                  <a:srgbClr val="F39D1A"/>
                </a:solidFill>
              </a:rPr>
              <a:t/>
            </a:r>
            <a:br>
              <a:rPr lang="pl-PL" sz="3000" b="1" dirty="0" smtClean="0">
                <a:solidFill>
                  <a:srgbClr val="F39D1A"/>
                </a:solidFill>
              </a:rPr>
            </a:br>
            <a:r>
              <a:rPr lang="pl-PL" sz="3000" b="1" dirty="0" smtClean="0">
                <a:solidFill>
                  <a:srgbClr val="F39D1A"/>
                </a:solidFill>
              </a:rPr>
              <a:t>a </a:t>
            </a:r>
            <a:r>
              <a:rPr lang="pl-PL" sz="3000" b="1" dirty="0">
                <a:solidFill>
                  <a:srgbClr val="F39D1A"/>
                </a:solidFill>
              </a:rPr>
              <a:t>edukacją zdrowotną</a:t>
            </a:r>
          </a:p>
        </p:txBody>
      </p:sp>
      <p:sp>
        <p:nvSpPr>
          <p:cNvPr id="10" name="Symbol zastępczy zawartości 9">
            <a:extLst>
              <a:ext uri="{FF2B5EF4-FFF2-40B4-BE49-F238E27FC236}">
                <a16:creationId xmlns="" xmlns:a16="http://schemas.microsoft.com/office/drawing/2014/main" id="{535C0A36-9755-74CE-538B-55E0C32F2B4B}"/>
              </a:ext>
            </a:extLst>
          </p:cNvPr>
          <p:cNvSpPr>
            <a:spLocks noGrp="1"/>
          </p:cNvSpPr>
          <p:nvPr>
            <p:ph idx="1"/>
          </p:nvPr>
        </p:nvSpPr>
        <p:spPr>
          <a:xfrm>
            <a:off x="484497" y="2143002"/>
            <a:ext cx="11232106" cy="4107976"/>
          </a:xfrm>
        </p:spPr>
        <p:txBody>
          <a:bodyPr>
            <a:normAutofit/>
          </a:bodyPr>
          <a:lstStyle/>
          <a:p>
            <a:r>
              <a:rPr lang="pl-PL" dirty="0"/>
              <a:t>Szerszy, holistyczny zakres tematyczny:</a:t>
            </a:r>
          </a:p>
          <a:p>
            <a:pPr lvl="1"/>
            <a:r>
              <a:rPr lang="pl-PL" dirty="0"/>
              <a:t>zdrowie psychiczne i społeczne</a:t>
            </a:r>
          </a:p>
          <a:p>
            <a:pPr lvl="1"/>
            <a:r>
              <a:rPr lang="pl-PL" dirty="0"/>
              <a:t>zdrowie środowiskowe </a:t>
            </a:r>
          </a:p>
          <a:p>
            <a:pPr lvl="1"/>
            <a:r>
              <a:rPr lang="pl-PL" dirty="0"/>
              <a:t>nowe treści o aktywności fizycznej i odżywianiu</a:t>
            </a:r>
          </a:p>
          <a:p>
            <a:pPr lvl="1"/>
            <a:r>
              <a:rPr lang="pl-PL" dirty="0"/>
              <a:t>higiena cyfrowa i ekologia</a:t>
            </a:r>
          </a:p>
          <a:p>
            <a:pPr lvl="0"/>
            <a:r>
              <a:rPr lang="pl-PL" dirty="0"/>
              <a:t>Nacisk położony na aktywne metody nauczania i doświadczenia edukacyjne</a:t>
            </a:r>
          </a:p>
          <a:p>
            <a:r>
              <a:rPr lang="pl-PL" dirty="0"/>
              <a:t>Wyodrębnienie zagadnień zdrowia seksualnego do odrębnych zajęć nieobowiązkowych.</a:t>
            </a:r>
          </a:p>
          <a:p>
            <a:pPr lvl="0"/>
            <a:endParaRPr lang="pl-PL" dirty="0"/>
          </a:p>
          <a:p>
            <a:endParaRPr lang="pl-PL" sz="2400" dirty="0"/>
          </a:p>
        </p:txBody>
      </p:sp>
    </p:spTree>
    <p:extLst>
      <p:ext uri="{BB962C8B-B14F-4D97-AF65-F5344CB8AC3E}">
        <p14:creationId xmlns:p14="http://schemas.microsoft.com/office/powerpoint/2010/main" val="6290835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 xmlns:a16="http://schemas.microsoft.com/office/drawing/2014/main" id="{DA1E3CDD-A777-B376-D269-E30D42D988FE}"/>
            </a:ext>
          </a:extLst>
        </p:cNvPr>
        <p:cNvGrpSpPr/>
        <p:nvPr/>
      </p:nvGrpSpPr>
      <p:grpSpPr>
        <a:xfrm>
          <a:off x="0" y="0"/>
          <a:ext cx="0" cy="0"/>
          <a:chOff x="0" y="0"/>
          <a:chExt cx="0" cy="0"/>
        </a:xfrm>
      </p:grpSpPr>
      <p:sp>
        <p:nvSpPr>
          <p:cNvPr id="9" name="Tytuł 8">
            <a:extLst>
              <a:ext uri="{FF2B5EF4-FFF2-40B4-BE49-F238E27FC236}">
                <a16:creationId xmlns="" xmlns:a16="http://schemas.microsoft.com/office/drawing/2014/main" id="{419D89BB-6E95-BA17-A5CC-BBA9A518E80E}"/>
              </a:ext>
            </a:extLst>
          </p:cNvPr>
          <p:cNvSpPr>
            <a:spLocks noGrp="1"/>
          </p:cNvSpPr>
          <p:nvPr>
            <p:ph type="title"/>
          </p:nvPr>
        </p:nvSpPr>
        <p:spPr>
          <a:xfrm>
            <a:off x="484497" y="856900"/>
            <a:ext cx="8987049" cy="665280"/>
          </a:xfrm>
        </p:spPr>
        <p:txBody>
          <a:bodyPr>
            <a:noAutofit/>
          </a:bodyPr>
          <a:lstStyle/>
          <a:p>
            <a:r>
              <a:rPr lang="pl-PL" sz="3000" b="1" dirty="0" smtClean="0">
                <a:solidFill>
                  <a:srgbClr val="F39D1A"/>
                </a:solidFill>
              </a:rPr>
              <a:t>6. Organizacja </a:t>
            </a:r>
            <a:r>
              <a:rPr lang="pl-PL" sz="3000" b="1" dirty="0">
                <a:solidFill>
                  <a:srgbClr val="F39D1A"/>
                </a:solidFill>
              </a:rPr>
              <a:t>zajęć z przedmiotu </a:t>
            </a:r>
            <a:r>
              <a:rPr lang="pl-PL" sz="3000" b="1" dirty="0" smtClean="0">
                <a:solidFill>
                  <a:srgbClr val="F39D1A"/>
                </a:solidFill>
              </a:rPr>
              <a:t>edukacja </a:t>
            </a:r>
            <a:r>
              <a:rPr lang="pl-PL" sz="3000" b="1" dirty="0">
                <a:solidFill>
                  <a:srgbClr val="F39D1A"/>
                </a:solidFill>
              </a:rPr>
              <a:t>zdrowotna</a:t>
            </a:r>
          </a:p>
        </p:txBody>
      </p:sp>
      <p:sp>
        <p:nvSpPr>
          <p:cNvPr id="10" name="Symbol zastępczy zawartości 9">
            <a:extLst>
              <a:ext uri="{FF2B5EF4-FFF2-40B4-BE49-F238E27FC236}">
                <a16:creationId xmlns="" xmlns:a16="http://schemas.microsoft.com/office/drawing/2014/main" id="{29F5A133-09CF-EAE6-A153-5C91A6B698A1}"/>
              </a:ext>
            </a:extLst>
          </p:cNvPr>
          <p:cNvSpPr>
            <a:spLocks noGrp="1"/>
          </p:cNvSpPr>
          <p:nvPr>
            <p:ph idx="1"/>
          </p:nvPr>
        </p:nvSpPr>
        <p:spPr>
          <a:xfrm>
            <a:off x="658808" y="1618852"/>
            <a:ext cx="10862632" cy="4987688"/>
          </a:xfrm>
        </p:spPr>
        <p:txBody>
          <a:bodyPr>
            <a:normAutofit fontScale="92500" lnSpcReduction="20000"/>
          </a:bodyPr>
          <a:lstStyle/>
          <a:p>
            <a:pPr lvl="0"/>
            <a:r>
              <a:rPr lang="pl-PL" sz="3000" b="1" dirty="0"/>
              <a:t>Szkoła podstawowa (klasy IV–VIII):</a:t>
            </a:r>
          </a:p>
          <a:p>
            <a:pPr lvl="1"/>
            <a:r>
              <a:rPr lang="pl-PL" sz="2600" dirty="0"/>
              <a:t>1 godzina tygodniowo w każdej klasie (w klasie VIII zajęcia realizowane </a:t>
            </a:r>
            <a:r>
              <a:rPr lang="pl-PL" sz="2600" dirty="0" smtClean="0"/>
              <a:t/>
            </a:r>
            <a:br>
              <a:rPr lang="pl-PL" sz="2600" dirty="0" smtClean="0"/>
            </a:br>
            <a:r>
              <a:rPr lang="pl-PL" sz="2600" dirty="0" smtClean="0"/>
              <a:t>do </a:t>
            </a:r>
            <a:r>
              <a:rPr lang="pl-PL" sz="2600" dirty="0"/>
              <a:t>końca stycznia).</a:t>
            </a:r>
          </a:p>
          <a:p>
            <a:pPr lvl="1"/>
            <a:r>
              <a:rPr lang="pl-PL" sz="2600" dirty="0"/>
              <a:t>roczny wymiar godzin pomniejsza się o 1h (kl. IV–VI) lub o 2h (kl. VII–VIII) </a:t>
            </a:r>
            <a:r>
              <a:rPr lang="pl-PL" sz="2600" dirty="0" smtClean="0"/>
              <a:t/>
            </a:r>
            <a:br>
              <a:rPr lang="pl-PL" sz="2600" dirty="0" smtClean="0"/>
            </a:br>
            <a:r>
              <a:rPr lang="pl-PL" sz="2600" dirty="0" smtClean="0"/>
              <a:t>na </a:t>
            </a:r>
            <a:r>
              <a:rPr lang="pl-PL" sz="2600" dirty="0"/>
              <a:t>rzecz nieobowiązkowego przedmiotu EZ-ZS.</a:t>
            </a:r>
          </a:p>
          <a:p>
            <a:pPr marL="457200" lvl="1" indent="0">
              <a:buNone/>
            </a:pPr>
            <a:endParaRPr lang="pl-PL" dirty="0"/>
          </a:p>
          <a:p>
            <a:pPr marL="0" lvl="0" indent="0">
              <a:buNone/>
            </a:pPr>
            <a:r>
              <a:rPr lang="pl-PL" dirty="0"/>
              <a:t>• </a:t>
            </a:r>
            <a:r>
              <a:rPr lang="pl-PL" sz="3000" b="1" dirty="0"/>
              <a:t>Szkoły ponadpodstawowe (LO, Technikum, BS I st.):</a:t>
            </a:r>
          </a:p>
          <a:p>
            <a:pPr lvl="1"/>
            <a:r>
              <a:rPr lang="pl-PL" sz="2600" dirty="0"/>
              <a:t>1 godzina tygodniowo w 2 klasach wyznaczonych przez dyrektora (np. I </a:t>
            </a:r>
            <a:r>
              <a:rPr lang="pl-PL" sz="2600" dirty="0" err="1"/>
              <a:t>i</a:t>
            </a:r>
            <a:r>
              <a:rPr lang="pl-PL" sz="2600" dirty="0"/>
              <a:t> II, II i III lub I </a:t>
            </a:r>
            <a:r>
              <a:rPr lang="pl-PL" sz="2600" dirty="0" err="1"/>
              <a:t>i</a:t>
            </a:r>
            <a:r>
              <a:rPr lang="pl-PL" sz="2600" dirty="0"/>
              <a:t> III).</a:t>
            </a:r>
          </a:p>
          <a:p>
            <a:pPr lvl="1"/>
            <a:r>
              <a:rPr lang="pl-PL" sz="2600" dirty="0"/>
              <a:t>roczny wymiar godzin w tych klasach pomniejsza się o 3h na rzecz nieobowiązkowych zajęć EZ-ZS.</a:t>
            </a:r>
          </a:p>
          <a:p>
            <a:pPr lvl="1"/>
            <a:endParaRPr lang="pl-PL" dirty="0"/>
          </a:p>
          <a:p>
            <a:pPr marL="0" lvl="0" indent="0">
              <a:buNone/>
            </a:pPr>
            <a:r>
              <a:rPr lang="pl-PL" b="1" dirty="0"/>
              <a:t>• Przepisy przejściowe (2026/2027): </a:t>
            </a:r>
          </a:p>
          <a:p>
            <a:pPr marL="0" lvl="0" indent="0">
              <a:buNone/>
            </a:pPr>
            <a:r>
              <a:rPr lang="pl-PL" sz="2600" dirty="0"/>
              <a:t>Nauczyciel wybiera kluczowe treści z podstawy do realizacji w pierwszym roku wdrożenia.</a:t>
            </a:r>
          </a:p>
          <a:p>
            <a:endParaRPr lang="pl-PL" sz="2400" dirty="0"/>
          </a:p>
        </p:txBody>
      </p:sp>
    </p:spTree>
    <p:extLst>
      <p:ext uri="{BB962C8B-B14F-4D97-AF65-F5344CB8AC3E}">
        <p14:creationId xmlns:p14="http://schemas.microsoft.com/office/powerpoint/2010/main" val="2568695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DA0703D8-D849-7A8C-F903-3808081E5447}"/>
              </a:ext>
            </a:extLst>
          </p:cNvPr>
          <p:cNvSpPr>
            <a:spLocks noGrp="1"/>
          </p:cNvSpPr>
          <p:nvPr>
            <p:ph type="title"/>
          </p:nvPr>
        </p:nvSpPr>
        <p:spPr>
          <a:xfrm>
            <a:off x="838200" y="692075"/>
            <a:ext cx="10515600" cy="1239520"/>
          </a:xfrm>
        </p:spPr>
        <p:txBody>
          <a:bodyPr>
            <a:normAutofit/>
          </a:bodyPr>
          <a:lstStyle/>
          <a:p>
            <a:r>
              <a:rPr lang="pl-PL" sz="2800" b="1" dirty="0" smtClean="0">
                <a:solidFill>
                  <a:srgbClr val="F39D1A"/>
                </a:solidFill>
              </a:rPr>
              <a:t>7. Przedmiot „edukacja </a:t>
            </a:r>
            <a:r>
              <a:rPr lang="pl-PL" sz="2800" b="1" dirty="0">
                <a:solidFill>
                  <a:srgbClr val="F39D1A"/>
                </a:solidFill>
              </a:rPr>
              <a:t>z</a:t>
            </a:r>
            <a:r>
              <a:rPr lang="pl-PL" sz="2800" b="1" dirty="0" smtClean="0">
                <a:solidFill>
                  <a:srgbClr val="F39D1A"/>
                </a:solidFill>
              </a:rPr>
              <a:t>drowotna </a:t>
            </a:r>
            <a:r>
              <a:rPr lang="pl-PL" sz="2800" b="1" dirty="0">
                <a:solidFill>
                  <a:srgbClr val="F39D1A"/>
                </a:solidFill>
              </a:rPr>
              <a:t>– </a:t>
            </a:r>
            <a:r>
              <a:rPr lang="pl-PL" sz="2800" b="1" dirty="0" smtClean="0">
                <a:solidFill>
                  <a:srgbClr val="F39D1A"/>
                </a:solidFill>
              </a:rPr>
              <a:t>zdrowie </a:t>
            </a:r>
            <a:r>
              <a:rPr lang="pl-PL" sz="2800" b="1" dirty="0">
                <a:solidFill>
                  <a:srgbClr val="F39D1A"/>
                </a:solidFill>
              </a:rPr>
              <a:t>s</a:t>
            </a:r>
            <a:r>
              <a:rPr lang="pl-PL" sz="2800" b="1" dirty="0" smtClean="0">
                <a:solidFill>
                  <a:srgbClr val="F39D1A"/>
                </a:solidFill>
              </a:rPr>
              <a:t>eksualne”               (nieobowiązkowy</a:t>
            </a:r>
            <a:r>
              <a:rPr lang="pl-PL" sz="2800" b="1" dirty="0">
                <a:solidFill>
                  <a:srgbClr val="F39D1A"/>
                </a:solidFill>
              </a:rPr>
              <a:t>)</a:t>
            </a:r>
          </a:p>
        </p:txBody>
      </p:sp>
      <p:sp>
        <p:nvSpPr>
          <p:cNvPr id="3" name="Symbol zastępczy zawartości 2">
            <a:extLst>
              <a:ext uri="{FF2B5EF4-FFF2-40B4-BE49-F238E27FC236}">
                <a16:creationId xmlns="" xmlns:a16="http://schemas.microsoft.com/office/drawing/2014/main" id="{F0FAF2DC-E8FC-CFE0-8F26-664AF505621E}"/>
              </a:ext>
            </a:extLst>
          </p:cNvPr>
          <p:cNvSpPr>
            <a:spLocks noGrp="1"/>
          </p:cNvSpPr>
          <p:nvPr>
            <p:ph idx="1"/>
          </p:nvPr>
        </p:nvSpPr>
        <p:spPr>
          <a:xfrm>
            <a:off x="838200" y="1931595"/>
            <a:ext cx="10515600" cy="4512703"/>
          </a:xfrm>
        </p:spPr>
        <p:txBody>
          <a:bodyPr>
            <a:normAutofit fontScale="85000" lnSpcReduction="10000"/>
          </a:bodyPr>
          <a:lstStyle/>
          <a:p>
            <a:pPr marL="0" indent="0">
              <a:buNone/>
            </a:pPr>
            <a:r>
              <a:rPr lang="pl-PL" sz="2600" dirty="0"/>
              <a:t>Cel: Rzetelna, oparta na nauce wiedza o rozwoju, granicach intymnych, relacjach </a:t>
            </a:r>
            <a:r>
              <a:rPr lang="pl-PL" sz="2600" dirty="0" smtClean="0"/>
              <a:t/>
            </a:r>
            <a:br>
              <a:rPr lang="pl-PL" sz="2600" dirty="0" smtClean="0"/>
            </a:br>
            <a:r>
              <a:rPr lang="pl-PL" sz="2600" dirty="0" smtClean="0"/>
              <a:t>i </a:t>
            </a:r>
            <a:r>
              <a:rPr lang="pl-PL" sz="2600" dirty="0"/>
              <a:t>profilaktyce.</a:t>
            </a:r>
          </a:p>
          <a:p>
            <a:r>
              <a:rPr lang="pl-PL" sz="2600" dirty="0"/>
              <a:t>Niewielki, blokowy wymiar godzinowy w skali roku:</a:t>
            </a:r>
          </a:p>
          <a:p>
            <a:pPr lvl="1"/>
            <a:r>
              <a:rPr lang="pl-PL" sz="2600" dirty="0"/>
              <a:t>SP klasy IV–VI: 1 godzina w roku szkolnym.</a:t>
            </a:r>
          </a:p>
          <a:p>
            <a:pPr lvl="1"/>
            <a:r>
              <a:rPr lang="pl-PL" sz="2600" dirty="0"/>
              <a:t>SP klasy VII–VIII: 2 godziny w roku szkolnym.</a:t>
            </a:r>
          </a:p>
          <a:p>
            <a:pPr lvl="1"/>
            <a:r>
              <a:rPr lang="pl-PL" sz="2600" dirty="0"/>
              <a:t>Szkoły Ponadpodstawowe: 3 godziny w roku szkolnym (w 2 wybranych klasach).</a:t>
            </a:r>
          </a:p>
          <a:p>
            <a:r>
              <a:rPr lang="pl-PL" sz="2600" dirty="0"/>
              <a:t>Tematyka: Ochrona przed przemocą i „złym dotykiem”, świadoma zgoda, asertywność, profilaktyka STI/HIV, antykoncepcja, płodność i opieka okołoporodowa.</a:t>
            </a:r>
          </a:p>
          <a:p>
            <a:r>
              <a:rPr lang="pl-PL" sz="2600" dirty="0"/>
              <a:t>Sposób nauczania: Rozporządzenie Ministra Edukacji z dnia 17 lipca 2026 r. w sprawie sposobu nauczania szkolnego oraz zakresu treści dotyczących wiedzy o życiu seksualnym człowieka, o zasadach świadomego i odpowiedzialnego rodzicielstwa, o wartości rodziny, życia w fazie prenatalnej oraz metodach i środkach świadomej prokreacji zawartych </a:t>
            </a:r>
            <a:r>
              <a:rPr lang="pl-PL" sz="2600" dirty="0" smtClean="0"/>
              <a:t/>
            </a:r>
            <a:br>
              <a:rPr lang="pl-PL" sz="2600" dirty="0" smtClean="0"/>
            </a:br>
            <a:r>
              <a:rPr lang="pl-PL" sz="2600" dirty="0" smtClean="0"/>
              <a:t>w </a:t>
            </a:r>
            <a:r>
              <a:rPr lang="pl-PL" sz="2600" dirty="0"/>
              <a:t>podstawie programowej kształcenia ogólnego (Dz.U. z 2026 r</a:t>
            </a:r>
            <a:r>
              <a:rPr lang="pl-PL" sz="2600" dirty="0" smtClean="0"/>
              <a:t>., </a:t>
            </a:r>
            <a:r>
              <a:rPr lang="pl-PL" sz="2600" dirty="0"/>
              <a:t>poz. 966)</a:t>
            </a:r>
          </a:p>
          <a:p>
            <a:endParaRPr lang="pl-PL" sz="2400" dirty="0"/>
          </a:p>
          <a:p>
            <a:endParaRPr lang="pl-PL" dirty="0"/>
          </a:p>
        </p:txBody>
      </p:sp>
    </p:spTree>
    <p:extLst>
      <p:ext uri="{BB962C8B-B14F-4D97-AF65-F5344CB8AC3E}">
        <p14:creationId xmlns:p14="http://schemas.microsoft.com/office/powerpoint/2010/main" val="40458917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E7BB2844-B0B1-C8D7-0771-824B96B64614}"/>
              </a:ext>
            </a:extLst>
          </p:cNvPr>
          <p:cNvSpPr>
            <a:spLocks noGrp="1"/>
          </p:cNvSpPr>
          <p:nvPr>
            <p:ph type="title"/>
          </p:nvPr>
        </p:nvSpPr>
        <p:spPr/>
        <p:txBody>
          <a:bodyPr/>
          <a:lstStyle/>
          <a:p>
            <a:r>
              <a:rPr lang="pl-PL" sz="3000" b="1" dirty="0" smtClean="0">
                <a:solidFill>
                  <a:srgbClr val="F39D1A"/>
                </a:solidFill>
              </a:rPr>
              <a:t>8. Status </a:t>
            </a:r>
            <a:r>
              <a:rPr lang="pl-PL" sz="3000" b="1" dirty="0">
                <a:solidFill>
                  <a:srgbClr val="F39D1A"/>
                </a:solidFill>
              </a:rPr>
              <a:t>uczestnictwa w zajęciach i ocenianie </a:t>
            </a:r>
          </a:p>
        </p:txBody>
      </p:sp>
      <p:sp>
        <p:nvSpPr>
          <p:cNvPr id="3" name="Symbol zastępczy zawartości 2">
            <a:extLst>
              <a:ext uri="{FF2B5EF4-FFF2-40B4-BE49-F238E27FC236}">
                <a16:creationId xmlns="" xmlns:a16="http://schemas.microsoft.com/office/drawing/2014/main" id="{0F7D25D3-2386-2E88-F9C3-83D34D77DE61}"/>
              </a:ext>
            </a:extLst>
          </p:cNvPr>
          <p:cNvSpPr>
            <a:spLocks noGrp="1"/>
          </p:cNvSpPr>
          <p:nvPr>
            <p:ph idx="1"/>
          </p:nvPr>
        </p:nvSpPr>
        <p:spPr/>
        <p:txBody>
          <a:bodyPr>
            <a:normAutofit lnSpcReduction="10000"/>
          </a:bodyPr>
          <a:lstStyle/>
          <a:p>
            <a:r>
              <a:rPr lang="pl-PL" b="1" dirty="0"/>
              <a:t>Edukacja Zdrowotna (EZ):</a:t>
            </a:r>
          </a:p>
          <a:p>
            <a:pPr lvl="1"/>
            <a:r>
              <a:rPr lang="pl-PL" dirty="0"/>
              <a:t>Przedmiot OBOWIĄZKOWY.</a:t>
            </a:r>
          </a:p>
          <a:p>
            <a:pPr lvl="1"/>
            <a:r>
              <a:rPr lang="pl-PL" dirty="0"/>
              <a:t>Uczestniczą wszyscy uczniowie klas objętych przedmiotem – BRAK możliwości rezygnacji.</a:t>
            </a:r>
          </a:p>
          <a:p>
            <a:pPr lvl="1"/>
            <a:r>
              <a:rPr lang="pl-PL" dirty="0"/>
              <a:t>Przedmiot podlega ocenianiu, klasyfikowaniu i promowaniu jak inne przedmioty obowiązkowe.</a:t>
            </a:r>
          </a:p>
          <a:p>
            <a:pPr lvl="1"/>
            <a:r>
              <a:rPr lang="pl-PL" dirty="0"/>
              <a:t>Ocena z przedmiotu wlicza się do średniej ocen na świadectwie szkolnym.</a:t>
            </a:r>
          </a:p>
          <a:p>
            <a:pPr marL="457200" lvl="1" indent="0">
              <a:buNone/>
            </a:pPr>
            <a:endParaRPr lang="pl-PL" dirty="0"/>
          </a:p>
          <a:p>
            <a:r>
              <a:rPr lang="pl-PL" b="1" dirty="0"/>
              <a:t>Edukacja Zdrowotna – Zdrowie Seksualne (EZ-ZS):</a:t>
            </a:r>
          </a:p>
          <a:p>
            <a:pPr lvl="1"/>
            <a:r>
              <a:rPr lang="pl-PL" dirty="0"/>
              <a:t>Przedmiot NIEOBOWIĄZKOWY.</a:t>
            </a:r>
          </a:p>
          <a:p>
            <a:pPr lvl="1"/>
            <a:r>
              <a:rPr lang="pl-PL" dirty="0"/>
              <a:t>Nie podlega ocenianiu ani klasyfikowaniu (brak oceny na świadectwie).</a:t>
            </a:r>
          </a:p>
          <a:p>
            <a:endParaRPr lang="pl-PL" dirty="0"/>
          </a:p>
        </p:txBody>
      </p:sp>
    </p:spTree>
    <p:extLst>
      <p:ext uri="{BB962C8B-B14F-4D97-AF65-F5344CB8AC3E}">
        <p14:creationId xmlns:p14="http://schemas.microsoft.com/office/powerpoint/2010/main" val="29671097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 xmlns:a16="http://schemas.microsoft.com/office/drawing/2014/main" id="{6140F6DE-4A48-00D8-B368-275A26FFC6FE}"/>
            </a:ext>
          </a:extLst>
        </p:cNvPr>
        <p:cNvGrpSpPr/>
        <p:nvPr/>
      </p:nvGrpSpPr>
      <p:grpSpPr>
        <a:xfrm>
          <a:off x="0" y="0"/>
          <a:ext cx="0" cy="0"/>
          <a:chOff x="0" y="0"/>
          <a:chExt cx="0" cy="0"/>
        </a:xfrm>
      </p:grpSpPr>
      <p:sp>
        <p:nvSpPr>
          <p:cNvPr id="2" name="Tytuł 1">
            <a:extLst>
              <a:ext uri="{FF2B5EF4-FFF2-40B4-BE49-F238E27FC236}">
                <a16:creationId xmlns="" xmlns:a16="http://schemas.microsoft.com/office/drawing/2014/main" id="{E5B878D0-52D4-CC09-94D6-170B3E4E434A}"/>
              </a:ext>
            </a:extLst>
          </p:cNvPr>
          <p:cNvSpPr>
            <a:spLocks noGrp="1"/>
          </p:cNvSpPr>
          <p:nvPr>
            <p:ph type="title"/>
          </p:nvPr>
        </p:nvSpPr>
        <p:spPr>
          <a:xfrm>
            <a:off x="838200" y="904240"/>
            <a:ext cx="10515600" cy="949008"/>
          </a:xfrm>
        </p:spPr>
        <p:txBody>
          <a:bodyPr/>
          <a:lstStyle/>
          <a:p>
            <a:r>
              <a:rPr lang="pl-PL" sz="2800" b="1" dirty="0" smtClean="0">
                <a:solidFill>
                  <a:srgbClr val="F39D1A"/>
                </a:solidFill>
              </a:rPr>
              <a:t>9. Przedmiot</a:t>
            </a:r>
            <a:r>
              <a:rPr lang="pl-PL" sz="2800" b="1" dirty="0">
                <a:solidFill>
                  <a:srgbClr val="F39D1A"/>
                </a:solidFill>
              </a:rPr>
              <a:t>: </a:t>
            </a:r>
            <a:r>
              <a:rPr lang="pl-PL" sz="2800" b="1" dirty="0" smtClean="0">
                <a:solidFill>
                  <a:srgbClr val="F39D1A"/>
                </a:solidFill>
              </a:rPr>
              <a:t>edukacja </a:t>
            </a:r>
            <a:r>
              <a:rPr lang="pl-PL" sz="2800" b="1" dirty="0">
                <a:solidFill>
                  <a:srgbClr val="F39D1A"/>
                </a:solidFill>
              </a:rPr>
              <a:t>zdrowotna – zdrowie </a:t>
            </a:r>
            <a:r>
              <a:rPr lang="pl-PL" sz="2800" b="1" dirty="0" smtClean="0">
                <a:solidFill>
                  <a:srgbClr val="F39D1A"/>
                </a:solidFill>
              </a:rPr>
              <a:t>seksualne.</a:t>
            </a:r>
            <a:r>
              <a:rPr lang="pl-PL" sz="2800" b="1" dirty="0">
                <a:solidFill>
                  <a:srgbClr val="F39D1A"/>
                </a:solidFill>
              </a:rPr>
              <a:t/>
            </a:r>
            <a:br>
              <a:rPr lang="pl-PL" sz="2800" b="1" dirty="0">
                <a:solidFill>
                  <a:srgbClr val="F39D1A"/>
                </a:solidFill>
              </a:rPr>
            </a:br>
            <a:r>
              <a:rPr lang="pl-PL" sz="2800" b="1" dirty="0" smtClean="0">
                <a:solidFill>
                  <a:srgbClr val="F39D1A"/>
                </a:solidFill>
              </a:rPr>
              <a:t>Obowiązki dyrektora </a:t>
            </a:r>
            <a:r>
              <a:rPr lang="pl-PL" sz="2800" b="1" dirty="0">
                <a:solidFill>
                  <a:srgbClr val="F39D1A"/>
                </a:solidFill>
              </a:rPr>
              <a:t>i procedura rezygnacji</a:t>
            </a:r>
          </a:p>
        </p:txBody>
      </p:sp>
      <p:sp>
        <p:nvSpPr>
          <p:cNvPr id="3" name="Symbol zastępczy zawartości 2">
            <a:extLst>
              <a:ext uri="{FF2B5EF4-FFF2-40B4-BE49-F238E27FC236}">
                <a16:creationId xmlns="" xmlns:a16="http://schemas.microsoft.com/office/drawing/2014/main" id="{B3D7AF40-7C82-B902-1310-7D85A667E10C}"/>
              </a:ext>
            </a:extLst>
          </p:cNvPr>
          <p:cNvSpPr>
            <a:spLocks noGrp="1"/>
          </p:cNvSpPr>
          <p:nvPr>
            <p:ph idx="1"/>
          </p:nvPr>
        </p:nvSpPr>
        <p:spPr>
          <a:xfrm>
            <a:off x="838200" y="2018665"/>
            <a:ext cx="10515600" cy="4351338"/>
          </a:xfrm>
        </p:spPr>
        <p:txBody>
          <a:bodyPr>
            <a:normAutofit/>
          </a:bodyPr>
          <a:lstStyle/>
          <a:p>
            <a:r>
              <a:rPr lang="pl-PL" b="1" dirty="0"/>
              <a:t>Obowiązkowe spotkanie informacyjne </a:t>
            </a:r>
            <a:r>
              <a:rPr lang="pl-PL" dirty="0"/>
              <a:t>(zadanie </a:t>
            </a:r>
            <a:r>
              <a:rPr lang="pl-PL" dirty="0" smtClean="0"/>
              <a:t>dyrektora</a:t>
            </a:r>
            <a:r>
              <a:rPr lang="pl-PL" dirty="0"/>
              <a:t>):</a:t>
            </a:r>
          </a:p>
          <a:p>
            <a:pPr lvl="1"/>
            <a:r>
              <a:rPr lang="pl-PL" dirty="0"/>
              <a:t>Dyrektor i wychowawca organizują spotkanie z rodzicami / pełnoletnimi uczniami co najmniej 1 MIESIĄC przed rozpoczęciem zajęć.</a:t>
            </a:r>
          </a:p>
          <a:p>
            <a:pPr lvl="1"/>
            <a:r>
              <a:rPr lang="pl-PL" dirty="0"/>
              <a:t>Prezentacja celów, programu, podręczników, materiałów dydaktycznych </a:t>
            </a:r>
            <a:r>
              <a:rPr lang="pl-PL" dirty="0" smtClean="0"/>
              <a:t/>
            </a:r>
            <a:br>
              <a:rPr lang="pl-PL" dirty="0" smtClean="0"/>
            </a:br>
            <a:r>
              <a:rPr lang="pl-PL" dirty="0" smtClean="0"/>
              <a:t>i </a:t>
            </a:r>
            <a:r>
              <a:rPr lang="pl-PL" dirty="0"/>
              <a:t>kwalifikacji nauczyciela.</a:t>
            </a:r>
            <a:br>
              <a:rPr lang="pl-PL" dirty="0"/>
            </a:br>
            <a:endParaRPr lang="pl-PL" dirty="0"/>
          </a:p>
          <a:p>
            <a:r>
              <a:rPr lang="pl-PL" b="1" dirty="0"/>
              <a:t>Procedura rezygnacji:</a:t>
            </a:r>
          </a:p>
          <a:p>
            <a:pPr lvl="1"/>
            <a:r>
              <a:rPr lang="pl-PL" dirty="0"/>
              <a:t>Uczeń nie uczestniczy w zajęciach, jeśli rodzice (lub pełnoletni uczeń) złożą dyrektorowi PISEMNĄ REZYGNACJĘ.</a:t>
            </a:r>
          </a:p>
          <a:p>
            <a:pPr lvl="1"/>
            <a:r>
              <a:rPr lang="pl-PL" dirty="0"/>
              <a:t>Brak pisemnej rezygnacji oznacza udział ucznia w zajęciach.</a:t>
            </a:r>
          </a:p>
        </p:txBody>
      </p:sp>
    </p:spTree>
    <p:extLst>
      <p:ext uri="{BB962C8B-B14F-4D97-AF65-F5344CB8AC3E}">
        <p14:creationId xmlns:p14="http://schemas.microsoft.com/office/powerpoint/2010/main" val="23854135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 xmlns:a16="http://schemas.microsoft.com/office/drawing/2014/main" id="{DC4D077B-64C8-BFD3-2165-8EAE299EB971}"/>
            </a:ext>
          </a:extLst>
        </p:cNvPr>
        <p:cNvGrpSpPr/>
        <p:nvPr/>
      </p:nvGrpSpPr>
      <p:grpSpPr>
        <a:xfrm>
          <a:off x="0" y="0"/>
          <a:ext cx="0" cy="0"/>
          <a:chOff x="0" y="0"/>
          <a:chExt cx="0" cy="0"/>
        </a:xfrm>
      </p:grpSpPr>
      <p:sp>
        <p:nvSpPr>
          <p:cNvPr id="9" name="Tytuł 8">
            <a:extLst>
              <a:ext uri="{FF2B5EF4-FFF2-40B4-BE49-F238E27FC236}">
                <a16:creationId xmlns="" xmlns:a16="http://schemas.microsoft.com/office/drawing/2014/main" id="{917F3B89-F241-553B-DFCC-9BF0BD618F4E}"/>
              </a:ext>
            </a:extLst>
          </p:cNvPr>
          <p:cNvSpPr>
            <a:spLocks noGrp="1"/>
          </p:cNvSpPr>
          <p:nvPr>
            <p:ph type="title"/>
          </p:nvPr>
        </p:nvSpPr>
        <p:spPr>
          <a:xfrm>
            <a:off x="484497" y="1018556"/>
            <a:ext cx="11232106" cy="665280"/>
          </a:xfrm>
        </p:spPr>
        <p:txBody>
          <a:bodyPr>
            <a:noAutofit/>
          </a:bodyPr>
          <a:lstStyle/>
          <a:p>
            <a:r>
              <a:rPr lang="pl-PL" sz="3000" b="1" dirty="0" smtClean="0">
                <a:solidFill>
                  <a:srgbClr val="F39D1A"/>
                </a:solidFill>
              </a:rPr>
              <a:t>10. Kto </a:t>
            </a:r>
            <a:r>
              <a:rPr lang="pl-PL" sz="3000" b="1" dirty="0">
                <a:solidFill>
                  <a:srgbClr val="F39D1A"/>
                </a:solidFill>
              </a:rPr>
              <a:t>może uczyć przedmiotu </a:t>
            </a:r>
            <a:r>
              <a:rPr lang="pl-PL" sz="3000" b="1" dirty="0" smtClean="0">
                <a:solidFill>
                  <a:srgbClr val="F39D1A"/>
                </a:solidFill>
              </a:rPr>
              <a:t>edukacja zdrowotna </a:t>
            </a:r>
            <a:r>
              <a:rPr lang="pl-PL" sz="3000" b="1" dirty="0">
                <a:solidFill>
                  <a:srgbClr val="F39D1A"/>
                </a:solidFill>
              </a:rPr>
              <a:t>i </a:t>
            </a:r>
            <a:r>
              <a:rPr lang="pl-PL" sz="3000" b="1" dirty="0" smtClean="0">
                <a:solidFill>
                  <a:srgbClr val="F39D1A"/>
                </a:solidFill>
              </a:rPr>
              <a:t>przedmiotu edukacja zdrowotna </a:t>
            </a:r>
            <a:r>
              <a:rPr lang="pl-PL" sz="3000" b="1" dirty="0">
                <a:solidFill>
                  <a:srgbClr val="F39D1A"/>
                </a:solidFill>
              </a:rPr>
              <a:t>– zdrowie seksualne </a:t>
            </a:r>
          </a:p>
        </p:txBody>
      </p:sp>
      <p:sp>
        <p:nvSpPr>
          <p:cNvPr id="10" name="Symbol zastępczy zawartości 9">
            <a:extLst>
              <a:ext uri="{FF2B5EF4-FFF2-40B4-BE49-F238E27FC236}">
                <a16:creationId xmlns="" xmlns:a16="http://schemas.microsoft.com/office/drawing/2014/main" id="{7C778A09-AB74-43EC-EC23-0EFB01DC13EE}"/>
              </a:ext>
            </a:extLst>
          </p:cNvPr>
          <p:cNvSpPr>
            <a:spLocks noGrp="1"/>
          </p:cNvSpPr>
          <p:nvPr>
            <p:ph idx="1"/>
          </p:nvPr>
        </p:nvSpPr>
        <p:spPr>
          <a:xfrm>
            <a:off x="484497" y="2062480"/>
            <a:ext cx="11232106" cy="3771938"/>
          </a:xfrm>
        </p:spPr>
        <p:txBody>
          <a:bodyPr>
            <a:normAutofit fontScale="85000" lnSpcReduction="20000"/>
          </a:bodyPr>
          <a:lstStyle/>
          <a:p>
            <a:pPr>
              <a:spcBef>
                <a:spcPts val="1200"/>
              </a:spcBef>
            </a:pPr>
            <a:r>
              <a:rPr lang="pl-PL" sz="2400" dirty="0"/>
              <a:t>Kwalifikacje bezpośrednie:</a:t>
            </a:r>
          </a:p>
          <a:p>
            <a:pPr lvl="1">
              <a:spcBef>
                <a:spcPts val="1200"/>
              </a:spcBef>
            </a:pPr>
            <a:r>
              <a:rPr lang="pl-PL" sz="2000" dirty="0"/>
              <a:t>Absolwenci kierunku studia magisterskie z </a:t>
            </a:r>
            <a:r>
              <a:rPr lang="pl-PL" sz="2000" dirty="0" smtClean="0"/>
              <a:t>edukacji </a:t>
            </a:r>
            <a:r>
              <a:rPr lang="pl-PL" sz="2000" dirty="0"/>
              <a:t>z</a:t>
            </a:r>
            <a:r>
              <a:rPr lang="pl-PL" sz="2000" dirty="0" smtClean="0"/>
              <a:t>drowotnej </a:t>
            </a:r>
            <a:r>
              <a:rPr lang="pl-PL" sz="2000" dirty="0"/>
              <a:t>+ przygotowanie pedagogiczne.</a:t>
            </a:r>
          </a:p>
          <a:p>
            <a:pPr lvl="1">
              <a:spcBef>
                <a:spcPts val="1200"/>
              </a:spcBef>
            </a:pPr>
            <a:r>
              <a:rPr lang="pl-PL" sz="2000" dirty="0"/>
              <a:t>Nauczyciele po dowolnych studiach z ukończonymi studiami podyplomowymi z </a:t>
            </a:r>
            <a:r>
              <a:rPr lang="pl-PL" sz="2000" dirty="0" smtClean="0"/>
              <a:t>edukacji </a:t>
            </a:r>
            <a:r>
              <a:rPr lang="pl-PL" sz="2000" dirty="0"/>
              <a:t>z</a:t>
            </a:r>
            <a:r>
              <a:rPr lang="pl-PL" sz="2000" dirty="0" smtClean="0"/>
              <a:t>drowotnej</a:t>
            </a:r>
            <a:r>
              <a:rPr lang="pl-PL" sz="2000" dirty="0"/>
              <a:t>.</a:t>
            </a:r>
          </a:p>
          <a:p>
            <a:pPr>
              <a:spcBef>
                <a:spcPts val="1200"/>
              </a:spcBef>
            </a:pPr>
            <a:r>
              <a:rPr lang="pl-PL" sz="2400" dirty="0"/>
              <a:t>Kwalifikacje przedmiotowe i specjalistyczne:</a:t>
            </a:r>
          </a:p>
          <a:p>
            <a:pPr lvl="1">
              <a:spcBef>
                <a:spcPts val="1200"/>
              </a:spcBef>
            </a:pPr>
            <a:r>
              <a:rPr lang="pl-PL" sz="2000" dirty="0"/>
              <a:t>Nauczyciele biologii, przyrody, wychowania fizycznego, wychowania do życia w </a:t>
            </a:r>
            <a:r>
              <a:rPr lang="pl-PL" sz="2000" dirty="0" smtClean="0"/>
              <a:t>rodzinie </a:t>
            </a:r>
            <a:r>
              <a:rPr lang="pl-PL" sz="2000" dirty="0"/>
              <a:t>oraz psycholodzy </a:t>
            </a:r>
            <a:r>
              <a:rPr lang="pl-PL" sz="2000" dirty="0" smtClean="0"/>
              <a:t>szkolni.</a:t>
            </a:r>
          </a:p>
          <a:p>
            <a:pPr lvl="1">
              <a:spcBef>
                <a:spcPts val="1200"/>
              </a:spcBef>
            </a:pPr>
            <a:r>
              <a:rPr lang="pl-PL" sz="2000" dirty="0" smtClean="0"/>
              <a:t>Nauczyciele edukacji dla bezpieczeństwa (tylko edukacji zdrowotnej).</a:t>
            </a:r>
          </a:p>
          <a:p>
            <a:pPr lvl="1">
              <a:spcBef>
                <a:spcPts val="1200"/>
              </a:spcBef>
            </a:pPr>
            <a:r>
              <a:rPr lang="pl-PL" sz="2000" dirty="0" smtClean="0"/>
              <a:t>Nauczyciele </a:t>
            </a:r>
            <a:r>
              <a:rPr lang="pl-PL" sz="2000" dirty="0"/>
              <a:t>kształcenia obronnego (tylko edukacji zdrowotnej w szkołach podstawowych).</a:t>
            </a:r>
          </a:p>
          <a:p>
            <a:pPr>
              <a:spcBef>
                <a:spcPts val="1200"/>
              </a:spcBef>
            </a:pPr>
            <a:r>
              <a:rPr lang="pl-PL" sz="2400" dirty="0"/>
              <a:t>Kwalifikacje medyczne (z przygotowaniem pedagogicznym):</a:t>
            </a:r>
          </a:p>
          <a:p>
            <a:pPr lvl="1">
              <a:spcBef>
                <a:spcPts val="1200"/>
              </a:spcBef>
            </a:pPr>
            <a:r>
              <a:rPr lang="pl-PL" sz="2000" dirty="0"/>
              <a:t>Lekarze, lekarze dentyści, farmaceuci, pielęgniarki, położne, diagności laboratoryjni, fizjoterapeuci lub ratownicy </a:t>
            </a:r>
            <a:r>
              <a:rPr lang="pl-PL" sz="2000" dirty="0" smtClean="0"/>
              <a:t>medyczni posiadający </a:t>
            </a:r>
            <a:r>
              <a:rPr lang="pl-PL" sz="2000" dirty="0"/>
              <a:t>przygotowanie </a:t>
            </a:r>
            <a:r>
              <a:rPr lang="pl-PL" sz="2000" dirty="0" smtClean="0"/>
              <a:t>pedagogiczne.</a:t>
            </a:r>
            <a:endParaRPr lang="pl-PL" sz="2000" dirty="0"/>
          </a:p>
          <a:p>
            <a:pPr lvl="1">
              <a:spcBef>
                <a:spcPts val="1200"/>
              </a:spcBef>
            </a:pPr>
            <a:r>
              <a:rPr lang="pl-PL" sz="2000" dirty="0"/>
              <a:t>Absolwenci studiów pierwszego i drugiego stopnia lub jednolitych studiów magisterskich w zakresie zdrowia publicznego, dietetyki lub żywienia człowieka </a:t>
            </a:r>
            <a:r>
              <a:rPr lang="pl-PL" sz="2000" dirty="0" smtClean="0"/>
              <a:t>posiadający przygotowanie pedagogiczne.</a:t>
            </a:r>
            <a:endParaRPr lang="pl-PL" sz="2000" dirty="0"/>
          </a:p>
          <a:p>
            <a:pPr>
              <a:spcBef>
                <a:spcPts val="1200"/>
              </a:spcBef>
            </a:pPr>
            <a:endParaRPr lang="pl-PL" sz="2400" dirty="0"/>
          </a:p>
        </p:txBody>
      </p:sp>
      <p:sp>
        <p:nvSpPr>
          <p:cNvPr id="3" name="pole tekstowe 2">
            <a:extLst>
              <a:ext uri="{FF2B5EF4-FFF2-40B4-BE49-F238E27FC236}">
                <a16:creationId xmlns="" xmlns:a16="http://schemas.microsoft.com/office/drawing/2014/main" id="{D8CA4AD4-A33E-94CE-A744-B9801E7546A5}"/>
              </a:ext>
            </a:extLst>
          </p:cNvPr>
          <p:cNvSpPr txBox="1"/>
          <p:nvPr/>
        </p:nvSpPr>
        <p:spPr>
          <a:xfrm>
            <a:off x="484496" y="5834418"/>
            <a:ext cx="11391273" cy="461665"/>
          </a:xfrm>
          <a:prstGeom prst="rect">
            <a:avLst/>
          </a:prstGeom>
          <a:noFill/>
        </p:spPr>
        <p:txBody>
          <a:bodyPr wrap="square">
            <a:spAutoFit/>
          </a:bodyPr>
          <a:lstStyle/>
          <a:p>
            <a:r>
              <a:rPr lang="pl-PL" sz="1200" dirty="0">
                <a:solidFill>
                  <a:srgbClr val="F39D1A"/>
                </a:solidFill>
              </a:rPr>
              <a:t>Rozporządzenie Ministra Edukacji z dnia 8 sierpnia 2025 r. zmieniające rozporządzenie w sprawie szczegółowych kwalifikacji wymaganych od nauczycieli (Dz.U. </a:t>
            </a:r>
            <a:r>
              <a:rPr lang="pl-PL" sz="1200" dirty="0" smtClean="0">
                <a:solidFill>
                  <a:srgbClr val="F39D1A"/>
                </a:solidFill>
              </a:rPr>
              <a:t>z 2025 r., poz</a:t>
            </a:r>
            <a:r>
              <a:rPr lang="pl-PL" sz="1200" dirty="0">
                <a:solidFill>
                  <a:srgbClr val="F39D1A"/>
                </a:solidFill>
              </a:rPr>
              <a:t>. 1111</a:t>
            </a:r>
            <a:r>
              <a:rPr lang="pl-PL" sz="1200" dirty="0" smtClean="0">
                <a:solidFill>
                  <a:srgbClr val="F39D1A"/>
                </a:solidFill>
              </a:rPr>
              <a:t>).</a:t>
            </a:r>
            <a:endParaRPr lang="pl-PL" sz="1200" dirty="0">
              <a:solidFill>
                <a:srgbClr val="F39D1A"/>
              </a:solidFill>
            </a:endParaRPr>
          </a:p>
          <a:p>
            <a:r>
              <a:rPr lang="pl-PL" sz="1200" dirty="0">
                <a:solidFill>
                  <a:srgbClr val="F39D1A"/>
                </a:solidFill>
              </a:rPr>
              <a:t>Rozporządzenie Ministra Edukacji z dnia 19 sierpnia 2026 r. zmieniające rozporządzenie w sprawie szczegółowych kwalifikacji wymaganych od nauczycieli (Dz.U. </a:t>
            </a:r>
            <a:r>
              <a:rPr lang="pl-PL" sz="1200" dirty="0" smtClean="0">
                <a:solidFill>
                  <a:srgbClr val="F39D1A"/>
                </a:solidFill>
              </a:rPr>
              <a:t>z 2026 r., </a:t>
            </a:r>
            <a:r>
              <a:rPr lang="pl-PL" sz="1200" dirty="0">
                <a:solidFill>
                  <a:srgbClr val="F39D1A"/>
                </a:solidFill>
              </a:rPr>
              <a:t>poz. 1126</a:t>
            </a:r>
            <a:r>
              <a:rPr lang="pl-PL" sz="1200" dirty="0" smtClean="0">
                <a:solidFill>
                  <a:srgbClr val="F39D1A"/>
                </a:solidFill>
              </a:rPr>
              <a:t>).</a:t>
            </a:r>
            <a:endParaRPr lang="pl-PL" sz="1200" dirty="0">
              <a:solidFill>
                <a:srgbClr val="F39D1A"/>
              </a:solidFill>
            </a:endParaRPr>
          </a:p>
        </p:txBody>
      </p:sp>
    </p:spTree>
    <p:extLst>
      <p:ext uri="{BB962C8B-B14F-4D97-AF65-F5344CB8AC3E}">
        <p14:creationId xmlns:p14="http://schemas.microsoft.com/office/powerpoint/2010/main" val="35000677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 xmlns:a16="http://schemas.microsoft.com/office/drawing/2014/main" id="{66DDE9FD-002E-E0B2-6BE3-7114AB587FFD}"/>
            </a:ext>
          </a:extLst>
        </p:cNvPr>
        <p:cNvGrpSpPr/>
        <p:nvPr/>
      </p:nvGrpSpPr>
      <p:grpSpPr>
        <a:xfrm>
          <a:off x="0" y="0"/>
          <a:ext cx="0" cy="0"/>
          <a:chOff x="0" y="0"/>
          <a:chExt cx="0" cy="0"/>
        </a:xfrm>
      </p:grpSpPr>
      <p:sp>
        <p:nvSpPr>
          <p:cNvPr id="9" name="Tytuł 8">
            <a:extLst>
              <a:ext uri="{FF2B5EF4-FFF2-40B4-BE49-F238E27FC236}">
                <a16:creationId xmlns="" xmlns:a16="http://schemas.microsoft.com/office/drawing/2014/main" id="{6E69FAF4-BFC2-A24D-DD6A-C35C4F62C05A}"/>
              </a:ext>
            </a:extLst>
          </p:cNvPr>
          <p:cNvSpPr>
            <a:spLocks noGrp="1"/>
          </p:cNvSpPr>
          <p:nvPr>
            <p:ph type="title"/>
          </p:nvPr>
        </p:nvSpPr>
        <p:spPr>
          <a:xfrm>
            <a:off x="484497" y="765460"/>
            <a:ext cx="8987049" cy="665280"/>
          </a:xfrm>
        </p:spPr>
        <p:txBody>
          <a:bodyPr>
            <a:noAutofit/>
          </a:bodyPr>
          <a:lstStyle/>
          <a:p>
            <a:r>
              <a:rPr lang="pl-PL" sz="3000" b="1" dirty="0">
                <a:solidFill>
                  <a:srgbClr val="F39D1A"/>
                </a:solidFill>
              </a:rPr>
              <a:t>11. Zalecane metody pracy i doświadczenia edukacyjne</a:t>
            </a:r>
          </a:p>
        </p:txBody>
      </p:sp>
      <p:sp>
        <p:nvSpPr>
          <p:cNvPr id="10" name="Symbol zastępczy zawartości 9">
            <a:extLst>
              <a:ext uri="{FF2B5EF4-FFF2-40B4-BE49-F238E27FC236}">
                <a16:creationId xmlns="" xmlns:a16="http://schemas.microsoft.com/office/drawing/2014/main" id="{F6A45545-E053-EA72-D9A7-AB51F5103A73}"/>
              </a:ext>
            </a:extLst>
          </p:cNvPr>
          <p:cNvSpPr>
            <a:spLocks noGrp="1"/>
          </p:cNvSpPr>
          <p:nvPr>
            <p:ph idx="1"/>
          </p:nvPr>
        </p:nvSpPr>
        <p:spPr>
          <a:xfrm>
            <a:off x="484497" y="1726442"/>
            <a:ext cx="11232106" cy="4107976"/>
          </a:xfrm>
        </p:spPr>
        <p:txBody>
          <a:bodyPr>
            <a:normAutofit/>
          </a:bodyPr>
          <a:lstStyle/>
          <a:p>
            <a:pPr>
              <a:spcBef>
                <a:spcPts val="600"/>
              </a:spcBef>
            </a:pPr>
            <a:r>
              <a:rPr lang="pl-PL" sz="2400" b="1" dirty="0"/>
              <a:t>Nacisk na metody aktywizujące i warsztatowe:</a:t>
            </a:r>
          </a:p>
          <a:p>
            <a:pPr lvl="1">
              <a:spcBef>
                <a:spcPts val="600"/>
              </a:spcBef>
            </a:pPr>
            <a:r>
              <a:rPr lang="pl-PL" dirty="0"/>
              <a:t>Metoda projektu, debata, dyskusja, studium przypadku, drama i symulacje.</a:t>
            </a:r>
          </a:p>
          <a:p>
            <a:pPr lvl="1">
              <a:spcBef>
                <a:spcPts val="600"/>
              </a:spcBef>
            </a:pPr>
            <a:r>
              <a:rPr lang="pl-PL" dirty="0"/>
              <a:t>Szanowanie zasad prywatności, dobrowolności i nieoceniania osobistych doświadczeń uczniów.</a:t>
            </a:r>
          </a:p>
          <a:p>
            <a:pPr lvl="1">
              <a:spcBef>
                <a:spcPts val="600"/>
              </a:spcBef>
            </a:pPr>
            <a:endParaRPr lang="pl-PL" sz="2000" dirty="0"/>
          </a:p>
          <a:p>
            <a:pPr>
              <a:spcBef>
                <a:spcPts val="600"/>
              </a:spcBef>
            </a:pPr>
            <a:r>
              <a:rPr lang="pl-PL" sz="2400" b="1" dirty="0"/>
              <a:t>Obowiązkowe doświadczenie edukacyjne:</a:t>
            </a:r>
          </a:p>
          <a:p>
            <a:pPr lvl="1">
              <a:spcBef>
                <a:spcPts val="600"/>
              </a:spcBef>
            </a:pPr>
            <a:r>
              <a:rPr lang="pl-PL" dirty="0"/>
              <a:t>Każdy uczeń realizuje co najmniej 1 praktyczne doświadczenie w roku szkolnym </a:t>
            </a:r>
            <a:r>
              <a:rPr lang="pl-PL" dirty="0" smtClean="0"/>
              <a:t>(takie jak np</a:t>
            </a:r>
            <a:r>
              <a:rPr lang="pl-PL" dirty="0"/>
              <a:t>. ewidencja czasu w sieci i higiena cyfrowa, dzienniczek diety/aktywności, udział w debacie, akcja społeczna).</a:t>
            </a:r>
          </a:p>
          <a:p>
            <a:endParaRPr lang="pl-PL" sz="2400" dirty="0"/>
          </a:p>
        </p:txBody>
      </p:sp>
    </p:spTree>
    <p:extLst>
      <p:ext uri="{BB962C8B-B14F-4D97-AF65-F5344CB8AC3E}">
        <p14:creationId xmlns:p14="http://schemas.microsoft.com/office/powerpoint/2010/main" val="36991215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DB45699A-86EE-B66B-92DC-10598CE9F7F9}"/>
              </a:ext>
            </a:extLst>
          </p:cNvPr>
          <p:cNvSpPr>
            <a:spLocks noGrp="1"/>
          </p:cNvSpPr>
          <p:nvPr>
            <p:ph type="title"/>
          </p:nvPr>
        </p:nvSpPr>
        <p:spPr/>
        <p:txBody>
          <a:bodyPr/>
          <a:lstStyle/>
          <a:p>
            <a:r>
              <a:rPr lang="pl-PL" sz="3000" b="1" dirty="0">
                <a:solidFill>
                  <a:srgbClr val="F39D1A"/>
                </a:solidFill>
              </a:rPr>
              <a:t>12. Metody pracy – inspiracje szkolne</a:t>
            </a:r>
          </a:p>
        </p:txBody>
      </p:sp>
      <p:sp>
        <p:nvSpPr>
          <p:cNvPr id="3" name="Symbol zastępczy zawartości 2">
            <a:extLst>
              <a:ext uri="{FF2B5EF4-FFF2-40B4-BE49-F238E27FC236}">
                <a16:creationId xmlns="" xmlns:a16="http://schemas.microsoft.com/office/drawing/2014/main" id="{B2CA2B72-ADB6-EDA3-68E4-708C2777703B}"/>
              </a:ext>
            </a:extLst>
          </p:cNvPr>
          <p:cNvSpPr>
            <a:spLocks noGrp="1"/>
          </p:cNvSpPr>
          <p:nvPr>
            <p:ph idx="1"/>
          </p:nvPr>
        </p:nvSpPr>
        <p:spPr/>
        <p:txBody>
          <a:bodyPr/>
          <a:lstStyle/>
          <a:p>
            <a:pPr>
              <a:spcBef>
                <a:spcPts val="1200"/>
              </a:spcBef>
            </a:pPr>
            <a:r>
              <a:rPr lang="pl-PL" b="1" dirty="0"/>
              <a:t>Praktyczne formy edukacji prozdrowotnej:</a:t>
            </a:r>
          </a:p>
          <a:p>
            <a:pPr lvl="1">
              <a:spcBef>
                <a:spcPts val="1200"/>
              </a:spcBef>
            </a:pPr>
            <a:r>
              <a:rPr lang="pl-PL" sz="2800" dirty="0"/>
              <a:t>Semestralne projekty aktywności fizycznej i zdrowego odżywiania.</a:t>
            </a:r>
          </a:p>
          <a:p>
            <a:pPr lvl="1">
              <a:spcBef>
                <a:spcPts val="1200"/>
              </a:spcBef>
            </a:pPr>
            <a:r>
              <a:rPr lang="pl-PL" sz="2800" dirty="0"/>
              <a:t>Analiza etykiet produktów spożywczych i warsztaty kulinarne.</a:t>
            </a:r>
          </a:p>
          <a:p>
            <a:pPr lvl="1">
              <a:spcBef>
                <a:spcPts val="1200"/>
              </a:spcBef>
            </a:pPr>
            <a:r>
              <a:rPr lang="pl-PL" sz="2800" dirty="0"/>
              <a:t>Badania i ankiety rówieśnicze dotyczące nawyków zdrowotnych.</a:t>
            </a:r>
          </a:p>
          <a:p>
            <a:pPr lvl="1">
              <a:spcBef>
                <a:spcPts val="1200"/>
              </a:spcBef>
            </a:pPr>
            <a:r>
              <a:rPr lang="pl-PL" sz="2800" dirty="0"/>
              <a:t>Kampanie społeczne, Dni Zdrowia, pikniki integracyjne.</a:t>
            </a:r>
          </a:p>
          <a:p>
            <a:pPr lvl="1">
              <a:spcBef>
                <a:spcPts val="1200"/>
              </a:spcBef>
            </a:pPr>
            <a:r>
              <a:rPr lang="pl-PL" sz="2800" dirty="0"/>
              <a:t>Udział ekspertów zewnętrznych (pielęgniarka, dietetyk, lekarz, psycholog).</a:t>
            </a:r>
          </a:p>
          <a:p>
            <a:endParaRPr lang="pl-PL" dirty="0"/>
          </a:p>
        </p:txBody>
      </p:sp>
    </p:spTree>
    <p:extLst>
      <p:ext uri="{BB962C8B-B14F-4D97-AF65-F5344CB8AC3E}">
        <p14:creationId xmlns:p14="http://schemas.microsoft.com/office/powerpoint/2010/main" val="40627348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 xmlns:a16="http://schemas.microsoft.com/office/drawing/2014/main" id="{F1D740A5-5C27-D785-0F60-C8455AF5A6D1}"/>
            </a:ext>
          </a:extLst>
        </p:cNvPr>
        <p:cNvGrpSpPr/>
        <p:nvPr/>
      </p:nvGrpSpPr>
      <p:grpSpPr>
        <a:xfrm>
          <a:off x="0" y="0"/>
          <a:ext cx="0" cy="0"/>
          <a:chOff x="0" y="0"/>
          <a:chExt cx="0" cy="0"/>
        </a:xfrm>
      </p:grpSpPr>
      <p:sp>
        <p:nvSpPr>
          <p:cNvPr id="9" name="Tytuł 8">
            <a:extLst>
              <a:ext uri="{FF2B5EF4-FFF2-40B4-BE49-F238E27FC236}">
                <a16:creationId xmlns="" xmlns:a16="http://schemas.microsoft.com/office/drawing/2014/main" id="{70E62CBB-3D9B-4610-A45F-91D44D904958}"/>
              </a:ext>
            </a:extLst>
          </p:cNvPr>
          <p:cNvSpPr>
            <a:spLocks noGrp="1"/>
          </p:cNvSpPr>
          <p:nvPr>
            <p:ph type="title"/>
          </p:nvPr>
        </p:nvSpPr>
        <p:spPr>
          <a:xfrm>
            <a:off x="484497" y="948340"/>
            <a:ext cx="11232106" cy="665280"/>
          </a:xfrm>
        </p:spPr>
        <p:txBody>
          <a:bodyPr>
            <a:noAutofit/>
          </a:bodyPr>
          <a:lstStyle/>
          <a:p>
            <a:r>
              <a:rPr lang="pl-PL" sz="3000" b="1" dirty="0">
                <a:solidFill>
                  <a:srgbClr val="F39D1A"/>
                </a:solidFill>
              </a:rPr>
              <a:t>13. Współpraca szkoły z rodzicami i środowiskiem lokalnym</a:t>
            </a:r>
          </a:p>
        </p:txBody>
      </p:sp>
      <p:sp>
        <p:nvSpPr>
          <p:cNvPr id="10" name="Symbol zastępczy zawartości 9">
            <a:extLst>
              <a:ext uri="{FF2B5EF4-FFF2-40B4-BE49-F238E27FC236}">
                <a16:creationId xmlns="" xmlns:a16="http://schemas.microsoft.com/office/drawing/2014/main" id="{9D10D57F-254F-4FF7-A430-0D5DDA5C9F29}"/>
              </a:ext>
            </a:extLst>
          </p:cNvPr>
          <p:cNvSpPr>
            <a:spLocks noGrp="1"/>
          </p:cNvSpPr>
          <p:nvPr>
            <p:ph idx="1"/>
          </p:nvPr>
        </p:nvSpPr>
        <p:spPr>
          <a:xfrm>
            <a:off x="479947" y="1848362"/>
            <a:ext cx="11232106" cy="4349238"/>
          </a:xfrm>
        </p:spPr>
        <p:txBody>
          <a:bodyPr>
            <a:normAutofit/>
          </a:bodyPr>
          <a:lstStyle/>
          <a:p>
            <a:pPr marL="0" indent="0">
              <a:buNone/>
            </a:pPr>
            <a:r>
              <a:rPr lang="pl-PL" sz="2400" b="1" dirty="0"/>
              <a:t>Partnerstwo z rodzicami:</a:t>
            </a:r>
          </a:p>
          <a:p>
            <a:r>
              <a:rPr lang="pl-PL" sz="2400" dirty="0"/>
              <a:t>Szkoła wspiera rolę wychowawczą rodziny, przekazując rzetelną wiedzę medyczną </a:t>
            </a:r>
            <a:r>
              <a:rPr lang="pl-PL" sz="2400" dirty="0" smtClean="0"/>
              <a:t/>
            </a:r>
            <a:br>
              <a:rPr lang="pl-PL" sz="2400" dirty="0" smtClean="0"/>
            </a:br>
            <a:r>
              <a:rPr lang="pl-PL" sz="2400" dirty="0" smtClean="0"/>
              <a:t>oraz psychologiczną</a:t>
            </a:r>
            <a:r>
              <a:rPr lang="pl-PL" sz="2400" dirty="0"/>
              <a:t>.</a:t>
            </a:r>
          </a:p>
          <a:p>
            <a:r>
              <a:rPr lang="pl-PL" sz="2400" dirty="0"/>
              <a:t>Włączanie rodziców-specjalistów w prowadzenie warsztatów i akcji prozdrowotnych.</a:t>
            </a:r>
          </a:p>
          <a:p>
            <a:endParaRPr lang="pl-PL" sz="2400" dirty="0"/>
          </a:p>
          <a:p>
            <a:pPr marL="0" indent="0">
              <a:buNone/>
            </a:pPr>
            <a:r>
              <a:rPr lang="pl-PL" sz="2400" b="1" dirty="0"/>
              <a:t>Współpraca ze środowiskiem lokalnym:</a:t>
            </a:r>
          </a:p>
          <a:p>
            <a:r>
              <a:rPr lang="pl-PL" sz="2400" dirty="0"/>
              <a:t>Relacje z poradniami, przychodniami, klubami sportowymi, stacjami </a:t>
            </a:r>
            <a:r>
              <a:rPr lang="pl-PL" sz="2400" dirty="0" smtClean="0"/>
              <a:t>SANEPID, a także </a:t>
            </a:r>
            <a:r>
              <a:rPr lang="pl-PL" sz="2400" dirty="0"/>
              <a:t>uczelniami medycznymi.</a:t>
            </a:r>
          </a:p>
          <a:p>
            <a:r>
              <a:rPr lang="pl-PL" sz="2400" dirty="0"/>
              <a:t>Organizacja otwartych imprez środowiskowych (pikniki zdrowotne, akcje </a:t>
            </a:r>
            <a:r>
              <a:rPr lang="pl-PL" sz="2400" dirty="0" smtClean="0"/>
              <a:t>krwiodawstwa lub dawstwa </a:t>
            </a:r>
            <a:r>
              <a:rPr lang="pl-PL" sz="2400" dirty="0"/>
              <a:t>szpiku).</a:t>
            </a:r>
          </a:p>
          <a:p>
            <a:endParaRPr lang="pl-PL" sz="2400" dirty="0"/>
          </a:p>
        </p:txBody>
      </p:sp>
    </p:spTree>
    <p:extLst>
      <p:ext uri="{BB962C8B-B14F-4D97-AF65-F5344CB8AC3E}">
        <p14:creationId xmlns:p14="http://schemas.microsoft.com/office/powerpoint/2010/main" val="25048545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 xmlns:a16="http://schemas.microsoft.com/office/drawing/2014/main" id="{EE58CA28-F17E-CF9C-12A1-9B8546399E2C}"/>
            </a:ext>
          </a:extLst>
        </p:cNvPr>
        <p:cNvGrpSpPr/>
        <p:nvPr/>
      </p:nvGrpSpPr>
      <p:grpSpPr>
        <a:xfrm>
          <a:off x="0" y="0"/>
          <a:ext cx="0" cy="0"/>
          <a:chOff x="0" y="0"/>
          <a:chExt cx="0" cy="0"/>
        </a:xfrm>
      </p:grpSpPr>
      <p:sp>
        <p:nvSpPr>
          <p:cNvPr id="9" name="Tytuł 8">
            <a:extLst>
              <a:ext uri="{FF2B5EF4-FFF2-40B4-BE49-F238E27FC236}">
                <a16:creationId xmlns="" xmlns:a16="http://schemas.microsoft.com/office/drawing/2014/main" id="{C60726EE-8F44-A771-9E10-59FE7C600A1F}"/>
              </a:ext>
            </a:extLst>
          </p:cNvPr>
          <p:cNvSpPr>
            <a:spLocks noGrp="1"/>
          </p:cNvSpPr>
          <p:nvPr>
            <p:ph type="title"/>
          </p:nvPr>
        </p:nvSpPr>
        <p:spPr>
          <a:xfrm>
            <a:off x="484497" y="907700"/>
            <a:ext cx="8987049" cy="665280"/>
          </a:xfrm>
        </p:spPr>
        <p:txBody>
          <a:bodyPr>
            <a:noAutofit/>
          </a:bodyPr>
          <a:lstStyle/>
          <a:p>
            <a:r>
              <a:rPr lang="pl-PL" sz="3000" b="1" dirty="0">
                <a:solidFill>
                  <a:srgbClr val="F39D1A"/>
                </a:solidFill>
              </a:rPr>
              <a:t>14. Korzyści dla uczniów, rodziców i szkoły</a:t>
            </a:r>
          </a:p>
        </p:txBody>
      </p:sp>
      <p:sp>
        <p:nvSpPr>
          <p:cNvPr id="10" name="Symbol zastępczy zawartości 9">
            <a:extLst>
              <a:ext uri="{FF2B5EF4-FFF2-40B4-BE49-F238E27FC236}">
                <a16:creationId xmlns="" xmlns:a16="http://schemas.microsoft.com/office/drawing/2014/main" id="{1DFF8DF9-5983-649D-8DA9-0D87442171E2}"/>
              </a:ext>
            </a:extLst>
          </p:cNvPr>
          <p:cNvSpPr>
            <a:spLocks noGrp="1"/>
          </p:cNvSpPr>
          <p:nvPr>
            <p:ph idx="1"/>
          </p:nvPr>
        </p:nvSpPr>
        <p:spPr>
          <a:xfrm>
            <a:off x="479947" y="2031242"/>
            <a:ext cx="11232106" cy="4107976"/>
          </a:xfrm>
        </p:spPr>
        <p:txBody>
          <a:bodyPr>
            <a:normAutofit/>
          </a:bodyPr>
          <a:lstStyle/>
          <a:p>
            <a:pPr marL="0" indent="0">
              <a:buNone/>
            </a:pPr>
            <a:r>
              <a:rPr lang="pl-PL" sz="2400" b="1" dirty="0"/>
              <a:t>Korzyści dla ucznia: </a:t>
            </a:r>
          </a:p>
          <a:p>
            <a:r>
              <a:rPr lang="pl-PL" sz="2400" dirty="0"/>
              <a:t>Świadomość zdrowotna, odporność psychiczna, higiena cyfrowa, umiejętność reagowania w kryzysie.</a:t>
            </a:r>
          </a:p>
          <a:p>
            <a:pPr marL="0" indent="0">
              <a:buNone/>
            </a:pPr>
            <a:r>
              <a:rPr lang="pl-PL" sz="2400" b="1" dirty="0"/>
              <a:t>Korzyści dla rodzica: </a:t>
            </a:r>
          </a:p>
          <a:p>
            <a:r>
              <a:rPr lang="pl-PL" sz="2400" dirty="0"/>
              <a:t>Przejrzystość podziału treści (EZ vs EZ-ZS), rzetelne wsparcie w trudnych rozmowach wychowawczych.</a:t>
            </a:r>
          </a:p>
          <a:p>
            <a:pPr marL="0" indent="0">
              <a:buNone/>
            </a:pPr>
            <a:r>
              <a:rPr lang="pl-PL" sz="2400" b="1" dirty="0"/>
              <a:t>Korzyści dla szkoły: </a:t>
            </a:r>
          </a:p>
          <a:p>
            <a:r>
              <a:rPr lang="pl-PL" sz="2400" dirty="0"/>
              <a:t>Spójna kultura bezpieczeństwa i dobrostanu, integracja kadry pedagogicznej </a:t>
            </a:r>
            <a:r>
              <a:rPr lang="pl-PL" sz="2400" dirty="0" smtClean="0"/>
              <a:t/>
            </a:r>
            <a:br>
              <a:rPr lang="pl-PL" sz="2400" dirty="0" smtClean="0"/>
            </a:br>
            <a:r>
              <a:rPr lang="pl-PL" sz="2400" dirty="0" smtClean="0"/>
              <a:t>oraz budowanie </a:t>
            </a:r>
            <a:r>
              <a:rPr lang="pl-PL" sz="2400" dirty="0"/>
              <a:t>wizerunku szkoły promującej zdrowie.</a:t>
            </a:r>
          </a:p>
          <a:p>
            <a:endParaRPr lang="pl-PL" sz="2400" dirty="0"/>
          </a:p>
        </p:txBody>
      </p:sp>
    </p:spTree>
    <p:extLst>
      <p:ext uri="{BB962C8B-B14F-4D97-AF65-F5344CB8AC3E}">
        <p14:creationId xmlns:p14="http://schemas.microsoft.com/office/powerpoint/2010/main" val="30365009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 xmlns:a16="http://schemas.microsoft.com/office/drawing/2014/main" id="{13DBEF8B-8997-CD2B-1450-EF0F21051769}"/>
            </a:ext>
          </a:extLst>
        </p:cNvPr>
        <p:cNvGrpSpPr/>
        <p:nvPr/>
      </p:nvGrpSpPr>
      <p:grpSpPr>
        <a:xfrm>
          <a:off x="0" y="0"/>
          <a:ext cx="0" cy="0"/>
          <a:chOff x="0" y="0"/>
          <a:chExt cx="0" cy="0"/>
        </a:xfrm>
      </p:grpSpPr>
      <p:sp>
        <p:nvSpPr>
          <p:cNvPr id="9" name="Tytuł 8">
            <a:extLst>
              <a:ext uri="{FF2B5EF4-FFF2-40B4-BE49-F238E27FC236}">
                <a16:creationId xmlns="" xmlns:a16="http://schemas.microsoft.com/office/drawing/2014/main" id="{560F01E1-066E-7FE1-B201-4F0C305DD2C0}"/>
              </a:ext>
            </a:extLst>
          </p:cNvPr>
          <p:cNvSpPr>
            <a:spLocks noGrp="1"/>
          </p:cNvSpPr>
          <p:nvPr>
            <p:ph type="title"/>
          </p:nvPr>
        </p:nvSpPr>
        <p:spPr>
          <a:xfrm>
            <a:off x="484497" y="928020"/>
            <a:ext cx="8987049" cy="665280"/>
          </a:xfrm>
        </p:spPr>
        <p:txBody>
          <a:bodyPr>
            <a:noAutofit/>
          </a:bodyPr>
          <a:lstStyle/>
          <a:p>
            <a:r>
              <a:rPr lang="pl-PL" sz="3000" b="1" dirty="0">
                <a:solidFill>
                  <a:srgbClr val="F39D1A"/>
                </a:solidFill>
              </a:rPr>
              <a:t>15. Program „Szkoła Promująca Zdrowie” – wsparcie ORE</a:t>
            </a:r>
            <a:endParaRPr lang="pl-PL" sz="3000" dirty="0">
              <a:solidFill>
                <a:srgbClr val="F39D1A"/>
              </a:solidFill>
            </a:endParaRPr>
          </a:p>
        </p:txBody>
      </p:sp>
      <p:sp>
        <p:nvSpPr>
          <p:cNvPr id="10" name="Symbol zastępczy zawartości 9">
            <a:extLst>
              <a:ext uri="{FF2B5EF4-FFF2-40B4-BE49-F238E27FC236}">
                <a16:creationId xmlns="" xmlns:a16="http://schemas.microsoft.com/office/drawing/2014/main" id="{4EAAD929-47E0-D7FB-9E71-9CB91F26462C}"/>
              </a:ext>
            </a:extLst>
          </p:cNvPr>
          <p:cNvSpPr>
            <a:spLocks noGrp="1"/>
          </p:cNvSpPr>
          <p:nvPr>
            <p:ph idx="1"/>
          </p:nvPr>
        </p:nvSpPr>
        <p:spPr>
          <a:xfrm>
            <a:off x="484497" y="2051562"/>
            <a:ext cx="11232106" cy="4107976"/>
          </a:xfrm>
        </p:spPr>
        <p:txBody>
          <a:bodyPr>
            <a:normAutofit/>
          </a:bodyPr>
          <a:lstStyle/>
          <a:p>
            <a:r>
              <a:rPr lang="pl-PL" dirty="0"/>
              <a:t>Długofalowy system budowania kultury zdrowia w szkole.</a:t>
            </a:r>
          </a:p>
          <a:p>
            <a:r>
              <a:rPr lang="pl-PL" dirty="0"/>
              <a:t>Oparcie na europejskim modelu WHO/SHE (Światowa Organizacja Zdrowia – WHO / sieć SHE – Schools for </a:t>
            </a:r>
            <a:r>
              <a:rPr lang="pl-PL" dirty="0" err="1"/>
              <a:t>Health</a:t>
            </a:r>
            <a:r>
              <a:rPr lang="pl-PL" dirty="0"/>
              <a:t> in Europe).</a:t>
            </a:r>
          </a:p>
          <a:p>
            <a:r>
              <a:rPr lang="pl-PL" dirty="0"/>
              <a:t>Autoewaluacja i diagnoza potrzeb społeczności szkolnej.</a:t>
            </a:r>
          </a:p>
          <a:p>
            <a:r>
              <a:rPr lang="pl-PL" dirty="0"/>
              <a:t>Wsparcie merytoryczne ORE i wojewódzkich koordynatorów.</a:t>
            </a:r>
          </a:p>
          <a:p>
            <a:r>
              <a:rPr lang="pl-PL" dirty="0"/>
              <a:t>Możliwość uzyskania Krajowego Certyfikatu Szkoły Promującej Zdrowie.</a:t>
            </a:r>
          </a:p>
          <a:p>
            <a:r>
              <a:rPr lang="pl-PL" dirty="0"/>
              <a:t>Więcej informacji: </a:t>
            </a:r>
            <a:r>
              <a:rPr lang="pl-PL" u="sng" dirty="0" smtClean="0">
                <a:solidFill>
                  <a:schemeClr val="accent1">
                    <a:lumMod val="20000"/>
                    <a:lumOff val="80000"/>
                  </a:schemeClr>
                </a:solidFill>
                <a:hlinkClick r:id="rId3"/>
              </a:rPr>
              <a:t>www.ore.edu.pl/szkola-promujaca-zdrowie</a:t>
            </a:r>
            <a:r>
              <a:rPr lang="pl-PL" dirty="0" smtClean="0"/>
              <a:t>.</a:t>
            </a:r>
            <a:endParaRPr lang="pl-PL" dirty="0"/>
          </a:p>
          <a:p>
            <a:endParaRPr lang="pl-PL" sz="2400" dirty="0"/>
          </a:p>
        </p:txBody>
      </p:sp>
    </p:spTree>
    <p:extLst>
      <p:ext uri="{BB962C8B-B14F-4D97-AF65-F5344CB8AC3E}">
        <p14:creationId xmlns:p14="http://schemas.microsoft.com/office/powerpoint/2010/main" val="27266625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 xmlns:a16="http://schemas.microsoft.com/office/drawing/2014/main" id="{C90ACA74-5F83-3D60-E8BE-B4DD9672FCB1}"/>
            </a:ext>
          </a:extLst>
        </p:cNvPr>
        <p:cNvGrpSpPr/>
        <p:nvPr/>
      </p:nvGrpSpPr>
      <p:grpSpPr>
        <a:xfrm>
          <a:off x="0" y="0"/>
          <a:ext cx="0" cy="0"/>
          <a:chOff x="0" y="0"/>
          <a:chExt cx="0" cy="0"/>
        </a:xfrm>
      </p:grpSpPr>
      <p:sp>
        <p:nvSpPr>
          <p:cNvPr id="9" name="Tytuł 8">
            <a:extLst>
              <a:ext uri="{FF2B5EF4-FFF2-40B4-BE49-F238E27FC236}">
                <a16:creationId xmlns="" xmlns:a16="http://schemas.microsoft.com/office/drawing/2014/main" id="{E7119785-06FD-891C-8D4B-5E5A4BBE8E4E}"/>
              </a:ext>
            </a:extLst>
          </p:cNvPr>
          <p:cNvSpPr>
            <a:spLocks noGrp="1"/>
          </p:cNvSpPr>
          <p:nvPr>
            <p:ph type="title"/>
          </p:nvPr>
        </p:nvSpPr>
        <p:spPr>
          <a:xfrm>
            <a:off x="484497" y="775620"/>
            <a:ext cx="8987049" cy="665280"/>
          </a:xfrm>
        </p:spPr>
        <p:txBody>
          <a:bodyPr>
            <a:noAutofit/>
          </a:bodyPr>
          <a:lstStyle/>
          <a:p>
            <a:r>
              <a:rPr lang="pl-PL" sz="3000" b="1" dirty="0">
                <a:solidFill>
                  <a:srgbClr val="F39D1A"/>
                </a:solidFill>
              </a:rPr>
              <a:t>16. Monitorowanie i ewaluacja zajęć</a:t>
            </a:r>
          </a:p>
        </p:txBody>
      </p:sp>
      <p:sp>
        <p:nvSpPr>
          <p:cNvPr id="10" name="Symbol zastępczy zawartości 9">
            <a:extLst>
              <a:ext uri="{FF2B5EF4-FFF2-40B4-BE49-F238E27FC236}">
                <a16:creationId xmlns="" xmlns:a16="http://schemas.microsoft.com/office/drawing/2014/main" id="{3753FFC3-0686-DDD9-B27F-44FDA03AE3B1}"/>
              </a:ext>
            </a:extLst>
          </p:cNvPr>
          <p:cNvSpPr>
            <a:spLocks noGrp="1"/>
          </p:cNvSpPr>
          <p:nvPr>
            <p:ph idx="1"/>
          </p:nvPr>
        </p:nvSpPr>
        <p:spPr>
          <a:xfrm>
            <a:off x="484497" y="1726442"/>
            <a:ext cx="11232106" cy="4440678"/>
          </a:xfrm>
        </p:spPr>
        <p:txBody>
          <a:bodyPr>
            <a:normAutofit/>
          </a:bodyPr>
          <a:lstStyle/>
          <a:p>
            <a:pPr lvl="0">
              <a:spcBef>
                <a:spcPts val="1800"/>
              </a:spcBef>
            </a:pPr>
            <a:r>
              <a:rPr lang="pl-PL" b="1" dirty="0"/>
              <a:t>Cel ewaluacji: </a:t>
            </a:r>
            <a:r>
              <a:rPr lang="pl-PL" dirty="0"/>
              <a:t>d</a:t>
            </a:r>
            <a:r>
              <a:rPr lang="pl-PL" dirty="0" smtClean="0"/>
              <a:t>oskonalenie </a:t>
            </a:r>
            <a:r>
              <a:rPr lang="pl-PL" dirty="0"/>
              <a:t>metod pracy nauczyciela i dostosowanie zajęć do potrzeb uczniów (a nie kontrola sankcyjna).</a:t>
            </a:r>
          </a:p>
          <a:p>
            <a:pPr lvl="0">
              <a:spcBef>
                <a:spcPts val="1800"/>
              </a:spcBef>
            </a:pPr>
            <a:r>
              <a:rPr lang="pl-PL" b="1" dirty="0"/>
              <a:t>Narzędzia monitoringu: </a:t>
            </a:r>
            <a:r>
              <a:rPr lang="pl-PL" dirty="0"/>
              <a:t>a</a:t>
            </a:r>
            <a:r>
              <a:rPr lang="pl-PL" dirty="0" smtClean="0"/>
              <a:t>nkiety </a:t>
            </a:r>
            <a:r>
              <a:rPr lang="pl-PL" dirty="0"/>
              <a:t>ewaluacyjne dla uczniów i rodziców, obserwacje zajęć, analiza projektów.</a:t>
            </a:r>
          </a:p>
          <a:p>
            <a:pPr lvl="0">
              <a:spcBef>
                <a:spcPts val="1800"/>
              </a:spcBef>
            </a:pPr>
            <a:r>
              <a:rPr lang="pl-PL" b="1" dirty="0"/>
              <a:t>Kluczowe wskaźniki: </a:t>
            </a:r>
            <a:r>
              <a:rPr lang="pl-PL" dirty="0"/>
              <a:t>r</a:t>
            </a:r>
            <a:r>
              <a:rPr lang="pl-PL" dirty="0" smtClean="0"/>
              <a:t>ealizacja </a:t>
            </a:r>
            <a:r>
              <a:rPr lang="pl-PL" dirty="0"/>
              <a:t>praktycznych doświadczeń edukacyjnych, bezpieczna atmosfera na lekcjach, budowanie postaw prozdrowotnych.</a:t>
            </a:r>
          </a:p>
          <a:p>
            <a:pPr lvl="0">
              <a:spcBef>
                <a:spcPts val="1800"/>
              </a:spcBef>
            </a:pPr>
            <a:r>
              <a:rPr lang="pl-PL" dirty="0" smtClean="0"/>
              <a:t>Omawianie </a:t>
            </a:r>
            <a:r>
              <a:rPr lang="pl-PL" dirty="0"/>
              <a:t>wyników na posiedzeniach </a:t>
            </a:r>
            <a:r>
              <a:rPr lang="pl-PL" dirty="0" smtClean="0"/>
              <a:t>rady </a:t>
            </a:r>
            <a:r>
              <a:rPr lang="pl-PL" dirty="0"/>
              <a:t>p</a:t>
            </a:r>
            <a:r>
              <a:rPr lang="pl-PL" dirty="0" smtClean="0"/>
              <a:t>edagogicznej</a:t>
            </a:r>
            <a:r>
              <a:rPr lang="pl-PL" dirty="0"/>
              <a:t>.</a:t>
            </a:r>
          </a:p>
          <a:p>
            <a:pPr>
              <a:spcBef>
                <a:spcPts val="1800"/>
              </a:spcBef>
            </a:pPr>
            <a:endParaRPr lang="pl-PL" sz="2400" dirty="0"/>
          </a:p>
        </p:txBody>
      </p:sp>
    </p:spTree>
    <p:extLst>
      <p:ext uri="{BB962C8B-B14F-4D97-AF65-F5344CB8AC3E}">
        <p14:creationId xmlns:p14="http://schemas.microsoft.com/office/powerpoint/2010/main" val="18222919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 xmlns:a16="http://schemas.microsoft.com/office/drawing/2014/main" id="{01B0E206-CDEB-4DC5-248A-78B45D852B36}"/>
            </a:ext>
          </a:extLst>
        </p:cNvPr>
        <p:cNvGrpSpPr/>
        <p:nvPr/>
      </p:nvGrpSpPr>
      <p:grpSpPr>
        <a:xfrm>
          <a:off x="0" y="0"/>
          <a:ext cx="0" cy="0"/>
          <a:chOff x="0" y="0"/>
          <a:chExt cx="0" cy="0"/>
        </a:xfrm>
      </p:grpSpPr>
      <p:sp>
        <p:nvSpPr>
          <p:cNvPr id="9" name="Tytuł 8">
            <a:extLst>
              <a:ext uri="{FF2B5EF4-FFF2-40B4-BE49-F238E27FC236}">
                <a16:creationId xmlns="" xmlns:a16="http://schemas.microsoft.com/office/drawing/2014/main" id="{82A82D54-D6D9-9DF5-9876-7A5989770B7C}"/>
              </a:ext>
            </a:extLst>
          </p:cNvPr>
          <p:cNvSpPr>
            <a:spLocks noGrp="1"/>
          </p:cNvSpPr>
          <p:nvPr>
            <p:ph type="title"/>
          </p:nvPr>
        </p:nvSpPr>
        <p:spPr>
          <a:xfrm>
            <a:off x="484497" y="690942"/>
            <a:ext cx="8987049" cy="665280"/>
          </a:xfrm>
        </p:spPr>
        <p:txBody>
          <a:bodyPr>
            <a:noAutofit/>
          </a:bodyPr>
          <a:lstStyle/>
          <a:p>
            <a:r>
              <a:rPr lang="pl-PL" sz="3000" b="1" dirty="0">
                <a:solidFill>
                  <a:srgbClr val="F39D1A"/>
                </a:solidFill>
              </a:rPr>
              <a:t>17. Rola </a:t>
            </a:r>
            <a:r>
              <a:rPr lang="pl-PL" sz="3000" b="1" dirty="0" smtClean="0">
                <a:solidFill>
                  <a:srgbClr val="F39D1A"/>
                </a:solidFill>
              </a:rPr>
              <a:t>dyrektora </a:t>
            </a:r>
            <a:r>
              <a:rPr lang="pl-PL" sz="3000" b="1" dirty="0">
                <a:solidFill>
                  <a:srgbClr val="F39D1A"/>
                </a:solidFill>
              </a:rPr>
              <a:t>szkoły i podsumowanie</a:t>
            </a:r>
          </a:p>
        </p:txBody>
      </p:sp>
      <p:sp>
        <p:nvSpPr>
          <p:cNvPr id="10" name="Symbol zastępczy zawartości 9">
            <a:extLst>
              <a:ext uri="{FF2B5EF4-FFF2-40B4-BE49-F238E27FC236}">
                <a16:creationId xmlns="" xmlns:a16="http://schemas.microsoft.com/office/drawing/2014/main" id="{AF6DB02F-1E14-704F-7A2E-7DAE5FA411B6}"/>
              </a:ext>
            </a:extLst>
          </p:cNvPr>
          <p:cNvSpPr>
            <a:spLocks noGrp="1"/>
          </p:cNvSpPr>
          <p:nvPr>
            <p:ph idx="1"/>
          </p:nvPr>
        </p:nvSpPr>
        <p:spPr>
          <a:xfrm>
            <a:off x="484497" y="1726442"/>
            <a:ext cx="11232106" cy="4107976"/>
          </a:xfrm>
        </p:spPr>
        <p:txBody>
          <a:bodyPr>
            <a:normAutofit/>
          </a:bodyPr>
          <a:lstStyle/>
          <a:p>
            <a:pPr marL="0" lvl="0" indent="0">
              <a:spcBef>
                <a:spcPts val="1800"/>
              </a:spcBef>
              <a:buNone/>
            </a:pPr>
            <a:r>
              <a:rPr lang="pl-PL" dirty="0"/>
              <a:t>Dyrektor jako lider zmiany w zakresie zdrowia i </a:t>
            </a:r>
            <a:r>
              <a:rPr lang="pl-PL" dirty="0" smtClean="0"/>
              <a:t>dobrostanu odpowiada za:</a:t>
            </a:r>
            <a:endParaRPr lang="pl-PL" dirty="0"/>
          </a:p>
          <a:p>
            <a:pPr marL="0" lvl="0" indent="0">
              <a:spcBef>
                <a:spcPts val="1800"/>
              </a:spcBef>
              <a:buNone/>
            </a:pPr>
            <a:r>
              <a:rPr lang="pl-PL" dirty="0"/>
              <a:t>1. Zapewnienie kadry o odpowiednich kwalifikacjach i wsparcie </a:t>
            </a:r>
            <a:r>
              <a:rPr lang="pl-PL" dirty="0" smtClean="0"/>
              <a:t/>
            </a:r>
            <a:br>
              <a:rPr lang="pl-PL" dirty="0" smtClean="0"/>
            </a:br>
            <a:r>
              <a:rPr lang="pl-PL" dirty="0" smtClean="0"/>
              <a:t>w </a:t>
            </a:r>
            <a:r>
              <a:rPr lang="pl-PL" dirty="0"/>
              <a:t>szkoleniach/studiach podyplomowych.</a:t>
            </a:r>
          </a:p>
          <a:p>
            <a:pPr marL="0" lvl="0" indent="0">
              <a:spcBef>
                <a:spcPts val="1800"/>
              </a:spcBef>
              <a:buNone/>
            </a:pPr>
            <a:r>
              <a:rPr lang="pl-PL" dirty="0"/>
              <a:t>2. Prawidłowe zaplanowanie przydziału godzin w arkuszu organizacyjnym.</a:t>
            </a:r>
          </a:p>
          <a:p>
            <a:pPr marL="0" lvl="0" indent="0">
              <a:spcBef>
                <a:spcPts val="1800"/>
              </a:spcBef>
              <a:buNone/>
            </a:pPr>
            <a:r>
              <a:rPr lang="pl-PL" dirty="0"/>
              <a:t>3. Zorganizowanie obowiązkowego spotkania informacyjnego dla rodziców przed przedmiotem EZ-ZS.</a:t>
            </a:r>
          </a:p>
          <a:p>
            <a:pPr marL="0" lvl="0" indent="0">
              <a:spcBef>
                <a:spcPts val="1800"/>
              </a:spcBef>
              <a:buNone/>
            </a:pPr>
            <a:r>
              <a:rPr lang="pl-PL" dirty="0"/>
              <a:t>4. Tworzenie w szkole bezpiecznej, otwartej i prozdrowotnej kultury organizacyjnej.</a:t>
            </a:r>
          </a:p>
          <a:p>
            <a:pPr>
              <a:spcBef>
                <a:spcPts val="1800"/>
              </a:spcBef>
            </a:pPr>
            <a:endParaRPr lang="pl-PL" sz="2400" dirty="0"/>
          </a:p>
        </p:txBody>
      </p:sp>
    </p:spTree>
    <p:extLst>
      <p:ext uri="{BB962C8B-B14F-4D97-AF65-F5344CB8AC3E}">
        <p14:creationId xmlns:p14="http://schemas.microsoft.com/office/powerpoint/2010/main" val="39107989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raz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347189787"/>
      </p:ext>
    </p:extLst>
  </p:cSld>
  <p:clrMapOvr>
    <a:masterClrMapping/>
  </p:clrMapOvr>
  <p:timing>
    <p:tnLst>
      <p:par>
        <p:cTn id="1" dur="indefinite" restart="never" nodeType="tmRoot"/>
      </p:par>
    </p:tnLst>
  </p:timing>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akiet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722</TotalTime>
  <Words>3573</Words>
  <Application>Microsoft Office PowerPoint</Application>
  <PresentationFormat>Panoramiczny</PresentationFormat>
  <Paragraphs>303</Paragraphs>
  <Slides>20</Slides>
  <Notes>18</Notes>
  <HiddenSlides>0</HiddenSlides>
  <MMClips>0</MMClips>
  <ScaleCrop>false</ScaleCrop>
  <HeadingPairs>
    <vt:vector size="6" baseType="variant">
      <vt:variant>
        <vt:lpstr>Używane czcionki</vt:lpstr>
      </vt:variant>
      <vt:variant>
        <vt:i4>4</vt:i4>
      </vt:variant>
      <vt:variant>
        <vt:lpstr>Motyw</vt:lpstr>
      </vt:variant>
      <vt:variant>
        <vt:i4>1</vt:i4>
      </vt:variant>
      <vt:variant>
        <vt:lpstr>Tytuły slajdów</vt:lpstr>
      </vt:variant>
      <vt:variant>
        <vt:i4>20</vt:i4>
      </vt:variant>
    </vt:vector>
  </HeadingPairs>
  <TitlesOfParts>
    <vt:vector size="25" baseType="lpstr">
      <vt:lpstr>Aptos</vt:lpstr>
      <vt:lpstr>Arial</vt:lpstr>
      <vt:lpstr>Calibri</vt:lpstr>
      <vt:lpstr>Calibri Light</vt:lpstr>
      <vt:lpstr>Motyw pakietu Office</vt:lpstr>
      <vt:lpstr>EDUKACJA ZDROWOTNA EDUKACJA ZDROWOTNA – ZDROWIE SEKSUALNE - NOWE PRZEDMIOTY W SZKOLE</vt:lpstr>
      <vt:lpstr>1. Wprowadzenie – dwuetapowa struktura przedmiotów (2026)</vt:lpstr>
      <vt:lpstr>2. Podstawa prawna (stan prawny 2026 r.)</vt:lpstr>
      <vt:lpstr>3. Cele edukacji zdrowotnej</vt:lpstr>
      <vt:lpstr>3 a. Cele kształcenia w szkołach – wymagania ogólne</vt:lpstr>
      <vt:lpstr>4. Zakres treści obowiązkowego przedmiotu edukacja zdrowotna –  9 działów tematycznych</vt:lpstr>
      <vt:lpstr>5. Różnice między wychowaniem do życia w rodzinie  a edukacją zdrowotną</vt:lpstr>
      <vt:lpstr>6. Organizacja zajęć z przedmiotu edukacja zdrowotna</vt:lpstr>
      <vt:lpstr>7. Przedmiot „edukacja zdrowotna – zdrowie seksualne”               (nieobowiązkowy)</vt:lpstr>
      <vt:lpstr>8. Status uczestnictwa w zajęciach i ocenianie </vt:lpstr>
      <vt:lpstr>9. Przedmiot: edukacja zdrowotna – zdrowie seksualne. Obowiązki dyrektora i procedura rezygnacji</vt:lpstr>
      <vt:lpstr>10. Kto może uczyć przedmiotu edukacja zdrowotna i przedmiotu edukacja zdrowotna – zdrowie seksualne </vt:lpstr>
      <vt:lpstr>11. Zalecane metody pracy i doświadczenia edukacyjne</vt:lpstr>
      <vt:lpstr>12. Metody pracy – inspiracje szkolne</vt:lpstr>
      <vt:lpstr>13. Współpraca szkoły z rodzicami i środowiskiem lokalnym</vt:lpstr>
      <vt:lpstr>14. Korzyści dla uczniów, rodziców i szkoły</vt:lpstr>
      <vt:lpstr>15. Program „Szkoła Promująca Zdrowie” – wsparcie ORE</vt:lpstr>
      <vt:lpstr>16. Monitorowanie i ewaluacja zajęć</vt:lpstr>
      <vt:lpstr>17. Rola dyrektora szkoły i podsumowanie</vt:lpstr>
      <vt:lpstr>Prezentacja programu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Wyroślak Artur</dc:creator>
  <cp:lastModifiedBy>Konto Microsoft</cp:lastModifiedBy>
  <cp:revision>39</cp:revision>
  <dcterms:created xsi:type="dcterms:W3CDTF">2025-02-07T15:37:29Z</dcterms:created>
  <dcterms:modified xsi:type="dcterms:W3CDTF">2026-08-31T11:07:17Z</dcterms:modified>
</cp:coreProperties>
</file>