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9" autoAdjust="0"/>
    <p:restoredTop sz="86441" autoAdjust="0"/>
  </p:normalViewPr>
  <p:slideViewPr>
    <p:cSldViewPr snapToGrid="0">
      <p:cViewPr varScale="1">
        <p:scale>
          <a:sx n="79" d="100"/>
          <a:sy n="79" d="100"/>
        </p:scale>
        <p:origin x="54" y="71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B20172E-E7F3-4856-8F24-F4F264EA2DD3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A55019F-7284-4B66-9975-FC6DE09864ED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27A41C-FAE3-46E2-8425-82C90017658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2E41C17-B10C-44B6-A5C1-2A0FF5130BE2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02ECEC-957D-41D4-ACAD-6893DF87574F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4C1AE5B-19B6-4452-9201-E533B3BB0258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A1CC72B-0DBC-41A5-99B2-DDE3D2F73B4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8C126A3-E5C3-4F9D-B47A-543FAEC58F98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pl-PL" sz="32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D6A7A985-2313-42DC-A3E3-A9C3E9932E3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2B831132-2CAC-4A2B-845F-24030671CD68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CF75A0A-B9D8-4199-A737-80F62EBBDFE4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57985F7-EFBE-4E9A-9268-B2D2D2B6744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l-PL" sz="44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685800" lvl="1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6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>
              <a:lnSpc>
                <a:spcPct val="100000"/>
              </a:lnSpc>
              <a:buNone/>
            </a:pPr>
            <a:r>
              <a:rPr lang="pl-PL" sz="1200" b="0" strike="noStrike" spc="-1">
                <a:solidFill>
                  <a:srgbClr val="8B8B8B"/>
                </a:solidFill>
                <a:latin typeface="Calibri"/>
              </a:rPr>
              <a:t>&lt;data/godzina&gt;</a:t>
            </a:r>
            <a:endParaRPr lang="pl-PL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lang="pl-PL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pl-PL" sz="1400" b="0" strike="noStrike" spc="-1">
                <a:solidFill>
                  <a:srgbClr val="FFFFFF"/>
                </a:solidFill>
                <a:latin typeface="Times New Roman"/>
              </a:rPr>
              <a:t>&lt;stopka&gt;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lang="pl-PL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D9F7999-6297-4418-8E4A-C81DB7F31B36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solidFill>
                <a:srgbClr val="FFFFFF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14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az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0" y="452880"/>
            <a:ext cx="11596680" cy="1400040"/>
          </a:xfrm>
          <a:prstGeom prst="rect">
            <a:avLst/>
          </a:prstGeom>
          <a:noFill/>
          <a:ln w="0">
            <a:noFill/>
          </a:ln>
          <a:effectLst>
            <a:outerShdw dist="50528" dir="2457330" rotWithShape="0">
              <a:srgbClr val="44546A"/>
            </a:outerShdw>
          </a:effectLst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l-PL" sz="4400" b="1" strike="noStrike" spc="-1" dirty="0">
                <a:solidFill>
                  <a:srgbClr val="FFFFFF"/>
                </a:solidFill>
                <a:latin typeface="Calibri Light"/>
              </a:rPr>
              <a:t>			</a:t>
            </a:r>
            <a:r>
              <a:rPr lang="pl-PL" sz="5000" b="1" strike="noStrike" spc="-1" dirty="0">
                <a:solidFill>
                  <a:srgbClr val="FFFFFF"/>
                </a:solidFill>
                <a:latin typeface="Calibri Light"/>
              </a:rPr>
              <a:t>Kraje Ameryki Południowej</a:t>
            </a:r>
            <a:r>
              <a:rPr lang="pl-PL" sz="4400" b="1" strike="noStrike" spc="-1" dirty="0">
                <a:solidFill>
                  <a:srgbClr val="FFFFFF"/>
                </a:solidFill>
                <a:latin typeface="Calibri Light"/>
              </a:rPr>
              <a:t> </a:t>
            </a:r>
            <a:endParaRPr lang="pl-PL" sz="4400" b="0" strike="noStrike" spc="-1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43" name="Symbol zastępczy zawartości 3" descr="Zdjęcie całego kontynentu - Ameryki Południowej otoczonej wodą. Sam kontynent jest w większości zielony z częściowo ośnieżonym pasmem górskim od zachodniej strony."/>
          <p:cNvPicPr/>
          <p:nvPr/>
        </p:nvPicPr>
        <p:blipFill>
          <a:blip r:embed="rId3"/>
          <a:stretch/>
        </p:blipFill>
        <p:spPr>
          <a:xfrm>
            <a:off x="832560" y="1852920"/>
            <a:ext cx="2332080" cy="3240360"/>
          </a:xfrm>
          <a:prstGeom prst="rect">
            <a:avLst/>
          </a:prstGeom>
          <a:ln w="0">
            <a:noFill/>
          </a:ln>
        </p:spPr>
      </p:pic>
      <p:pic>
        <p:nvPicPr>
          <p:cNvPr id="44" name="Obraz 4" descr="Zdjęcie gęsto porośniętej dżungli. Przez dżunglę biegnie wąwóz, do którego zlewa się woda z kilku mniejszych i większych wodospadów. "/>
          <p:cNvPicPr/>
          <p:nvPr/>
        </p:nvPicPr>
        <p:blipFill>
          <a:blip r:embed="rId4"/>
          <a:stretch/>
        </p:blipFill>
        <p:spPr>
          <a:xfrm>
            <a:off x="3522960" y="1853280"/>
            <a:ext cx="4860360" cy="3240360"/>
          </a:xfrm>
          <a:prstGeom prst="rect">
            <a:avLst/>
          </a:prstGeom>
          <a:ln w="0">
            <a:noFill/>
          </a:ln>
        </p:spPr>
      </p:pic>
      <p:pic>
        <p:nvPicPr>
          <p:cNvPr id="45" name="Obraz 6" descr="Zdjęcie kamiennego posągu Jezusa z Rio De Janeiro. "/>
          <p:cNvPicPr/>
          <p:nvPr/>
        </p:nvPicPr>
        <p:blipFill>
          <a:blip r:embed="rId5"/>
          <a:stretch/>
        </p:blipFill>
        <p:spPr>
          <a:xfrm>
            <a:off x="8741880" y="1853280"/>
            <a:ext cx="2617560" cy="3240360"/>
          </a:xfrm>
          <a:prstGeom prst="rect">
            <a:avLst/>
          </a:prstGeom>
          <a:ln w="0">
            <a:noFill/>
          </a:ln>
        </p:spPr>
      </p:pic>
      <p:sp>
        <p:nvSpPr>
          <p:cNvPr id="46" name="pole tekstowe 7"/>
          <p:cNvSpPr/>
          <p:nvPr/>
        </p:nvSpPr>
        <p:spPr>
          <a:xfrm>
            <a:off x="7779600" y="5663520"/>
            <a:ext cx="3047760" cy="851400"/>
          </a:xfrm>
          <a:prstGeom prst="rect">
            <a:avLst/>
          </a:prstGeom>
          <a:noFill/>
          <a:ln w="0">
            <a:noFill/>
          </a:ln>
          <a:effectLst>
            <a:outerShdw blurRad="50760" dist="50760" dir="5400000" sx="45000" sy="45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pl-PL" sz="5000" b="1" strike="noStrike" spc="-1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Brazylia</a:t>
            </a:r>
            <a:endParaRPr lang="pl-PL" sz="5000" b="0" strike="noStrike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:p15="http://schemas.microsoft.com/office/powerpoint/2012/main"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az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0D449EBE-8366-0018-FDA4-963FB54DD1A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080" y="-1325160"/>
            <a:ext cx="10515240" cy="1325160"/>
          </a:xfrm>
        </p:spPr>
        <p:txBody>
          <a:bodyPr anchor="b">
            <a:noAutofit/>
          </a:bodyPr>
          <a:lstStyle/>
          <a:p>
            <a:r>
              <a:rPr lang="pl-PL" dirty="0"/>
              <a:t>Menu nawigacyjne</a:t>
            </a:r>
          </a:p>
        </p:txBody>
      </p:sp>
      <p:sp>
        <p:nvSpPr>
          <p:cNvPr id="48" name="pole tekstowe 11"/>
          <p:cNvSpPr/>
          <p:nvPr/>
        </p:nvSpPr>
        <p:spPr>
          <a:xfrm>
            <a:off x="3321720" y="848520"/>
            <a:ext cx="408456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4000" b="1" strike="noStrike" spc="-1">
                <a:solidFill>
                  <a:srgbClr val="FFFFFF"/>
                </a:solidFill>
                <a:latin typeface="Calibri"/>
              </a:rPr>
              <a:t>Informacje ogólne</a:t>
            </a:r>
            <a:endParaRPr lang="pl-PL" sz="4000" b="0" strike="noStrike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ole tekstowe 12"/>
          <p:cNvSpPr/>
          <p:nvPr/>
        </p:nvSpPr>
        <p:spPr>
          <a:xfrm>
            <a:off x="3321720" y="1741680"/>
            <a:ext cx="33350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4000" b="1" strike="noStrike" spc="-1" dirty="0">
                <a:solidFill>
                  <a:srgbClr val="FFFFFF"/>
                </a:solidFill>
                <a:latin typeface="Calibri"/>
              </a:rPr>
              <a:t>Miasta Brazylii</a:t>
            </a:r>
            <a:endParaRPr lang="pl-PL" sz="4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ole tekstowe 13"/>
          <p:cNvSpPr/>
          <p:nvPr/>
        </p:nvSpPr>
        <p:spPr>
          <a:xfrm>
            <a:off x="3321720" y="2716920"/>
            <a:ext cx="222840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4000" b="1" strike="noStrike" spc="-1" dirty="0">
                <a:solidFill>
                  <a:srgbClr val="FFFFFF"/>
                </a:solidFill>
                <a:latin typeface="Calibri"/>
              </a:rPr>
              <a:t>Położenie</a:t>
            </a:r>
            <a:endParaRPr lang="pl-PL" sz="4000" b="0" strike="noStrike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ole tekstowe 14"/>
          <p:cNvSpPr/>
          <p:nvPr/>
        </p:nvSpPr>
        <p:spPr>
          <a:xfrm>
            <a:off x="3321720" y="3609720"/>
            <a:ext cx="2658240" cy="699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pl-PL" sz="4000" b="1" strike="noStrike" spc="-1" dirty="0">
                <a:solidFill>
                  <a:srgbClr val="FFFFFF"/>
                </a:solidFill>
                <a:latin typeface="Calibri"/>
              </a:rPr>
              <a:t>Bibliografia</a:t>
            </a:r>
            <a:endParaRPr lang="pl-PL" sz="4000" b="0" strike="noStrike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:p15="http://schemas.microsoft.com/office/powerpoint/2012/main"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raz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BDBB999E-950C-E703-D3F1-5E95EA33CAC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080" y="-1325160"/>
            <a:ext cx="10515240" cy="1325160"/>
          </a:xfrm>
        </p:spPr>
        <p:txBody>
          <a:bodyPr anchor="b">
            <a:noAutofit/>
          </a:bodyPr>
          <a:lstStyle/>
          <a:p>
            <a:r>
              <a:rPr lang="pl-PL" dirty="0"/>
              <a:t>Informacje ogólne</a:t>
            </a:r>
          </a:p>
        </p:txBody>
      </p:sp>
      <p:sp>
        <p:nvSpPr>
          <p:cNvPr id="54" name="Obraz 3" descr="Obraz zawierający obrys geograficzny Brazylii. Jej powierzchnię pokrywa flaga Brazylii - granatowa kula z gwiazdami owinięta paskiem z napisem &quot;ORDEM E PROGRESSO&quot;. Kula znajduje się na żółtym rombie, na zielonym tle."/>
          <p:cNvSpPr/>
          <p:nvPr/>
        </p:nvSpPr>
        <p:spPr>
          <a:xfrm>
            <a:off x="139521" y="1149480"/>
            <a:ext cx="4195080" cy="419508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/>
          </p:nvPr>
        </p:nvSpPr>
        <p:spPr>
          <a:xfrm>
            <a:off x="4493880" y="1149480"/>
            <a:ext cx="8043120" cy="5563800"/>
          </a:xfrm>
          <a:prstGeom prst="rect">
            <a:avLst/>
          </a:prstGeom>
          <a:noFill/>
          <a:ln w="0">
            <a:noFill/>
          </a:ln>
          <a:effectLst>
            <a:outerShdw blurRad="50760" dist="37674" dir="18900000" rotWithShape="0">
              <a:srgbClr val="000000">
                <a:alpha val="40000"/>
              </a:srgbClr>
            </a:outerShdw>
          </a:effectLst>
        </p:spPr>
        <p:txBody>
          <a:bodyPr anchor="t">
            <a:normAutofit fontScale="97000" lnSpcReduction="10000"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43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</a:rPr>
              <a:t>Brazylia</a:t>
            </a:r>
            <a:r>
              <a:rPr lang="pl-PL" sz="4300" b="0" strike="noStrike" spc="-1" dirty="0">
                <a:solidFill>
                  <a:srgbClr val="FFFFFF"/>
                </a:solidFill>
                <a:latin typeface="Calibri"/>
              </a:rPr>
              <a:t> - </a:t>
            </a:r>
            <a:r>
              <a:rPr lang="pl-PL" sz="2700" b="1" strike="noStrike" spc="-1" dirty="0">
                <a:solidFill>
                  <a:srgbClr val="FFFFFF"/>
                </a:solidFill>
                <a:latin typeface="Calibri"/>
              </a:rPr>
              <a:t>jedno z największych państw świata, obejmujące niemal połowę obszaru Ameryki Południowej. </a:t>
            </a:r>
            <a:endParaRPr lang="pl-PL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700" b="1" u="sng" strike="noStrike" spc="-1" dirty="0">
                <a:solidFill>
                  <a:srgbClr val="FFFFFF"/>
                </a:solidFill>
                <a:uFillTx/>
                <a:latin typeface="Calibri"/>
              </a:rPr>
              <a:t>Stolica:</a:t>
            </a:r>
            <a:r>
              <a:rPr lang="pl-PL" sz="2700" b="1" strike="noStrike" spc="-1" dirty="0">
                <a:solidFill>
                  <a:srgbClr val="FFFFFF"/>
                </a:solidFill>
                <a:latin typeface="Calibri"/>
              </a:rPr>
              <a:t> Brasilia</a:t>
            </a:r>
            <a:endParaRPr lang="pl-PL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700" b="1" u="sng" strike="noStrike" spc="-1" dirty="0">
                <a:solidFill>
                  <a:srgbClr val="FFFFFF"/>
                </a:solidFill>
                <a:uFillTx/>
                <a:latin typeface="Calibri"/>
              </a:rPr>
              <a:t>Język urzędowy</a:t>
            </a:r>
            <a:r>
              <a:rPr lang="pl-PL" sz="2700" b="1" strike="noStrike" spc="-1" dirty="0">
                <a:solidFill>
                  <a:srgbClr val="FFFFFF"/>
                </a:solidFill>
                <a:latin typeface="Calibri"/>
              </a:rPr>
              <a:t>: portugalski</a:t>
            </a:r>
            <a:endParaRPr lang="pl-PL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700" b="1" u="sng" strike="noStrike" spc="-1" dirty="0">
                <a:solidFill>
                  <a:srgbClr val="FFFFFF"/>
                </a:solidFill>
                <a:uFillTx/>
                <a:latin typeface="Calibri"/>
              </a:rPr>
              <a:t>Liczba mieszkańców</a:t>
            </a:r>
            <a:r>
              <a:rPr lang="pl-PL" sz="2700" b="1" strike="noStrike" spc="-1" dirty="0">
                <a:solidFill>
                  <a:srgbClr val="FFFFFF"/>
                </a:solidFill>
                <a:latin typeface="Calibri"/>
              </a:rPr>
              <a:t>: ponad 213 mln</a:t>
            </a:r>
            <a:endParaRPr lang="pl-PL" sz="27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27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700" b="1" strike="noStrike" spc="-1" dirty="0">
                <a:solidFill>
                  <a:srgbClr val="FFFFFF"/>
                </a:solidFill>
                <a:latin typeface="Calibri"/>
              </a:rPr>
              <a:t> Z czym najczęściej kojarzy się Brazylia: </a:t>
            </a:r>
            <a:endParaRPr lang="pl-PL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2700" b="1" strike="noStrike" spc="-1" dirty="0">
                <a:solidFill>
                  <a:srgbClr val="FFFFFF"/>
                </a:solidFill>
                <a:latin typeface="Calibri"/>
              </a:rPr>
              <a:t> piłka nożna</a:t>
            </a:r>
            <a:endParaRPr lang="pl-PL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2700" b="1" strike="noStrike" spc="-1" dirty="0">
                <a:solidFill>
                  <a:srgbClr val="FFFFFF"/>
                </a:solidFill>
                <a:latin typeface="Calibri"/>
              </a:rPr>
              <a:t> karnawał</a:t>
            </a:r>
            <a:endParaRPr lang="pl-PL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2700" b="1" strike="noStrike" spc="-1" dirty="0">
                <a:solidFill>
                  <a:srgbClr val="FFFFFF"/>
                </a:solidFill>
                <a:latin typeface="Calibri"/>
              </a:rPr>
              <a:t> </a:t>
            </a:r>
            <a:r>
              <a:rPr lang="pl-PL" sz="2700" b="1" strike="noStrike" spc="-1" dirty="0" err="1">
                <a:solidFill>
                  <a:srgbClr val="FFFFFF"/>
                </a:solidFill>
                <a:latin typeface="Calibri"/>
              </a:rPr>
              <a:t>Capoeira</a:t>
            </a:r>
            <a:endParaRPr lang="pl-PL" sz="2700" b="0" strike="noStrike" spc="-1" dirty="0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Font typeface="Wingdings" charset="2"/>
              <a:buChar char=""/>
              <a:tabLst>
                <a:tab pos="0" algn="l"/>
              </a:tabLst>
            </a:pPr>
            <a:r>
              <a:rPr lang="pl-PL" sz="2700" b="1" strike="noStrike" spc="-1" dirty="0">
                <a:solidFill>
                  <a:srgbClr val="FFFFFF"/>
                </a:solidFill>
                <a:latin typeface="Calibri"/>
              </a:rPr>
              <a:t> kawa</a:t>
            </a:r>
            <a:endParaRPr lang="pl-PL" sz="2700" b="0" strike="noStrike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15="http://schemas.microsoft.com/office/powerpoint/2012/main"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Obraz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607200" y="402840"/>
            <a:ext cx="9404280" cy="1400040"/>
          </a:xfrm>
          <a:prstGeom prst="rect">
            <a:avLst/>
          </a:prstGeom>
          <a:noFill/>
          <a:ln w="0">
            <a:noFill/>
          </a:ln>
          <a:effectLst>
            <a:outerShdw blurRad="50760" dist="37674" dir="270000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l-PL" sz="6000" b="1" strike="noStrike" spc="-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/>
              </a:rPr>
              <a:t>Miasta Brazylii</a:t>
            </a:r>
            <a:endParaRPr lang="pl-PL" sz="60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/>
          </p:nvPr>
        </p:nvSpPr>
        <p:spPr>
          <a:xfrm>
            <a:off x="365040" y="2025000"/>
            <a:ext cx="6729480" cy="4195080"/>
          </a:xfrm>
          <a:prstGeom prst="rect">
            <a:avLst/>
          </a:prstGeom>
          <a:noFill/>
          <a:ln w="0">
            <a:noFill/>
          </a:ln>
          <a:effectLst>
            <a:outerShdw blurRad="50760" dist="37674" dir="18900000" rotWithShape="0">
              <a:srgbClr val="000000">
                <a:alpha val="40000"/>
              </a:srgbClr>
            </a:outerShdw>
          </a:effectLst>
        </p:spPr>
        <p:txBody>
          <a:bodyPr anchor="t">
            <a:noAutofit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 dirty="0">
                <a:solidFill>
                  <a:srgbClr val="E7E6E6"/>
                </a:solidFill>
                <a:latin typeface="Calibri"/>
              </a:rPr>
              <a:t>W Brazylii ponad 70% ludzi mieszka w miastach. Są to wielkie aglomeracje. Największym pod względem zaludnienia jest São Paulo, które liczy szacunkowo    ok. 12,3 mln mieszkańców.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E7E6E6"/>
                </a:solidFill>
                <a:latin typeface="Calibri"/>
              </a:rPr>
              <a:t>   Kolejne miasta, to: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E7E6E6"/>
                </a:solidFill>
                <a:latin typeface="Calibri"/>
              </a:rPr>
              <a:t>Rio de </a:t>
            </a:r>
            <a:r>
              <a:rPr lang="pl-PL" sz="2800" b="1" strike="noStrike" spc="-1" dirty="0" err="1">
                <a:solidFill>
                  <a:srgbClr val="E7E6E6"/>
                </a:solidFill>
                <a:latin typeface="Calibri"/>
              </a:rPr>
              <a:t>Janeiro</a:t>
            </a:r>
            <a:r>
              <a:rPr lang="pl-PL" sz="2800" b="1" strike="noStrike" spc="-1" dirty="0">
                <a:solidFill>
                  <a:srgbClr val="E7E6E6"/>
                </a:solidFill>
                <a:latin typeface="Calibri"/>
              </a:rPr>
              <a:t> – ok. 6,7 mln,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E7E6E6"/>
                </a:solidFill>
                <a:latin typeface="Calibri"/>
              </a:rPr>
              <a:t>Salvador – ok. 6,5 mln,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E7E6E6"/>
                </a:solidFill>
                <a:latin typeface="Calibri"/>
              </a:rPr>
              <a:t>Brasilia – ok. 3 mln,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800" b="1" strike="noStrike" spc="-1" dirty="0">
                <a:solidFill>
                  <a:srgbClr val="E7E6E6"/>
                </a:solidFill>
                <a:latin typeface="Calibri"/>
              </a:rPr>
              <a:t>Fortaleza – ok. 2,7 mln mieszkańców.</a:t>
            </a:r>
            <a:endParaRPr lang="pl-PL" sz="2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Obraz 3" descr="Zdjęcie miasta, zatoki i krajobrazu Rio De Janeiro. Na pierwszym planie widać przelatującą mewę, poniżej znajduje się mnóstwo niskich i średnio wysokich budynków. W zatoce na wodzie stoją statki. W tle widać góry i pagórki na wyspach. "/>
          <p:cNvSpPr/>
          <p:nvPr/>
        </p:nvSpPr>
        <p:spPr>
          <a:xfrm>
            <a:off x="7094880" y="2500920"/>
            <a:ext cx="4663440" cy="3497400"/>
          </a:xfrm>
          <a:prstGeom prst="roundRect">
            <a:avLst>
              <a:gd name="adj" fmla="val 8594"/>
            </a:avLst>
          </a:prstGeom>
          <a:blipFill rotWithShape="0">
            <a:blip r:embed="rId3"/>
            <a:srcRect/>
            <a:stretch/>
          </a:blipFill>
          <a:ln w="0"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15="http://schemas.microsoft.com/office/powerpoint/2012/main" xmlns="">
      <p:transition spd="slow" advTm="5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Obraz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2167200" y="307440"/>
            <a:ext cx="9404280" cy="1400040"/>
          </a:xfrm>
          <a:prstGeom prst="rect">
            <a:avLst/>
          </a:prstGeom>
          <a:noFill/>
          <a:ln w="0">
            <a:noFill/>
          </a:ln>
          <a:effectLst>
            <a:outerShdw blurRad="50760" dist="37674" dir="1890000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l-PL" sz="6000" b="1" strike="noStrike" spc="-1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/>
              </a:rPr>
              <a:t>Położenie geograficzne</a:t>
            </a:r>
            <a:endParaRPr lang="pl-PL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1022400" y="2038320"/>
            <a:ext cx="10549080" cy="41950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lnSpcReduction="10000"/>
          </a:bodyPr>
          <a:lstStyle/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Terytorium Brazylii zajmuje prawie połowę powierzchni Ameryki Południowej i rozciąga się w centrum i na wschodzie kontynentu, położone nad Oceanem Atlantyckim.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Brazylia jest jedynym krajem na świecie, przez który równocześnie przebiegają równik i zwrotnik Koziorożca.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Długość wybrzeża Brazylii wynosi 7491 km. 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Kraj graniczy z dziesięcioma innymi państwami:  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   Argentyną, Boliwią, Francją (Gujaną Francuską), Gujaną, 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   Kolumbią, Paragwajem, Peru, Surinamem, Urugwajem i Wenezuelą.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:p15="http://schemas.microsoft.com/office/powerpoint/2012/main" xmlns="">
      <p:transition spd="slow" advTm="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Obraz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 w="0">
            <a:noFill/>
          </a:ln>
          <a:effectLst>
            <a:outerShdw blurRad="50760" dist="37674" dir="18900000" rotWithShape="0">
              <a:srgbClr val="000000">
                <a:alpha val="40000"/>
              </a:srgbClr>
            </a:outerShdw>
          </a:effectLst>
        </p:spPr>
        <p:txBody>
          <a:bodyPr anchor="ctr">
            <a:noAutofit/>
          </a:bodyPr>
          <a:lstStyle/>
          <a:p>
            <a:pPr indent="0">
              <a:lnSpc>
                <a:spcPct val="90000"/>
              </a:lnSpc>
              <a:buNone/>
            </a:pPr>
            <a:r>
              <a:rPr lang="pl-PL" sz="6000" b="1" strike="noStrike" spc="-1">
                <a:solidFill>
                  <a:schemeClr val="accent1">
                    <a:lumMod val="60000"/>
                    <a:lumOff val="40000"/>
                  </a:schemeClr>
                </a:solidFill>
                <a:latin typeface="Calibri Light"/>
              </a:rPr>
              <a:t>			Rzeki w Brazylii</a:t>
            </a:r>
            <a:endParaRPr lang="pl-PL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 fontScale="97000" lnSpcReduction="10000"/>
          </a:bodyPr>
          <a:lstStyle/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Największą rzeką Brazylii jest Amazonka, inne ważniejsze z rzek to: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Paraná (z wielką zaporą Itaipu)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Rio Negro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São Francisco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Xingu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Madeira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Tapajós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Tocantins (z wielką zaporą Tucurui) 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1400" indent="-2214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</a:pPr>
            <a:r>
              <a:rPr lang="pl-PL" sz="2800" b="1" strike="noStrike" spc="-1">
                <a:solidFill>
                  <a:srgbClr val="E7E6E6"/>
                </a:solidFill>
                <a:latin typeface="Calibri"/>
              </a:rPr>
              <a:t>Iguaçu (z wodospadem Iguaçu)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</a:pP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5" name="Obraz 3" descr="Zdjęcie przedstawia dziób łódki na środku jeziora. Dookoła wody znajdują się drzewa i zieleń. "/>
          <p:cNvPicPr/>
          <p:nvPr/>
        </p:nvPicPr>
        <p:blipFill>
          <a:blip r:embed="rId3"/>
          <a:stretch/>
        </p:blipFill>
        <p:spPr>
          <a:xfrm>
            <a:off x="6509880" y="2994120"/>
            <a:ext cx="5283720" cy="2969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:p15="http://schemas.microsoft.com/office/powerpoint/2012/main" xmlns="">
      <p:transition spd="slow" advTm="6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Obraz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/>
        </p:blipFill>
        <p:spPr>
          <a:xfrm>
            <a:off x="0" y="360"/>
            <a:ext cx="12191760" cy="6857280"/>
          </a:xfrm>
          <a:prstGeom prst="rect">
            <a:avLst/>
          </a:prstGeom>
          <a:ln w="0">
            <a:noFill/>
          </a:ln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2A3ACA4C-D86F-B7D5-18E8-CFCA9B843E0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080" y="-1325160"/>
            <a:ext cx="10515240" cy="1325160"/>
          </a:xfrm>
        </p:spPr>
        <p:txBody>
          <a:bodyPr anchor="b">
            <a:noAutofit/>
          </a:bodyPr>
          <a:lstStyle/>
          <a:p>
            <a:r>
              <a:rPr lang="pl-PL" dirty="0"/>
              <a:t>Bibliografia</a:t>
            </a:r>
          </a:p>
        </p:txBody>
      </p:sp>
      <p:sp>
        <p:nvSpPr>
          <p:cNvPr id="67" name="PlaceHolder 1"/>
          <p:cNvSpPr>
            <a:spLocks noGrp="1"/>
          </p:cNvSpPr>
          <p:nvPr>
            <p:ph/>
          </p:nvPr>
        </p:nvSpPr>
        <p:spPr>
          <a:xfrm>
            <a:off x="685800" y="418680"/>
            <a:ext cx="1051524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800" b="1" u="sng" strike="noStrike" spc="-1">
                <a:solidFill>
                  <a:srgbClr val="E7E6E6"/>
                </a:solidFill>
                <a:uFillTx/>
                <a:latin typeface="Calibri"/>
              </a:rPr>
              <a:t>Źródło informacji: 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400" b="0" strike="noStrike" spc="-1">
                <a:solidFill>
                  <a:srgbClr val="E7E6E6"/>
                </a:solidFill>
                <a:latin typeface="Calibri"/>
              </a:rPr>
              <a:t>www.google.pl</a:t>
            </a:r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400" b="0" strike="noStrike" spc="-1">
                <a:solidFill>
                  <a:srgbClr val="E7E6E6"/>
                </a:solidFill>
                <a:latin typeface="Calibri"/>
              </a:rPr>
              <a:t>www.wikipedia.pl</a:t>
            </a:r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  <a:p>
            <a:pPr indent="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pl-PL" sz="2800" b="1" u="sng" strike="noStrike" spc="-1">
                <a:solidFill>
                  <a:srgbClr val="E7E6E6"/>
                </a:solidFill>
                <a:uFillTx/>
                <a:latin typeface="Calibri"/>
              </a:rPr>
              <a:t>Źródło fotografii: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  <a:p>
            <a:pPr marL="228600" indent="-228600">
              <a:lnSpc>
                <a:spcPct val="90000"/>
              </a:lnSpc>
              <a:spcBef>
                <a:spcPts val="1001"/>
              </a:spcBef>
              <a:buClr>
                <a:srgbClr val="E7E6E6"/>
              </a:buClr>
              <a:buFont typeface="Arial"/>
              <a:buChar char="•"/>
              <a:tabLst>
                <a:tab pos="0" algn="l"/>
              </a:tabLst>
            </a:pPr>
            <a:r>
              <a:rPr lang="pl-PL" sz="2400" b="0" strike="noStrike" spc="-1">
                <a:solidFill>
                  <a:srgbClr val="E7E6E6"/>
                </a:solidFill>
                <a:latin typeface="Calibri"/>
              </a:rPr>
              <a:t>www.pixabay.com</a:t>
            </a:r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00"/>
    </mc:Choice>
    <mc:Fallback xmlns:p15="http://schemas.microsoft.com/office/powerpoint/2012/main" xmlns="">
      <p:transition spd="slow" advTm="6000"/>
    </mc:Fallback>
  </mc:AlternateContent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280</Words>
  <Application>Microsoft Office PowerPoint</Application>
  <PresentationFormat>Panoramiczny</PresentationFormat>
  <Paragraphs>48</Paragraphs>
  <Slides>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Wingdings</vt:lpstr>
      <vt:lpstr>Motyw pakietu Office</vt:lpstr>
      <vt:lpstr>   Kraje Ameryki Południowej </vt:lpstr>
      <vt:lpstr>Menu nawigacyjne</vt:lpstr>
      <vt:lpstr>Informacje ogólne</vt:lpstr>
      <vt:lpstr>Miasta Brazylii</vt:lpstr>
      <vt:lpstr>Położenie geograficzne</vt:lpstr>
      <vt:lpstr>   Rzeki w Brazylii</vt:lpstr>
      <vt:lpstr>Bibliografia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presentation</dc:title>
  <dc:subject/>
  <dc:creator>Piotr Foluśniak</dc:creator>
  <dc:description/>
  <cp:lastModifiedBy>Kamil Mróz</cp:lastModifiedBy>
  <cp:revision>42</cp:revision>
  <dcterms:created xsi:type="dcterms:W3CDTF">2021-08-24T12:20:46Z</dcterms:created>
  <dcterms:modified xsi:type="dcterms:W3CDTF">2023-09-01T11:39:07Z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Panoramiczny</vt:lpwstr>
  </property>
  <property fmtid="{D5CDD505-2E9C-101B-9397-08002B2CF9AE}" pid="3" name="Slides">
    <vt:i4>7</vt:i4>
  </property>
</Properties>
</file>